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3830" r:id="rId7"/>
    <p:sldId id="3831" r:id="rId8"/>
    <p:sldId id="3832" r:id="rId9"/>
    <p:sldId id="3833" r:id="rId10"/>
    <p:sldId id="3834" r:id="rId11"/>
    <p:sldId id="2147480965" r:id="rId12"/>
    <p:sldId id="2147481100" r:id="rId13"/>
    <p:sldId id="3836" r:id="rId14"/>
    <p:sldId id="38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A5B"/>
    <a:srgbClr val="779F38"/>
    <a:srgbClr val="B4008C"/>
    <a:srgbClr val="F06E0A"/>
    <a:srgbClr val="F06678"/>
    <a:srgbClr val="F358B5"/>
    <a:srgbClr val="E00087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5853"/>
  </p:normalViewPr>
  <p:slideViewPr>
    <p:cSldViewPr snapToGrid="0" showGuides="1">
      <p:cViewPr varScale="1">
        <p:scale>
          <a:sx n="158" d="100"/>
          <a:sy n="158" d="100"/>
        </p:scale>
        <p:origin x="268" y="8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sihq-my.sharepoint.com/personal/dongwook_kim_etsi_org/Documents/Documents/Spec%20manager/TSG%20Prep/TSG109/Stats1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sihq-my.sharepoint.com/personal/dongwook_kim_etsi_org/Documents/Documents/Spec%20manager/TSG%20Prep/TSG103/Stats1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etsihq-my.sharepoint.com/personal/dongwook_kim_etsi_org/Documents/Documents/Spec%20manager/TSG%20Prep/TSG104/Stats10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tsihq-my.sharepoint.com/personal/dongwook_kim_etsi_org/Documents/Documents/Spec%20manager/TSG%20Prep/TSG109/Stats1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1-41CC-BE76-9B46DA0EDC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21-41CC-BE76-9B46DA0EDC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21-41CC-BE76-9B46DA0EDC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21-41CC-BE76-9B46DA0EDC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21-41CC-BE76-9B46DA0EDC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21-41CC-BE76-9B46DA0EDC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321-41CC-BE76-9B46DA0EDC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321-41CC-BE76-9B46DA0EDC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321-41CC-BE76-9B46DA0EDC53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Region 3</a:t>
                    </a:r>
                    <a:endParaRPr lang="en-US" baseline="0"/>
                  </a:p>
                  <a:p>
                    <a:fld id="{0A17F10D-73B1-49DD-A502-EB9B8815BEA3}" type="VALUE">
                      <a:rPr lang="en-US"/>
                      <a:pPr/>
                      <a:t>[VALUE]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321-41CC-BE76-9B46DA0ED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'general info'!$W$15:$W$22</c:f>
              <c:strCache>
                <c:ptCount val="8"/>
                <c:pt idx="0">
                  <c:v>Region 1 (ETSI)</c:v>
                </c:pt>
                <c:pt idx="1">
                  <c:v>Region 2 (ATIS)</c:v>
                </c:pt>
                <c:pt idx="3">
                  <c:v>ARIB</c:v>
                </c:pt>
                <c:pt idx="4">
                  <c:v>TTC</c:v>
                </c:pt>
                <c:pt idx="5">
                  <c:v>CCSA</c:v>
                </c:pt>
                <c:pt idx="6">
                  <c:v>TTA</c:v>
                </c:pt>
                <c:pt idx="7">
                  <c:v>TSDSI</c:v>
                </c:pt>
              </c:strCache>
            </c:strRef>
          </c:cat>
          <c:val>
            <c:numRef>
              <c:f>'general info'!$X$15:$X$22</c:f>
              <c:numCache>
                <c:formatCode>General</c:formatCode>
                <c:ptCount val="8"/>
                <c:pt idx="0">
                  <c:v>446</c:v>
                </c:pt>
                <c:pt idx="1">
                  <c:v>82</c:v>
                </c:pt>
                <c:pt idx="3">
                  <c:v>28</c:v>
                </c:pt>
                <c:pt idx="4">
                  <c:v>13</c:v>
                </c:pt>
                <c:pt idx="5">
                  <c:v>168</c:v>
                </c:pt>
                <c:pt idx="6">
                  <c:v>32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321-41CC-BE76-9B46DA0EDC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'general info'!$L$87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rgbClr val="81B8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info'!$K$89:$K$106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</c:numCache>
            </c:numRef>
          </c:cat>
          <c:val>
            <c:numRef>
              <c:f>'general info'!$L$89:$L$106</c:f>
              <c:numCache>
                <c:formatCode>General</c:formatCode>
                <c:ptCount val="18"/>
                <c:pt idx="0">
                  <c:v>372</c:v>
                </c:pt>
                <c:pt idx="1">
                  <c:v>375</c:v>
                </c:pt>
                <c:pt idx="2">
                  <c:v>384</c:v>
                </c:pt>
                <c:pt idx="3">
                  <c:v>399</c:v>
                </c:pt>
                <c:pt idx="4">
                  <c:v>401</c:v>
                </c:pt>
                <c:pt idx="5">
                  <c:v>408</c:v>
                </c:pt>
                <c:pt idx="6">
                  <c:v>473</c:v>
                </c:pt>
                <c:pt idx="7">
                  <c:v>566</c:v>
                </c:pt>
                <c:pt idx="8">
                  <c:v>583</c:v>
                </c:pt>
                <c:pt idx="9">
                  <c:v>606</c:v>
                </c:pt>
                <c:pt idx="10">
                  <c:v>685</c:v>
                </c:pt>
                <c:pt idx="11">
                  <c:v>717</c:v>
                </c:pt>
                <c:pt idx="12">
                  <c:v>776</c:v>
                </c:pt>
                <c:pt idx="13">
                  <c:v>817</c:v>
                </c:pt>
                <c:pt idx="14">
                  <c:v>865</c:v>
                </c:pt>
                <c:pt idx="15">
                  <c:v>856</c:v>
                </c:pt>
                <c:pt idx="16">
                  <c:v>857</c:v>
                </c:pt>
                <c:pt idx="17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6-4225-99E4-592FE5DF35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8541464"/>
        <c:axId val="828545784"/>
      </c:barChart>
      <c:catAx>
        <c:axId val="82854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545784"/>
        <c:crosses val="autoZero"/>
        <c:auto val="1"/>
        <c:lblAlgn val="ctr"/>
        <c:lblOffset val="100"/>
        <c:noMultiLvlLbl val="0"/>
      </c:catAx>
      <c:valAx>
        <c:axId val="828545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854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Nbr of specs (frozen Releases)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'general info'!$L$59</c:f>
              <c:strCache>
                <c:ptCount val="1"/>
                <c:pt idx="0">
                  <c:v>Nbr of specs</c:v>
                </c:pt>
              </c:strCache>
            </c:strRef>
          </c:tx>
          <c:spPr>
            <a:ln>
              <a:solidFill>
                <a:srgbClr val="81B861"/>
              </a:solidFill>
            </a:ln>
          </c:spPr>
          <c:marker>
            <c:spPr>
              <a:solidFill>
                <a:srgbClr val="81B861"/>
              </a:solidFill>
              <a:ln>
                <a:solidFill>
                  <a:srgbClr val="81B861"/>
                </a:solidFill>
              </a:ln>
            </c:spPr>
          </c:marker>
          <c:cat>
            <c:strRef>
              <c:f>'general info'!$K$60:$K$76</c:f>
              <c:strCache>
                <c:ptCount val="17"/>
                <c:pt idx="0">
                  <c:v>R99</c:v>
                </c:pt>
                <c:pt idx="1">
                  <c:v>Rel-4</c:v>
                </c:pt>
                <c:pt idx="2">
                  <c:v>Rel-5</c:v>
                </c:pt>
                <c:pt idx="3">
                  <c:v>Rel-6</c:v>
                </c:pt>
                <c:pt idx="4">
                  <c:v>Rel-7</c:v>
                </c:pt>
                <c:pt idx="5">
                  <c:v>Rel-8</c:v>
                </c:pt>
                <c:pt idx="6">
                  <c:v>Rel-9</c:v>
                </c:pt>
                <c:pt idx="7">
                  <c:v>Rel-10</c:v>
                </c:pt>
                <c:pt idx="8">
                  <c:v>Rel-11</c:v>
                </c:pt>
                <c:pt idx="9">
                  <c:v>Rel-12</c:v>
                </c:pt>
                <c:pt idx="10">
                  <c:v>Rel-13</c:v>
                </c:pt>
                <c:pt idx="11">
                  <c:v>Rel-14</c:v>
                </c:pt>
                <c:pt idx="12">
                  <c:v>Rel-15</c:v>
                </c:pt>
                <c:pt idx="13">
                  <c:v>Rel-16</c:v>
                </c:pt>
                <c:pt idx="14">
                  <c:v>Rel-17</c:v>
                </c:pt>
                <c:pt idx="15">
                  <c:v>Rel-18</c:v>
                </c:pt>
                <c:pt idx="16">
                  <c:v>Rel-19</c:v>
                </c:pt>
              </c:strCache>
            </c:strRef>
          </c:cat>
          <c:val>
            <c:numRef>
              <c:f>'general info'!$L$60:$L$76</c:f>
              <c:numCache>
                <c:formatCode>General</c:formatCode>
                <c:ptCount val="17"/>
                <c:pt idx="0">
                  <c:v>446</c:v>
                </c:pt>
                <c:pt idx="1">
                  <c:v>516</c:v>
                </c:pt>
                <c:pt idx="2">
                  <c:v>582</c:v>
                </c:pt>
                <c:pt idx="3">
                  <c:v>760</c:v>
                </c:pt>
                <c:pt idx="4">
                  <c:v>875</c:v>
                </c:pt>
                <c:pt idx="5">
                  <c:v>1142</c:v>
                </c:pt>
                <c:pt idx="6">
                  <c:v>1142</c:v>
                </c:pt>
                <c:pt idx="7">
                  <c:v>1082</c:v>
                </c:pt>
                <c:pt idx="8">
                  <c:v>1210</c:v>
                </c:pt>
                <c:pt idx="9">
                  <c:v>1275</c:v>
                </c:pt>
                <c:pt idx="10">
                  <c:v>1304</c:v>
                </c:pt>
                <c:pt idx="11">
                  <c:v>1336</c:v>
                </c:pt>
                <c:pt idx="12">
                  <c:v>1526</c:v>
                </c:pt>
                <c:pt idx="13">
                  <c:v>1636</c:v>
                </c:pt>
                <c:pt idx="14">
                  <c:v>1730</c:v>
                </c:pt>
                <c:pt idx="15">
                  <c:v>1839</c:v>
                </c:pt>
                <c:pt idx="16">
                  <c:v>1857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03-4408-83E9-9ACF7B29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08096"/>
        <c:axId val="94709632"/>
      </c:lineChart>
      <c:catAx>
        <c:axId val="9470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709632"/>
        <c:crosses val="autoZero"/>
        <c:auto val="1"/>
        <c:lblAlgn val="ctr"/>
        <c:lblOffset val="100"/>
        <c:noMultiLvlLbl val="0"/>
      </c:catAx>
      <c:valAx>
        <c:axId val="9470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0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81B8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81B861"/>
                </a:solidFill>
              </a:ln>
              <a:effectLst/>
            </c:spPr>
          </c:marker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'general info'!$AE$35:$AQ$35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'general info'!$AE$54:$AQ$54</c:f>
              <c:numCache>
                <c:formatCode>0</c:formatCode>
                <c:ptCount val="13"/>
                <c:pt idx="0">
                  <c:v>8022</c:v>
                </c:pt>
                <c:pt idx="1">
                  <c:v>8430</c:v>
                </c:pt>
                <c:pt idx="2">
                  <c:v>7964</c:v>
                </c:pt>
                <c:pt idx="3">
                  <c:v>9683</c:v>
                </c:pt>
                <c:pt idx="4">
                  <c:v>9121</c:v>
                </c:pt>
                <c:pt idx="5">
                  <c:v>11887</c:v>
                </c:pt>
                <c:pt idx="6">
                  <c:v>14467</c:v>
                </c:pt>
                <c:pt idx="7">
                  <c:v>14907.333333333334</c:v>
                </c:pt>
                <c:pt idx="8">
                  <c:v>15649</c:v>
                </c:pt>
                <c:pt idx="9">
                  <c:v>14712.333333333334</c:v>
                </c:pt>
                <c:pt idx="10">
                  <c:v>17759</c:v>
                </c:pt>
                <c:pt idx="11">
                  <c:v>17326</c:v>
                </c:pt>
                <c:pt idx="12">
                  <c:v>14145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D9-4526-A31C-CA912CCE5D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0813760"/>
        <c:axId val="1680814120"/>
      </c:lineChart>
      <c:catAx>
        <c:axId val="16808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814120"/>
        <c:crosses val="autoZero"/>
        <c:auto val="1"/>
        <c:lblAlgn val="ctr"/>
        <c:lblOffset val="100"/>
        <c:noMultiLvlLbl val="0"/>
      </c:catAx>
      <c:valAx>
        <c:axId val="16808141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808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2237-E574-4783-A45C-8F0811E3C84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31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 dirty="0">
                <a:latin typeface="Arial" panose="020B0604020202020204" pitchFamily="34" charset="0"/>
                <a:cs typeface="Poppins" pitchFamily="2" charset="77"/>
              </a:rPr>
              <a:t>© ETSI 2024.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5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DE6B8A4-C131-FBB4-D17B-09B5033F9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89" y="5693488"/>
            <a:ext cx="2037913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Date: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EAEA404-6074-A3C1-0337-646610F92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89" y="4794208"/>
            <a:ext cx="4242811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Presented by: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DCA53E5-2C6B-383A-2361-BA8F6A6CEC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89" y="5243848"/>
            <a:ext cx="2880000" cy="325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For: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 23">
            <a:extLst>
              <a:ext uri="{FF2B5EF4-FFF2-40B4-BE49-F238E27FC236}">
                <a16:creationId xmlns:a16="http://schemas.microsoft.com/office/drawing/2014/main" id="{B25963ED-88A6-BABB-2D5C-80CEB349FF16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47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69" r:id="rId4"/>
    <p:sldLayoutId id="2147483697" r:id="rId5"/>
    <p:sldLayoutId id="2147483670" r:id="rId6"/>
    <p:sldLayoutId id="2147483681" r:id="rId7"/>
    <p:sldLayoutId id="2147483701" r:id="rId8"/>
    <p:sldLayoutId id="2147483702" r:id="rId9"/>
    <p:sldLayoutId id="214748370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meo.com/manage/videos/790081425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linkedin.com/company/etsi?trk=biz-companies-cym" TargetMode="External"/><Relationship Id="rId7" Type="http://schemas.openxmlformats.org/officeDocument/2006/relationships/hyperlink" Target="https://www.brighttalk.com/channel/1276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emf"/><Relationship Id="rId5" Type="http://schemas.openxmlformats.org/officeDocument/2006/relationships/hyperlink" Target="https://www.youtube.com/user/ETSIstandards" TargetMode="Externa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3gpp.org/specifications-technologies/specifications-by-series" TargetMode="Externa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hyperlink" Target="https://www.3gpp.org/ftp/tsg_ran/TSG_RAN/TSGR_108/Docs/RP-251881.zip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s://www.3gpp.org/ftp/tsg_sa/TSG_SA/TSGS_105_Melbourne_2024-09/Docs/SP-241391.zip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kern="100" dirty="0">
                <a:latin typeface="Aptos"/>
                <a:ea typeface="Aptos" panose="020B0004020202020204" pitchFamily="34" charset="0"/>
                <a:cs typeface="Times New Roman" panose="02020603050405020304" pitchFamily="18" charset="0"/>
              </a:rPr>
              <a:t>Module 6 – 3GPP</a:t>
            </a:r>
            <a:endParaRPr lang="en-US" dirty="0">
              <a:latin typeface="Aptos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BBD2761-BC3D-075B-4547-EABD0085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23" y="4597032"/>
            <a:ext cx="3199277" cy="22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04BA-C4EF-47FE-B4AF-FBA915838D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6135373" cy="4680000"/>
          </a:xfrm>
        </p:spPr>
        <p:txBody>
          <a:bodyPr>
            <a:normAutofit/>
          </a:bodyPr>
          <a:lstStyle/>
          <a:p>
            <a:r>
              <a:rPr lang="en-GB" dirty="0"/>
              <a:t>Learn more about 3GPP on 3gpp.org</a:t>
            </a:r>
          </a:p>
          <a:p>
            <a:r>
              <a:rPr lang="en-GB" dirty="0"/>
              <a:t>Watch the </a:t>
            </a:r>
            <a:r>
              <a:rPr lang="en-GB" dirty="0" err="1"/>
              <a:t>5G</a:t>
            </a:r>
            <a:r>
              <a:rPr lang="en-GB" dirty="0"/>
              <a:t> introductory video - </a:t>
            </a:r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vimeo.com</a:t>
            </a:r>
            <a:r>
              <a:rPr lang="en-GB" dirty="0">
                <a:hlinkClick r:id="rId2"/>
              </a:rPr>
              <a:t>/manage/videos/790081425</a:t>
            </a:r>
            <a:endParaRPr lang="en-GB" dirty="0"/>
          </a:p>
          <a:p>
            <a:r>
              <a:rPr lang="en-GB" dirty="0"/>
              <a:t>Read a specification</a:t>
            </a:r>
          </a:p>
          <a:p>
            <a:r>
              <a:rPr lang="en-GB" dirty="0"/>
              <a:t>Ask the phone salesperson which release of 5G is supported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72444-31E5-4905-834D-96B2183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50C791C-28D6-FB73-FD2E-BE9C6226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E4958-5DA8-4887-8A4E-62946D9E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E5F33B7-1B3C-824C-89B7-74F931436C1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6737DEC-E87A-A110-9701-5F83EB4E6DC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689414" y="2575209"/>
            <a:ext cx="5112169" cy="2730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53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5825" y="4521200"/>
            <a:ext cx="6226175" cy="547688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Thank you for your attention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3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5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429" y="6368424"/>
            <a:ext cx="317052" cy="317052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2E8E0810-BA52-36C6-3C75-16C5A9DB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0287" y="6306388"/>
            <a:ext cx="369615" cy="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56A0657-509B-AA96-140D-E52F866A02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6443301" cy="4680000"/>
          </a:xfrm>
        </p:spPr>
        <p:txBody>
          <a:bodyPr/>
          <a:lstStyle/>
          <a:p>
            <a:r>
              <a:rPr lang="en-GB" sz="2400" dirty="0"/>
              <a:t>Create the standards for 3G, 4G, 5G and starting on 6G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5F30CF6-CDB4-92FE-C48B-336409A04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3GPP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D9AED-A52B-69D1-1F2B-3EA5F2B0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692246-0CBC-4E0A-94E8-C565838C86D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001335" y="1404843"/>
            <a:ext cx="2553337" cy="1577029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44232BE-B696-459E-A2D6-7F2E4656289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7569" y="2369990"/>
            <a:ext cx="6444012" cy="1261273"/>
          </a:xfrm>
          <a:prstGeom prst="rect">
            <a:avLst/>
          </a:prstGeom>
          <a:ln>
            <a:noFill/>
          </a:ln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98E6412-926A-4D9C-8739-22E5171496CF}"/>
              </a:ext>
            </a:extLst>
          </p:cNvPr>
          <p:cNvSpPr txBox="1">
            <a:spLocks/>
          </p:cNvSpPr>
          <p:nvPr/>
        </p:nvSpPr>
        <p:spPr>
          <a:xfrm>
            <a:off x="257418" y="3940175"/>
            <a:ext cx="11398250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" indent="0">
              <a:buClr>
                <a:srgbClr val="000000"/>
              </a:buClr>
              <a:buNone/>
            </a:pPr>
            <a:endParaRPr lang="en-GB" sz="2400" spc="-1" dirty="0">
              <a:latin typeface="Arial"/>
              <a:cs typeface="Aria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8799A9-AA50-47E9-BA67-756D0B689227}"/>
              </a:ext>
            </a:extLst>
          </p:cNvPr>
          <p:cNvSpPr txBox="1">
            <a:spLocks/>
          </p:cNvSpPr>
          <p:nvPr/>
        </p:nvSpPr>
        <p:spPr>
          <a:xfrm>
            <a:off x="371956" y="3485148"/>
            <a:ext cx="6906421" cy="271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−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ptos" panose="020B0004020202020204" pitchFamily="34" charset="0"/>
              <a:buChar char="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57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400" dirty="0">
                <a:latin typeface="+mj-lt"/>
              </a:rPr>
              <a:t>Specifications created by single 3GPP</a:t>
            </a:r>
            <a:r>
              <a:rPr lang="en-US" sz="2400" dirty="0">
                <a:latin typeface="+mj-lt"/>
              </a:rPr>
              <a:t>​</a:t>
            </a:r>
          </a:p>
          <a:p>
            <a:pPr fontAlgn="base"/>
            <a:r>
              <a:rPr lang="en-GB" sz="2400" dirty="0">
                <a:latin typeface="+mj-lt"/>
              </a:rPr>
              <a:t>Adopted</a:t>
            </a:r>
            <a:r>
              <a:rPr lang="fr-FR" sz="2400" dirty="0">
                <a:latin typeface="+mj-lt"/>
              </a:rPr>
              <a:t> by </a:t>
            </a:r>
            <a:r>
              <a:rPr lang="fr-FR" sz="2400" dirty="0" err="1">
                <a:latin typeface="+mj-lt"/>
              </a:rPr>
              <a:t>each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partner</a:t>
            </a:r>
            <a:r>
              <a:rPr lang="fr-FR" sz="2400" dirty="0">
                <a:latin typeface="+mj-lt"/>
              </a:rPr>
              <a:t> organisation to </a:t>
            </a:r>
            <a:r>
              <a:rPr lang="fr-FR" sz="2400" dirty="0" err="1">
                <a:latin typeface="+mj-lt"/>
              </a:rPr>
              <a:t>become</a:t>
            </a:r>
            <a:r>
              <a:rPr lang="fr-FR" sz="2400" dirty="0">
                <a:latin typeface="+mj-lt"/>
              </a:rPr>
              <a:t> standards</a:t>
            </a:r>
            <a:endParaRPr lang="en-US" sz="2400" dirty="0">
              <a:latin typeface="+mj-lt"/>
            </a:endParaRPr>
          </a:p>
          <a:p>
            <a:pPr fontAlgn="base"/>
            <a:r>
              <a:rPr lang="en-GB" sz="2400" spc="-1" dirty="0">
                <a:latin typeface="+mj-lt"/>
                <a:ea typeface="Arial"/>
              </a:rPr>
              <a:t>Administration hosted by ETSI in South of France</a:t>
            </a:r>
            <a:endParaRPr lang="en-GB" sz="2400" spc="-1" dirty="0">
              <a:latin typeface="+mj-lt"/>
              <a:cs typeface="Arial"/>
            </a:endParaRPr>
          </a:p>
          <a:p>
            <a:pPr fontAlgn="base"/>
            <a:r>
              <a:rPr lang="en-GB" sz="2400" spc="-1" dirty="0">
                <a:latin typeface="+mj-lt"/>
                <a:ea typeface="Arial"/>
              </a:rPr>
              <a:t>Technical meetings move around the world</a:t>
            </a:r>
            <a:endParaRPr lang="en-GB" sz="2400" spc="-1" dirty="0">
              <a:latin typeface="+mj-lt"/>
              <a:cs typeface="Arial"/>
            </a:endParaRPr>
          </a:p>
          <a:p>
            <a:endParaRPr lang="en-GB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8C408237-51F6-46CE-B724-EDB71F25BAAC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833418" y="3643867"/>
            <a:ext cx="4968463" cy="2533786"/>
          </a:xfrm>
          <a:prstGeom prst="rect">
            <a:avLst/>
          </a:prstGeom>
          <a:ln>
            <a:noFill/>
          </a:ln>
        </p:spPr>
      </p:pic>
      <p:sp>
        <p:nvSpPr>
          <p:cNvPr id="16" name="CustomShape 10">
            <a:extLst>
              <a:ext uri="{FF2B5EF4-FFF2-40B4-BE49-F238E27FC236}">
                <a16:creationId xmlns:a16="http://schemas.microsoft.com/office/drawing/2014/main" id="{C0112070-054A-4B9C-95CA-F354B1308B44}"/>
              </a:ext>
            </a:extLst>
          </p:cNvPr>
          <p:cNvSpPr/>
          <p:nvPr/>
        </p:nvSpPr>
        <p:spPr>
          <a:xfrm>
            <a:off x="7838766" y="3267789"/>
            <a:ext cx="2957767" cy="277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270" b="1" i="1" spc="-1" dirty="0">
                <a:solidFill>
                  <a:srgbClr val="000000"/>
                </a:solidFill>
                <a:latin typeface="Arial"/>
                <a:ea typeface="Arial"/>
              </a:rPr>
              <a:t>Releases (roughly every 18 months)</a:t>
            </a:r>
            <a:endParaRPr lang="en-GB" sz="1270" spc="-1" dirty="0">
              <a:latin typeface="Arial"/>
            </a:endParaRPr>
          </a:p>
        </p:txBody>
      </p:sp>
      <p:sp>
        <p:nvSpPr>
          <p:cNvPr id="17" name="CustomShape 12">
            <a:extLst>
              <a:ext uri="{FF2B5EF4-FFF2-40B4-BE49-F238E27FC236}">
                <a16:creationId xmlns:a16="http://schemas.microsoft.com/office/drawing/2014/main" id="{A4C13DC8-CEDA-40C0-9650-32DDEF46EC71}"/>
              </a:ext>
            </a:extLst>
          </p:cNvPr>
          <p:cNvSpPr/>
          <p:nvPr/>
        </p:nvSpPr>
        <p:spPr>
          <a:xfrm>
            <a:off x="6966119" y="6201073"/>
            <a:ext cx="4219138" cy="328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46" tIns="40823" rIns="81646" bIns="40823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spc="-1" dirty="0">
                <a:solidFill>
                  <a:srgbClr val="000000"/>
                </a:solidFill>
                <a:latin typeface="Arial"/>
                <a:ea typeface="Arial"/>
              </a:rPr>
              <a:t>A release is a consistent set of specifications</a:t>
            </a:r>
            <a:endParaRPr lang="en-GB" sz="16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43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571D-4FD1-4746-ABED-2F42E251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pc="-1" dirty="0">
                <a:ea typeface="Space Grotesk Medium"/>
              </a:rPr>
              <a:t>3GPP working groups and work items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FD5BA-1ED0-4098-AF63-6430F42E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E5DD7-32F5-4149-AE3C-3583B7D3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9F272B98-29A4-42EE-A286-7A6876900C5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81111" y="1164424"/>
            <a:ext cx="4442944" cy="5252032"/>
          </a:xfrm>
          <a:prstGeom prst="rect">
            <a:avLst/>
          </a:prstGeom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4B4B650-3D6D-4C10-9EC7-8D9669DBBDF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737987" y="1164424"/>
            <a:ext cx="1569298" cy="969176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F8CE3-AFDD-4F34-A15F-6FDEF9E0D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42" y="1951688"/>
            <a:ext cx="4146982" cy="42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56FA6-3C3B-4784-9FBC-52822B1F8E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385131"/>
            <a:ext cx="5780104" cy="4680000"/>
          </a:xfrm>
        </p:spPr>
        <p:txBody>
          <a:bodyPr/>
          <a:lstStyle/>
          <a:p>
            <a:r>
              <a:rPr lang="en-GB" dirty="0"/>
              <a:t>These are organisations not people</a:t>
            </a:r>
          </a:p>
          <a:p>
            <a:r>
              <a:rPr lang="en-GB" dirty="0">
                <a:cs typeface="Poppins Medium"/>
              </a:rPr>
              <a:t>ETSI members pay an additional fee to attend face-to-face meetings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AF05D-466B-4FDD-811A-F5F4A691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3GPP Membership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14CE-C991-4DBD-A6C2-C9B2B50A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8C41-880E-4777-9CFE-4B04528B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7CDEC5F-7E63-2C46-5F2E-C63533B22635}"/>
              </a:ext>
            </a:extLst>
          </p:cNvPr>
          <p:cNvGraphicFramePr>
            <a:graphicFrameLocks/>
          </p:cNvGraphicFramePr>
          <p:nvPr/>
        </p:nvGraphicFramePr>
        <p:xfrm>
          <a:off x="6502897" y="1848798"/>
          <a:ext cx="5139917" cy="288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8D169CB-F0B3-B53C-E15A-CC4ABAC2F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548252"/>
              </p:ext>
            </p:extLst>
          </p:nvPr>
        </p:nvGraphicFramePr>
        <p:xfrm>
          <a:off x="430912" y="2635120"/>
          <a:ext cx="5962301" cy="357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10">
            <a:extLst>
              <a:ext uri="{FF2B5EF4-FFF2-40B4-BE49-F238E27FC236}">
                <a16:creationId xmlns:a16="http://schemas.microsoft.com/office/drawing/2014/main" id="{0F1AE810-CB93-D8E0-18EE-9748D6A4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671" y="4499526"/>
            <a:ext cx="4330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Total membership = 818 </a:t>
            </a:r>
            <a:r>
              <a:rPr lang="en-US" i="1" dirty="0">
                <a:solidFill>
                  <a:srgbClr val="969696"/>
                </a:solidFill>
              </a:rPr>
              <a:t>(857)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E20056B2-BCE2-BC43-F35C-381587D9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671" y="4759691"/>
            <a:ext cx="4166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Guests =     29  </a:t>
            </a:r>
            <a:r>
              <a:rPr lang="en-US" i="1" dirty="0">
                <a:solidFill>
                  <a:srgbClr val="969696"/>
                </a:solidFill>
              </a:rPr>
              <a:t>(51)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45CBC1-E1EB-89BA-574E-683067A0CF44}"/>
              </a:ext>
            </a:extLst>
          </p:cNvPr>
          <p:cNvGrpSpPr/>
          <p:nvPr/>
        </p:nvGrpSpPr>
        <p:grpSpPr>
          <a:xfrm>
            <a:off x="6954262" y="5584264"/>
            <a:ext cx="163867" cy="538022"/>
            <a:chOff x="6983509" y="5133988"/>
            <a:chExt cx="2037144" cy="11007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CAEA58-1B02-44CF-B250-446FA3556C40}"/>
                </a:ext>
              </a:extLst>
            </p:cNvPr>
            <p:cNvSpPr/>
            <p:nvPr/>
          </p:nvSpPr>
          <p:spPr>
            <a:xfrm>
              <a:off x="6983509" y="5133988"/>
              <a:ext cx="2037144" cy="3636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BED1B3-7A92-DD16-7453-E6FB79FEB21A}"/>
                </a:ext>
              </a:extLst>
            </p:cNvPr>
            <p:cNvSpPr/>
            <p:nvPr/>
          </p:nvSpPr>
          <p:spPr>
            <a:xfrm>
              <a:off x="6983509" y="5507318"/>
              <a:ext cx="2037144" cy="36369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227631-382F-17E7-81C2-B64E6AE37EE5}"/>
                </a:ext>
              </a:extLst>
            </p:cNvPr>
            <p:cNvSpPr/>
            <p:nvPr/>
          </p:nvSpPr>
          <p:spPr>
            <a:xfrm>
              <a:off x="6983509" y="5871011"/>
              <a:ext cx="2037144" cy="3636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90E222-D13B-45DD-C970-C8F226F5A870}"/>
              </a:ext>
            </a:extLst>
          </p:cNvPr>
          <p:cNvGrpSpPr/>
          <p:nvPr/>
        </p:nvGrpSpPr>
        <p:grpSpPr>
          <a:xfrm>
            <a:off x="7118129" y="5543034"/>
            <a:ext cx="1265761" cy="623559"/>
            <a:chOff x="6983509" y="5133988"/>
            <a:chExt cx="2037144" cy="11007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14F694-EAEE-8D23-E40E-F567906956ED}"/>
                </a:ext>
              </a:extLst>
            </p:cNvPr>
            <p:cNvSpPr/>
            <p:nvPr/>
          </p:nvSpPr>
          <p:spPr>
            <a:xfrm>
              <a:off x="6983509" y="5133988"/>
              <a:ext cx="2037144" cy="3636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>
                  <a:solidFill>
                    <a:schemeClr val="tx1"/>
                  </a:solidFill>
                </a:rPr>
                <a:t>Europe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5E59AB-83FB-734C-B773-821C3F376894}"/>
                </a:ext>
              </a:extLst>
            </p:cNvPr>
            <p:cNvSpPr/>
            <p:nvPr/>
          </p:nvSpPr>
          <p:spPr>
            <a:xfrm>
              <a:off x="6983509" y="5507318"/>
              <a:ext cx="2037144" cy="3636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100" b="1" dirty="0">
                  <a:solidFill>
                    <a:schemeClr val="tx1"/>
                  </a:solidFill>
                </a:rPr>
                <a:t>North America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1AF64F-3234-8BBA-303E-2EFA5375634F}"/>
                </a:ext>
              </a:extLst>
            </p:cNvPr>
            <p:cNvSpPr/>
            <p:nvPr/>
          </p:nvSpPr>
          <p:spPr>
            <a:xfrm>
              <a:off x="6983509" y="5871011"/>
              <a:ext cx="2037144" cy="3636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>
                  <a:solidFill>
                    <a:schemeClr val="tx1"/>
                  </a:solidFill>
                </a:rPr>
                <a:t>Asia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C355940-0A4C-DEF1-430A-B83E065C0771}"/>
              </a:ext>
            </a:extLst>
          </p:cNvPr>
          <p:cNvGraphicFramePr>
            <a:graphicFrameLocks noGrp="1"/>
          </p:cNvGraphicFramePr>
          <p:nvPr/>
        </p:nvGraphicFramePr>
        <p:xfrm>
          <a:off x="10044970" y="4414993"/>
          <a:ext cx="1984524" cy="170943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661508">
                  <a:extLst>
                    <a:ext uri="{9D8B030D-6E8A-4147-A177-3AD203B41FA5}">
                      <a16:colId xmlns:a16="http://schemas.microsoft.com/office/drawing/2014/main" val="2283734622"/>
                    </a:ext>
                  </a:extLst>
                </a:gridCol>
                <a:gridCol w="661508">
                  <a:extLst>
                    <a:ext uri="{9D8B030D-6E8A-4147-A177-3AD203B41FA5}">
                      <a16:colId xmlns:a16="http://schemas.microsoft.com/office/drawing/2014/main" val="3181943947"/>
                    </a:ext>
                  </a:extLst>
                </a:gridCol>
                <a:gridCol w="661508">
                  <a:extLst>
                    <a:ext uri="{9D8B030D-6E8A-4147-A177-3AD203B41FA5}">
                      <a16:colId xmlns:a16="http://schemas.microsoft.com/office/drawing/2014/main" val="10903435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TSG#110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TSG#111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6406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ETSI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8169696"/>
                  </a:ext>
                </a:extLst>
              </a:tr>
              <a:tr h="18543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ATIS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3608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ARIB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22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TTC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3377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CCSA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9952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TTA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6674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TSDSI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9810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r>
                        <a:rPr lang="en-GB" sz="1100" b="1" u="none" strike="noStrike" dirty="0">
                          <a:effectLst/>
                        </a:rPr>
                        <a:t>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effectLst/>
                          <a:latin typeface="Arial" panose="020B0604020202020204" pitchFamily="34" charset="0"/>
                        </a:rPr>
                        <a:t>818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8229548"/>
                  </a:ext>
                </a:extLst>
              </a:tr>
            </a:tbl>
          </a:graphicData>
        </a:graphic>
      </p:graphicFrame>
      <p:sp>
        <p:nvSpPr>
          <p:cNvPr id="26" name="Text Box 10">
            <a:extLst>
              <a:ext uri="{FF2B5EF4-FFF2-40B4-BE49-F238E27FC236}">
                <a16:creationId xmlns:a16="http://schemas.microsoft.com/office/drawing/2014/main" id="{769831D5-60DC-DBD3-C335-6F3950F36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6507" y="6166594"/>
            <a:ext cx="2171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/>
              <a:t>Data of </a:t>
            </a:r>
            <a:r>
              <a:rPr lang="en-US" sz="1050" dirty="0"/>
              <a:t>05/03/2026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B0B852-8E10-3391-CD0E-FE16CDCB20DB}"/>
              </a:ext>
            </a:extLst>
          </p:cNvPr>
          <p:cNvSpPr txBox="1"/>
          <p:nvPr/>
        </p:nvSpPr>
        <p:spPr>
          <a:xfrm>
            <a:off x="19503" y="6210424"/>
            <a:ext cx="6169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Reduced number of members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en-GB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BF49-EA6E-4CBB-BBE2-28859AA3A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120" y="1050111"/>
            <a:ext cx="5972796" cy="4680000"/>
          </a:xfrm>
        </p:spPr>
        <p:txBody>
          <a:bodyPr/>
          <a:lstStyle/>
          <a:p>
            <a:r>
              <a:rPr lang="en-GB" sz="2000" dirty="0"/>
              <a:t>OK they are big</a:t>
            </a:r>
          </a:p>
          <a:p>
            <a:r>
              <a:rPr lang="en-GB" sz="2000" dirty="0"/>
              <a:t>Release 16 has 165,745 pages</a:t>
            </a:r>
          </a:p>
          <a:p>
            <a:r>
              <a:rPr lang="en-GB" sz="2000" dirty="0"/>
              <a:t>They cover everything from the air interface to the core network protocol</a:t>
            </a:r>
          </a:p>
          <a:p>
            <a:r>
              <a:rPr lang="en-GB" sz="2000" dirty="0"/>
              <a:t>Easy to find on </a:t>
            </a:r>
            <a:r>
              <a:rPr lang="en-GB" sz="2000" dirty="0">
                <a:hlinkClick r:id="rId2"/>
              </a:rPr>
              <a:t>https://www.3gpp.org/specifications-technologies/specifications-by-series</a:t>
            </a:r>
            <a:endParaRPr lang="en-GB" sz="2000" dirty="0"/>
          </a:p>
          <a:p>
            <a:r>
              <a:rPr lang="en-GB" sz="2000" dirty="0"/>
              <a:t>Open and free to download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FBCF3-A07F-4CF3-A7B2-21AA9195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get frightened by the numbers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C3D75-EBA8-4065-B556-811CE408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145BA-A41F-4447-B088-435DC57E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61F60701-3967-465F-BFB9-9B92BA338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16" y="4202534"/>
            <a:ext cx="5877698" cy="214598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180913E-9C5C-995E-FABA-E9287B738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63987"/>
              </p:ext>
            </p:extLst>
          </p:nvPr>
        </p:nvGraphicFramePr>
        <p:xfrm>
          <a:off x="6436933" y="1919520"/>
          <a:ext cx="5115053" cy="381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64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7E46-B0A0-4661-9B73-BD2638A198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0772" y="1331305"/>
            <a:ext cx="5373951" cy="4680000"/>
          </a:xfrm>
        </p:spPr>
        <p:txBody>
          <a:bodyPr/>
          <a:lstStyle/>
          <a:p>
            <a:r>
              <a:rPr lang="en-GB" sz="2400" dirty="0"/>
              <a:t>As we saw in the last section, corrections and improvements can be made</a:t>
            </a:r>
          </a:p>
          <a:p>
            <a:r>
              <a:rPr lang="en-GB" sz="2400" dirty="0"/>
              <a:t>A Change Request (CR) is used</a:t>
            </a:r>
          </a:p>
          <a:p>
            <a:r>
              <a:rPr lang="en-GB" sz="2400" dirty="0"/>
              <a:t>These documents explain what is wrong and how it should be mended</a:t>
            </a:r>
          </a:p>
          <a:p>
            <a:r>
              <a:rPr lang="en-GB" sz="2400" dirty="0"/>
              <a:t>Again, the numbers are big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0770-EBAA-4996-8343-5D118192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Requests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BF50E-F813-4E5F-BE00-F3183758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17E5A-C833-4CE3-BF14-4262DA27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664DF1-F374-8AA6-D3F9-A05FC4AA7CC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346579" y="4636851"/>
            <a:ext cx="2553337" cy="1577029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65798F9-9F1F-429F-D181-95424EB71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256545"/>
              </p:ext>
            </p:extLst>
          </p:nvPr>
        </p:nvGraphicFramePr>
        <p:xfrm>
          <a:off x="4198223" y="1958037"/>
          <a:ext cx="7646508" cy="415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64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3620-6B13-42B6-B0A0-E68AF050F5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/>
              <a:t>Major changes are made in releases</a:t>
            </a:r>
          </a:p>
          <a:p>
            <a:r>
              <a:rPr lang="en-GB" sz="2000" dirty="0"/>
              <a:t>4G and 5G cover more than one release</a:t>
            </a:r>
          </a:p>
          <a:p>
            <a:r>
              <a:rPr lang="en-GB" sz="2000" dirty="0"/>
              <a:t>The definition of a G is made outside of 3GPP</a:t>
            </a:r>
          </a:p>
          <a:p>
            <a:r>
              <a:rPr lang="en-GB" sz="2000" dirty="0"/>
              <a:t>A waterfall approach used</a:t>
            </a:r>
          </a:p>
          <a:p>
            <a:r>
              <a:rPr lang="en-GB" sz="2000" dirty="0"/>
              <a:t>Stage 1 – requirements</a:t>
            </a:r>
          </a:p>
          <a:p>
            <a:r>
              <a:rPr lang="en-GB" sz="2000" dirty="0"/>
              <a:t>Stage 2 – architecture</a:t>
            </a:r>
          </a:p>
          <a:p>
            <a:r>
              <a:rPr lang="en-GB" sz="2000" dirty="0"/>
              <a:t>Stage 3 – detailed specs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ED8BB-ECED-4B2D-A14F-5AEFE26C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60CD9-55AC-42FC-ABFD-777479DE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EACB5-8693-4E36-A03D-7E026538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8BA98-0AE3-4C9C-8DF8-2EE9B94E1266}"/>
              </a:ext>
            </a:extLst>
          </p:cNvPr>
          <p:cNvGrpSpPr/>
          <p:nvPr/>
        </p:nvGrpSpPr>
        <p:grpSpPr>
          <a:xfrm>
            <a:off x="5332803" y="1194670"/>
            <a:ext cx="6592697" cy="4812379"/>
            <a:chOff x="1495841" y="744943"/>
            <a:chExt cx="8603264" cy="6047055"/>
          </a:xfrm>
        </p:grpSpPr>
        <p:sp>
          <p:nvSpPr>
            <p:cNvPr id="7" name="Line 1">
              <a:extLst>
                <a:ext uri="{FF2B5EF4-FFF2-40B4-BE49-F238E27FC236}">
                  <a16:creationId xmlns:a16="http://schemas.microsoft.com/office/drawing/2014/main" id="{B31F8A61-9938-46EB-B7F4-8677DDD0211F}"/>
                </a:ext>
              </a:extLst>
            </p:cNvPr>
            <p:cNvSpPr/>
            <p:nvPr/>
          </p:nvSpPr>
          <p:spPr>
            <a:xfrm>
              <a:off x="5668217" y="92031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8" name="Line 2">
              <a:extLst>
                <a:ext uri="{FF2B5EF4-FFF2-40B4-BE49-F238E27FC236}">
                  <a16:creationId xmlns:a16="http://schemas.microsoft.com/office/drawing/2014/main" id="{0B2A2CA0-3B04-463E-BE61-E9D4F824B5AE}"/>
                </a:ext>
              </a:extLst>
            </p:cNvPr>
            <p:cNvSpPr/>
            <p:nvPr/>
          </p:nvSpPr>
          <p:spPr>
            <a:xfrm>
              <a:off x="7046407" y="92031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EB97ACCD-6773-4C14-BC28-43F645253685}"/>
                </a:ext>
              </a:extLst>
            </p:cNvPr>
            <p:cNvSpPr/>
            <p:nvPr/>
          </p:nvSpPr>
          <p:spPr>
            <a:xfrm>
              <a:off x="8348177" y="92031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C860E76D-965B-4C2A-AEA0-AB208F17B2BB}"/>
                </a:ext>
              </a:extLst>
            </p:cNvPr>
            <p:cNvSpPr/>
            <p:nvPr/>
          </p:nvSpPr>
          <p:spPr>
            <a:xfrm>
              <a:off x="1743639" y="92031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87E5AE4E-474D-4E57-87CE-23753FDD9DBD}"/>
                </a:ext>
              </a:extLst>
            </p:cNvPr>
            <p:cNvSpPr/>
            <p:nvPr/>
          </p:nvSpPr>
          <p:spPr>
            <a:xfrm>
              <a:off x="2997727" y="92227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78AD5CD4-D5DE-4524-8EF1-DD5981502315}"/>
                </a:ext>
              </a:extLst>
            </p:cNvPr>
            <p:cNvSpPr/>
            <p:nvPr/>
          </p:nvSpPr>
          <p:spPr>
            <a:xfrm>
              <a:off x="4268145" y="920318"/>
              <a:ext cx="1176687" cy="0"/>
            </a:xfrm>
            <a:prstGeom prst="line">
              <a:avLst/>
            </a:prstGeom>
            <a:ln w="9360">
              <a:solidFill>
                <a:srgbClr val="CCC1D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AD83F0C-456C-4EB3-9A09-43E551930DC4}"/>
                </a:ext>
              </a:extLst>
            </p:cNvPr>
            <p:cNvSpPr/>
            <p:nvPr/>
          </p:nvSpPr>
          <p:spPr>
            <a:xfrm>
              <a:off x="9657785" y="1610393"/>
              <a:ext cx="0" cy="5082323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F0F462A5-0086-4D46-8D40-140CA9E5A5F1}"/>
                </a:ext>
              </a:extLst>
            </p:cNvPr>
            <p:cNvSpPr/>
            <p:nvPr/>
          </p:nvSpPr>
          <p:spPr>
            <a:xfrm>
              <a:off x="6938307" y="1576755"/>
              <a:ext cx="0" cy="5204793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B5BDEE4-4E4D-4E8F-AD7E-E2607BF0A8A7}"/>
                </a:ext>
              </a:extLst>
            </p:cNvPr>
            <p:cNvSpPr/>
            <p:nvPr/>
          </p:nvSpPr>
          <p:spPr>
            <a:xfrm>
              <a:off x="4194990" y="1576755"/>
              <a:ext cx="0" cy="4832159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12E6E361-2F45-4780-9CA3-83A8D83CC083}"/>
                </a:ext>
              </a:extLst>
            </p:cNvPr>
            <p:cNvSpPr/>
            <p:nvPr/>
          </p:nvSpPr>
          <p:spPr>
            <a:xfrm>
              <a:off x="3591460" y="157675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57057DA4-1EDE-4C68-A0EB-3FCE5A70BB08}"/>
                </a:ext>
              </a:extLst>
            </p:cNvPr>
            <p:cNvSpPr/>
            <p:nvPr/>
          </p:nvSpPr>
          <p:spPr>
            <a:xfrm>
              <a:off x="8992530" y="1576755"/>
              <a:ext cx="0" cy="5003616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F784638-15AD-48C4-9AC4-65BA815CE535}"/>
                </a:ext>
              </a:extLst>
            </p:cNvPr>
            <p:cNvSpPr/>
            <p:nvPr/>
          </p:nvSpPr>
          <p:spPr>
            <a:xfrm>
              <a:off x="7600296" y="157675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FCC8116B-FB93-444E-BF29-35A697AB0B33}"/>
                </a:ext>
              </a:extLst>
            </p:cNvPr>
            <p:cNvSpPr/>
            <p:nvPr/>
          </p:nvSpPr>
          <p:spPr>
            <a:xfrm>
              <a:off x="7260321" y="1731230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F4483094-4CAF-4CAB-8C3D-37D402E80BFB}"/>
                </a:ext>
              </a:extLst>
            </p:cNvPr>
            <p:cNvSpPr/>
            <p:nvPr/>
          </p:nvSpPr>
          <p:spPr>
            <a:xfrm>
              <a:off x="6309630" y="1576755"/>
              <a:ext cx="0" cy="516854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8E79C82F-819E-4978-A9C3-6D30A9C82915}"/>
                </a:ext>
              </a:extLst>
            </p:cNvPr>
            <p:cNvSpPr/>
            <p:nvPr/>
          </p:nvSpPr>
          <p:spPr>
            <a:xfrm>
              <a:off x="4561745" y="1711962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EB4CBB1C-E19C-4D5A-AE40-087B5A7B4316}"/>
                </a:ext>
              </a:extLst>
            </p:cNvPr>
            <p:cNvSpPr/>
            <p:nvPr/>
          </p:nvSpPr>
          <p:spPr>
            <a:xfrm>
              <a:off x="8295597" y="1610393"/>
              <a:ext cx="0" cy="5181605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C7C9FF38-7724-4879-BD1C-64DD4A844BBC}"/>
                </a:ext>
              </a:extLst>
            </p:cNvPr>
            <p:cNvSpPr/>
            <p:nvPr/>
          </p:nvSpPr>
          <p:spPr>
            <a:xfrm flipH="1">
              <a:off x="5595061" y="1576755"/>
              <a:ext cx="1960" cy="5160377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DCA53D7-42CB-414D-8928-C53E4E70E088}"/>
                </a:ext>
              </a:extLst>
            </p:cNvPr>
            <p:cNvSpPr/>
            <p:nvPr/>
          </p:nvSpPr>
          <p:spPr>
            <a:xfrm>
              <a:off x="5210997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37FA0A12-6D23-4696-B182-DEC3B8576175}"/>
                </a:ext>
              </a:extLst>
            </p:cNvPr>
            <p:cNvSpPr/>
            <p:nvPr/>
          </p:nvSpPr>
          <p:spPr>
            <a:xfrm>
              <a:off x="3920331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A5C62CB8-94FE-44C9-A541-7F568DC091E3}"/>
                </a:ext>
              </a:extLst>
            </p:cNvPr>
            <p:cNvSpPr/>
            <p:nvPr/>
          </p:nvSpPr>
          <p:spPr>
            <a:xfrm>
              <a:off x="9321075" y="1779564"/>
              <a:ext cx="0" cy="5003943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2645EBB4-867C-4F5B-96A1-71B4E90BF40D}"/>
                </a:ext>
              </a:extLst>
            </p:cNvPr>
            <p:cNvSpPr/>
            <p:nvPr/>
          </p:nvSpPr>
          <p:spPr>
            <a:xfrm>
              <a:off x="7929168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BF32F2B5-9C0F-496B-9D6F-648136BB0039}"/>
                </a:ext>
              </a:extLst>
            </p:cNvPr>
            <p:cNvSpPr/>
            <p:nvPr/>
          </p:nvSpPr>
          <p:spPr>
            <a:xfrm>
              <a:off x="8626101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9E8FD30-060A-4228-A65D-1C4E9AE0E372}"/>
                </a:ext>
              </a:extLst>
            </p:cNvPr>
            <p:cNvSpPr/>
            <p:nvPr/>
          </p:nvSpPr>
          <p:spPr>
            <a:xfrm>
              <a:off x="6644381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F2DE6952-24AC-4A8E-8A71-A4A3B0175520}"/>
                </a:ext>
              </a:extLst>
            </p:cNvPr>
            <p:cNvSpPr/>
            <p:nvPr/>
          </p:nvSpPr>
          <p:spPr>
            <a:xfrm>
              <a:off x="5960511" y="1779565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DCD731E8-3140-433D-96C3-AB06B2ED4AE7}"/>
                </a:ext>
              </a:extLst>
            </p:cNvPr>
            <p:cNvSpPr/>
            <p:nvPr/>
          </p:nvSpPr>
          <p:spPr>
            <a:xfrm>
              <a:off x="2996421" y="1525808"/>
              <a:ext cx="0" cy="5107797"/>
            </a:xfrm>
            <a:prstGeom prst="line">
              <a:avLst/>
            </a:prstGeom>
            <a:ln w="28440">
              <a:solidFill>
                <a:srgbClr val="B3A2C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7CE0BDB9-4FDF-4881-9FD3-A7DE8D183CC6}"/>
                </a:ext>
              </a:extLst>
            </p:cNvPr>
            <p:cNvSpPr/>
            <p:nvPr/>
          </p:nvSpPr>
          <p:spPr>
            <a:xfrm>
              <a:off x="2331166" y="1516990"/>
              <a:ext cx="0" cy="5003943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F050F212-76A8-40F9-918C-A853412301DE}"/>
                </a:ext>
              </a:extLst>
            </p:cNvPr>
            <p:cNvSpPr/>
            <p:nvPr/>
          </p:nvSpPr>
          <p:spPr>
            <a:xfrm>
              <a:off x="2659711" y="1720779"/>
              <a:ext cx="0" cy="5003616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8AACAB96-2745-45FE-870F-330B3393D904}"/>
                </a:ext>
              </a:extLst>
            </p:cNvPr>
            <p:cNvSpPr/>
            <p:nvPr/>
          </p:nvSpPr>
          <p:spPr>
            <a:xfrm>
              <a:off x="1964411" y="1720779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CA5C384-064B-41EE-82DE-CDCEED1C5563}"/>
                </a:ext>
              </a:extLst>
            </p:cNvPr>
            <p:cNvSpPr/>
            <p:nvPr/>
          </p:nvSpPr>
          <p:spPr>
            <a:xfrm>
              <a:off x="3275651" y="1760296"/>
              <a:ext cx="0" cy="4966059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36" name="CustomShape 31">
              <a:extLst>
                <a:ext uri="{FF2B5EF4-FFF2-40B4-BE49-F238E27FC236}">
                  <a16:creationId xmlns:a16="http://schemas.microsoft.com/office/drawing/2014/main" id="{5323B6B8-CC23-4E87-8C9D-9715546A0B71}"/>
                </a:ext>
              </a:extLst>
            </p:cNvPr>
            <p:cNvSpPr/>
            <p:nvPr/>
          </p:nvSpPr>
          <p:spPr>
            <a:xfrm>
              <a:off x="3446455" y="1145009"/>
              <a:ext cx="29915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#96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37" name="CustomShape 33">
              <a:extLst>
                <a:ext uri="{FF2B5EF4-FFF2-40B4-BE49-F238E27FC236}">
                  <a16:creationId xmlns:a16="http://schemas.microsoft.com/office/drawing/2014/main" id="{69C44203-5611-404C-B2AA-5FD4FA347737}"/>
                </a:ext>
              </a:extLst>
            </p:cNvPr>
            <p:cNvSpPr/>
            <p:nvPr/>
          </p:nvSpPr>
          <p:spPr>
            <a:xfrm>
              <a:off x="8810192" y="4935687"/>
              <a:ext cx="1288913" cy="3337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33" b="1" spc="-1">
                  <a:solidFill>
                    <a:srgbClr val="000000"/>
                  </a:solidFill>
                  <a:latin typeface="Montserrat"/>
                  <a:ea typeface="MS PGothic"/>
                </a:rPr>
                <a:t>Release 19</a:t>
              </a:r>
              <a:endParaRPr lang="en-GB" sz="1633" spc="-1">
                <a:latin typeface="Arial"/>
              </a:endParaRPr>
            </a:p>
          </p:txBody>
        </p:sp>
        <p:sp>
          <p:nvSpPr>
            <p:cNvPr id="38" name="CustomShape 34">
              <a:extLst>
                <a:ext uri="{FF2B5EF4-FFF2-40B4-BE49-F238E27FC236}">
                  <a16:creationId xmlns:a16="http://schemas.microsoft.com/office/drawing/2014/main" id="{874902FB-D105-40B7-A055-998B7C1DB7E7}"/>
                </a:ext>
              </a:extLst>
            </p:cNvPr>
            <p:cNvSpPr/>
            <p:nvPr/>
          </p:nvSpPr>
          <p:spPr>
            <a:xfrm>
              <a:off x="6944918" y="2436968"/>
              <a:ext cx="1293723" cy="3337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633" b="1" spc="-1" dirty="0">
                  <a:solidFill>
                    <a:srgbClr val="000000"/>
                  </a:solidFill>
                  <a:latin typeface="Montserrat"/>
                  <a:ea typeface="MS PGothic"/>
                </a:rPr>
                <a:t>Release 18</a:t>
              </a:r>
              <a:endParaRPr lang="en-GB" sz="1633" spc="-1" dirty="0">
                <a:latin typeface="Arial"/>
              </a:endParaRPr>
            </a:p>
          </p:txBody>
        </p:sp>
        <p:sp>
          <p:nvSpPr>
            <p:cNvPr id="40" name="CustomShape 36">
              <a:extLst>
                <a:ext uri="{FF2B5EF4-FFF2-40B4-BE49-F238E27FC236}">
                  <a16:creationId xmlns:a16="http://schemas.microsoft.com/office/drawing/2014/main" id="{1BBA3BA0-6459-46D2-A93F-B5D201B9B1AC}"/>
                </a:ext>
              </a:extLst>
            </p:cNvPr>
            <p:cNvSpPr/>
            <p:nvPr/>
          </p:nvSpPr>
          <p:spPr>
            <a:xfrm>
              <a:off x="4012895" y="1145009"/>
              <a:ext cx="342308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#98e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1" name="CustomShape 37">
              <a:extLst>
                <a:ext uri="{FF2B5EF4-FFF2-40B4-BE49-F238E27FC236}">
                  <a16:creationId xmlns:a16="http://schemas.microsoft.com/office/drawing/2014/main" id="{20089CB8-D185-44B5-B94F-2D7802CF3D09}"/>
                </a:ext>
              </a:extLst>
            </p:cNvPr>
            <p:cNvSpPr/>
            <p:nvPr/>
          </p:nvSpPr>
          <p:spPr>
            <a:xfrm>
              <a:off x="4744832" y="1145009"/>
              <a:ext cx="331086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#100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2" name="CustomShape 38">
              <a:extLst>
                <a:ext uri="{FF2B5EF4-FFF2-40B4-BE49-F238E27FC236}">
                  <a16:creationId xmlns:a16="http://schemas.microsoft.com/office/drawing/2014/main" id="{DE6FDE2B-3FD6-4EEC-B48B-C5DBCE47859D}"/>
                </a:ext>
              </a:extLst>
            </p:cNvPr>
            <p:cNvSpPr/>
            <p:nvPr/>
          </p:nvSpPr>
          <p:spPr>
            <a:xfrm>
              <a:off x="5405128" y="1145009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#102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3" name="CustomShape 39">
              <a:extLst>
                <a:ext uri="{FF2B5EF4-FFF2-40B4-BE49-F238E27FC236}">
                  <a16:creationId xmlns:a16="http://schemas.microsoft.com/office/drawing/2014/main" id="{D3D73D8E-8F3F-4119-87FD-17444A4B94C0}"/>
                </a:ext>
              </a:extLst>
            </p:cNvPr>
            <p:cNvSpPr/>
            <p:nvPr/>
          </p:nvSpPr>
          <p:spPr>
            <a:xfrm>
              <a:off x="6110612" y="1145009"/>
              <a:ext cx="331086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#104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4" name="CustomShape 40">
              <a:extLst>
                <a:ext uri="{FF2B5EF4-FFF2-40B4-BE49-F238E27FC236}">
                  <a16:creationId xmlns:a16="http://schemas.microsoft.com/office/drawing/2014/main" id="{8A913773-6C58-40F0-974E-03B2B731C381}"/>
                </a:ext>
              </a:extLst>
            </p:cNvPr>
            <p:cNvSpPr/>
            <p:nvPr/>
          </p:nvSpPr>
          <p:spPr>
            <a:xfrm>
              <a:off x="6753956" y="1145009"/>
              <a:ext cx="327880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#106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5" name="CustomShape 41">
              <a:extLst>
                <a:ext uri="{FF2B5EF4-FFF2-40B4-BE49-F238E27FC236}">
                  <a16:creationId xmlns:a16="http://schemas.microsoft.com/office/drawing/2014/main" id="{398BF869-E6BA-47E8-BB16-DF7BBF9B7004}"/>
                </a:ext>
              </a:extLst>
            </p:cNvPr>
            <p:cNvSpPr/>
            <p:nvPr/>
          </p:nvSpPr>
          <p:spPr>
            <a:xfrm>
              <a:off x="7405346" y="1145009"/>
              <a:ext cx="329483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#108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6" name="CustomShape 42">
              <a:extLst>
                <a:ext uri="{FF2B5EF4-FFF2-40B4-BE49-F238E27FC236}">
                  <a16:creationId xmlns:a16="http://schemas.microsoft.com/office/drawing/2014/main" id="{D137F34E-BE5F-4E3A-AC28-D0DFE427E50E}"/>
                </a:ext>
              </a:extLst>
            </p:cNvPr>
            <p:cNvSpPr/>
            <p:nvPr/>
          </p:nvSpPr>
          <p:spPr>
            <a:xfrm>
              <a:off x="8118429" y="1145009"/>
              <a:ext cx="310247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#110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7" name="CustomShape 43">
              <a:extLst>
                <a:ext uri="{FF2B5EF4-FFF2-40B4-BE49-F238E27FC236}">
                  <a16:creationId xmlns:a16="http://schemas.microsoft.com/office/drawing/2014/main" id="{ECE36274-6CA5-473D-9331-AC19AB73231C}"/>
                </a:ext>
              </a:extLst>
            </p:cNvPr>
            <p:cNvSpPr/>
            <p:nvPr/>
          </p:nvSpPr>
          <p:spPr>
            <a:xfrm>
              <a:off x="8815629" y="1145009"/>
              <a:ext cx="303835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#112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8" name="CustomShape 44">
              <a:extLst>
                <a:ext uri="{FF2B5EF4-FFF2-40B4-BE49-F238E27FC236}">
                  <a16:creationId xmlns:a16="http://schemas.microsoft.com/office/drawing/2014/main" id="{0DE26156-C2D5-411D-91A4-CEA84CF3F59B}"/>
                </a:ext>
              </a:extLst>
            </p:cNvPr>
            <p:cNvSpPr/>
            <p:nvPr/>
          </p:nvSpPr>
          <p:spPr>
            <a:xfrm>
              <a:off x="9478984" y="1145009"/>
              <a:ext cx="310247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#114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49" name="CustomShape 45">
              <a:extLst>
                <a:ext uri="{FF2B5EF4-FFF2-40B4-BE49-F238E27FC236}">
                  <a16:creationId xmlns:a16="http://schemas.microsoft.com/office/drawing/2014/main" id="{B6FBEFFC-3010-4F8E-9A73-0B1CEC5C0A51}"/>
                </a:ext>
              </a:extLst>
            </p:cNvPr>
            <p:cNvSpPr/>
            <p:nvPr/>
          </p:nvSpPr>
          <p:spPr>
            <a:xfrm>
              <a:off x="3298840" y="757679"/>
              <a:ext cx="438488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2022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50" name="CustomShape 46">
              <a:extLst>
                <a:ext uri="{FF2B5EF4-FFF2-40B4-BE49-F238E27FC236}">
                  <a16:creationId xmlns:a16="http://schemas.microsoft.com/office/drawing/2014/main" id="{92B13DB7-F2E1-4441-820A-5E5A39AF8A7C}"/>
                </a:ext>
              </a:extLst>
            </p:cNvPr>
            <p:cNvSpPr/>
            <p:nvPr/>
          </p:nvSpPr>
          <p:spPr>
            <a:xfrm>
              <a:off x="4668213" y="749188"/>
              <a:ext cx="438488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2023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51" name="CustomShape 47">
              <a:extLst>
                <a:ext uri="{FF2B5EF4-FFF2-40B4-BE49-F238E27FC236}">
                  <a16:creationId xmlns:a16="http://schemas.microsoft.com/office/drawing/2014/main" id="{079CAB55-D73B-4933-9BAB-F90F6B985D5F}"/>
                </a:ext>
              </a:extLst>
            </p:cNvPr>
            <p:cNvSpPr/>
            <p:nvPr/>
          </p:nvSpPr>
          <p:spPr>
            <a:xfrm>
              <a:off x="7446475" y="751148"/>
              <a:ext cx="438488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2025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53" name="CustomShape 49">
              <a:extLst>
                <a:ext uri="{FF2B5EF4-FFF2-40B4-BE49-F238E27FC236}">
                  <a16:creationId xmlns:a16="http://schemas.microsoft.com/office/drawing/2014/main" id="{256C0BF5-D8F3-46C5-8E6B-C2AB33FAA29A}"/>
                </a:ext>
              </a:extLst>
            </p:cNvPr>
            <p:cNvSpPr/>
            <p:nvPr/>
          </p:nvSpPr>
          <p:spPr>
            <a:xfrm>
              <a:off x="1645663" y="1610720"/>
              <a:ext cx="1339654" cy="295886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SA1 Stage 1  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54" name="CustomShape 50">
              <a:extLst>
                <a:ext uri="{FF2B5EF4-FFF2-40B4-BE49-F238E27FC236}">
                  <a16:creationId xmlns:a16="http://schemas.microsoft.com/office/drawing/2014/main" id="{E982918F-9BDD-4AB5-A218-1EE7FB7FC88C}"/>
                </a:ext>
              </a:extLst>
            </p:cNvPr>
            <p:cNvSpPr/>
            <p:nvPr/>
          </p:nvSpPr>
          <p:spPr>
            <a:xfrm>
              <a:off x="3352073" y="3098643"/>
              <a:ext cx="2609744" cy="300132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Stage 3 (CT &amp; SA) </a:t>
              </a:r>
              <a:endParaRPr lang="en-GB" sz="726" spc="-1">
                <a:latin typeface="Arial"/>
              </a:endParaRPr>
            </a:p>
          </p:txBody>
        </p:sp>
        <p:sp>
          <p:nvSpPr>
            <p:cNvPr id="55" name="CustomShape 51">
              <a:extLst>
                <a:ext uri="{FF2B5EF4-FFF2-40B4-BE49-F238E27FC236}">
                  <a16:creationId xmlns:a16="http://schemas.microsoft.com/office/drawing/2014/main" id="{521375CA-B172-4227-BCD7-E760F4742B68}"/>
                </a:ext>
              </a:extLst>
            </p:cNvPr>
            <p:cNvSpPr/>
            <p:nvPr/>
          </p:nvSpPr>
          <p:spPr>
            <a:xfrm>
              <a:off x="2952332" y="2268790"/>
              <a:ext cx="1923915" cy="295886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Stage 2 Normative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56" name="CustomShape 52">
              <a:extLst>
                <a:ext uri="{FF2B5EF4-FFF2-40B4-BE49-F238E27FC236}">
                  <a16:creationId xmlns:a16="http://schemas.microsoft.com/office/drawing/2014/main" id="{4739C96A-607F-402B-B1D3-25A2A3EBB8CD}"/>
                </a:ext>
              </a:extLst>
            </p:cNvPr>
            <p:cNvSpPr/>
            <p:nvPr/>
          </p:nvSpPr>
          <p:spPr>
            <a:xfrm>
              <a:off x="1653501" y="1945144"/>
              <a:ext cx="1339654" cy="321360"/>
            </a:xfrm>
            <a:prstGeom prst="chevron">
              <a:avLst>
                <a:gd name="adj" fmla="val 49975"/>
              </a:avLst>
            </a:prstGeom>
            <a:gradFill rotWithShape="0">
              <a:gsLst>
                <a:gs pos="0">
                  <a:srgbClr val="DFF2FC"/>
                </a:gs>
                <a:gs pos="100000">
                  <a:srgbClr val="009BDD"/>
                </a:gs>
              </a:gsLst>
              <a:lin ang="108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MS PGothic"/>
                </a:rPr>
                <a:t>RAN Content def.*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57" name="CustomShape 53">
              <a:extLst>
                <a:ext uri="{FF2B5EF4-FFF2-40B4-BE49-F238E27FC236}">
                  <a16:creationId xmlns:a16="http://schemas.microsoft.com/office/drawing/2014/main" id="{9316A2B8-22AB-4C7D-A971-FB60BD0FA449}"/>
                </a:ext>
              </a:extLst>
            </p:cNvPr>
            <p:cNvSpPr/>
            <p:nvPr/>
          </p:nvSpPr>
          <p:spPr>
            <a:xfrm>
              <a:off x="2934696" y="2700862"/>
              <a:ext cx="2614317" cy="274658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DFF2FC"/>
                </a:gs>
                <a:gs pos="100000">
                  <a:srgbClr val="009BDD"/>
                </a:gs>
              </a:gsLst>
              <a:lin ang="10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RAN Completion**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58" name="CustomShape 54">
              <a:extLst>
                <a:ext uri="{FF2B5EF4-FFF2-40B4-BE49-F238E27FC236}">
                  <a16:creationId xmlns:a16="http://schemas.microsoft.com/office/drawing/2014/main" id="{0110C7D1-0919-48D6-BA05-B6BD2EA414F0}"/>
                </a:ext>
              </a:extLst>
            </p:cNvPr>
            <p:cNvSpPr/>
            <p:nvPr/>
          </p:nvSpPr>
          <p:spPr>
            <a:xfrm>
              <a:off x="5368411" y="2696290"/>
              <a:ext cx="590140" cy="277271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DFF2FC"/>
                </a:gs>
                <a:gs pos="100000">
                  <a:srgbClr val="009BDD"/>
                </a:gs>
              </a:gsLst>
              <a:lin ang="10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Maint.*</a:t>
              </a:r>
              <a:endParaRPr lang="en-GB" sz="726" spc="-1">
                <a:latin typeface="Arial"/>
              </a:endParaRPr>
            </a:p>
          </p:txBody>
        </p:sp>
        <p:sp>
          <p:nvSpPr>
            <p:cNvPr id="59" name="CustomShape 55">
              <a:extLst>
                <a:ext uri="{FF2B5EF4-FFF2-40B4-BE49-F238E27FC236}">
                  <a16:creationId xmlns:a16="http://schemas.microsoft.com/office/drawing/2014/main" id="{08E81859-B66B-4824-89B7-8DF54D18CA23}"/>
                </a:ext>
              </a:extLst>
            </p:cNvPr>
            <p:cNvSpPr/>
            <p:nvPr/>
          </p:nvSpPr>
          <p:spPr>
            <a:xfrm>
              <a:off x="3923924" y="3511447"/>
              <a:ext cx="2385707" cy="319401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ASN.1 &amp; Open APIs </a:t>
              </a:r>
              <a:endParaRPr lang="en-GB" sz="726" spc="-1">
                <a:latin typeface="Arial"/>
              </a:endParaRPr>
            </a:p>
          </p:txBody>
        </p:sp>
        <p:grpSp>
          <p:nvGrpSpPr>
            <p:cNvPr id="60" name="Group 56">
              <a:extLst>
                <a:ext uri="{FF2B5EF4-FFF2-40B4-BE49-F238E27FC236}">
                  <a16:creationId xmlns:a16="http://schemas.microsoft.com/office/drawing/2014/main" id="{E5958C92-BC56-4E50-9EEC-3703828884BC}"/>
                </a:ext>
              </a:extLst>
            </p:cNvPr>
            <p:cNvGrpSpPr/>
            <p:nvPr/>
          </p:nvGrpSpPr>
          <p:grpSpPr>
            <a:xfrm>
              <a:off x="5468346" y="3545086"/>
              <a:ext cx="947424" cy="643047"/>
              <a:chOff x="4348440" y="3907800"/>
              <a:chExt cx="1044360" cy="708840"/>
            </a:xfrm>
          </p:grpSpPr>
          <p:sp>
            <p:nvSpPr>
              <p:cNvPr id="113" name="CustomShape 57">
                <a:extLst>
                  <a:ext uri="{FF2B5EF4-FFF2-40B4-BE49-F238E27FC236}">
                    <a16:creationId xmlns:a16="http://schemas.microsoft.com/office/drawing/2014/main" id="{7FD5E3DD-27DC-40EE-AAA5-0B5E8A71788B}"/>
                  </a:ext>
                </a:extLst>
              </p:cNvPr>
              <p:cNvSpPr/>
              <p:nvPr/>
            </p:nvSpPr>
            <p:spPr>
              <a:xfrm>
                <a:off x="4570200" y="3907800"/>
                <a:ext cx="631080" cy="708840"/>
              </a:xfrm>
              <a:prstGeom prst="diamond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GB" sz="1633"/>
              </a:p>
            </p:txBody>
          </p:sp>
          <p:sp>
            <p:nvSpPr>
              <p:cNvPr id="114" name="CustomShape 58">
                <a:extLst>
                  <a:ext uri="{FF2B5EF4-FFF2-40B4-BE49-F238E27FC236}">
                    <a16:creationId xmlns:a16="http://schemas.microsoft.com/office/drawing/2014/main" id="{0ECCCF89-5FFA-43C7-9FA8-3C174288CC26}"/>
                  </a:ext>
                </a:extLst>
              </p:cNvPr>
              <p:cNvSpPr/>
              <p:nvPr/>
            </p:nvSpPr>
            <p:spPr>
              <a:xfrm>
                <a:off x="4348440" y="4032720"/>
                <a:ext cx="1044360" cy="550800"/>
              </a:xfrm>
              <a:prstGeom prst="chevron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40823" rIns="0" bIns="40823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GB" sz="544" spc="-1">
                    <a:solidFill>
                      <a:srgbClr val="FFFFFF"/>
                    </a:solidFill>
                    <a:latin typeface="Montserrat"/>
                    <a:ea typeface="MS PGothic"/>
                  </a:rPr>
                  <a:t>ASN.1</a:t>
                </a:r>
                <a:endParaRPr lang="en-GB" sz="544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GB" sz="544" spc="-1">
                    <a:solidFill>
                      <a:srgbClr val="FFFFFF"/>
                    </a:solidFill>
                    <a:latin typeface="Montserrat"/>
                    <a:ea typeface="MS PGothic"/>
                  </a:rPr>
                  <a:t>1st review</a:t>
                </a:r>
                <a:endParaRPr lang="en-GB" sz="544" spc="-1">
                  <a:latin typeface="Arial"/>
                </a:endParaRPr>
              </a:p>
            </p:txBody>
          </p:sp>
        </p:grpSp>
        <p:sp>
          <p:nvSpPr>
            <p:cNvPr id="61" name="CustomShape 59">
              <a:extLst>
                <a:ext uri="{FF2B5EF4-FFF2-40B4-BE49-F238E27FC236}">
                  <a16:creationId xmlns:a16="http://schemas.microsoft.com/office/drawing/2014/main" id="{75B5AA5E-BFFC-421B-B1A1-39DD9E039DF2}"/>
                </a:ext>
              </a:extLst>
            </p:cNvPr>
            <p:cNvSpPr/>
            <p:nvPr/>
          </p:nvSpPr>
          <p:spPr>
            <a:xfrm>
              <a:off x="4738101" y="4880820"/>
              <a:ext cx="834752" cy="374594"/>
            </a:xfrm>
            <a:prstGeom prst="chevron">
              <a:avLst>
                <a:gd name="adj" fmla="val 49975"/>
              </a:avLst>
            </a:prstGeom>
            <a:gradFill rotWithShape="0">
              <a:gsLst>
                <a:gs pos="0">
                  <a:srgbClr val="3465A4"/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b="1" spc="-1">
                  <a:solidFill>
                    <a:srgbClr val="000000"/>
                  </a:solidFill>
                  <a:latin typeface="Montserrat"/>
                  <a:ea typeface="MS PGothic"/>
                </a:rPr>
                <a:t> </a:t>
              </a:r>
              <a:endParaRPr lang="en-GB" sz="726" spc="-1">
                <a:latin typeface="Arial"/>
              </a:endParaRPr>
            </a:p>
          </p:txBody>
        </p:sp>
        <p:sp>
          <p:nvSpPr>
            <p:cNvPr id="62" name="CustomShape 60">
              <a:extLst>
                <a:ext uri="{FF2B5EF4-FFF2-40B4-BE49-F238E27FC236}">
                  <a16:creationId xmlns:a16="http://schemas.microsoft.com/office/drawing/2014/main" id="{027846D4-C6D7-42F4-B23D-2996629E4D0E}"/>
                </a:ext>
              </a:extLst>
            </p:cNvPr>
            <p:cNvSpPr/>
            <p:nvPr/>
          </p:nvSpPr>
          <p:spPr>
            <a:xfrm>
              <a:off x="4401064" y="1145009"/>
              <a:ext cx="29915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#99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3" name="CustomShape 61">
              <a:extLst>
                <a:ext uri="{FF2B5EF4-FFF2-40B4-BE49-F238E27FC236}">
                  <a16:creationId xmlns:a16="http://schemas.microsoft.com/office/drawing/2014/main" id="{253BAA59-9472-4D0A-89D8-F34B9928EE5C}"/>
                </a:ext>
              </a:extLst>
            </p:cNvPr>
            <p:cNvSpPr/>
            <p:nvPr/>
          </p:nvSpPr>
          <p:spPr>
            <a:xfrm>
              <a:off x="5040035" y="1145009"/>
              <a:ext cx="310247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#101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4" name="CustomShape 62">
              <a:extLst>
                <a:ext uri="{FF2B5EF4-FFF2-40B4-BE49-F238E27FC236}">
                  <a16:creationId xmlns:a16="http://schemas.microsoft.com/office/drawing/2014/main" id="{CB252EC8-913D-4827-B318-F8DA4A5222E8}"/>
                </a:ext>
              </a:extLst>
            </p:cNvPr>
            <p:cNvSpPr/>
            <p:nvPr/>
          </p:nvSpPr>
          <p:spPr>
            <a:xfrm>
              <a:off x="5779722" y="1145009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#103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5" name="CustomShape 63">
              <a:extLst>
                <a:ext uri="{FF2B5EF4-FFF2-40B4-BE49-F238E27FC236}">
                  <a16:creationId xmlns:a16="http://schemas.microsoft.com/office/drawing/2014/main" id="{06CB6FEF-5EC1-4601-8F56-0C398E31EFE4}"/>
                </a:ext>
              </a:extLst>
            </p:cNvPr>
            <p:cNvSpPr/>
            <p:nvPr/>
          </p:nvSpPr>
          <p:spPr>
            <a:xfrm>
              <a:off x="7061748" y="1145009"/>
              <a:ext cx="326277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#107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6" name="CustomShape 64">
              <a:extLst>
                <a:ext uri="{FF2B5EF4-FFF2-40B4-BE49-F238E27FC236}">
                  <a16:creationId xmlns:a16="http://schemas.microsoft.com/office/drawing/2014/main" id="{33F649AE-DDEC-4C45-ADCD-77487F3B42B8}"/>
                </a:ext>
              </a:extLst>
            </p:cNvPr>
            <p:cNvSpPr/>
            <p:nvPr/>
          </p:nvSpPr>
          <p:spPr>
            <a:xfrm>
              <a:off x="7741877" y="1145009"/>
              <a:ext cx="327880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#109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7" name="CustomShape 65">
              <a:extLst>
                <a:ext uri="{FF2B5EF4-FFF2-40B4-BE49-F238E27FC236}">
                  <a16:creationId xmlns:a16="http://schemas.microsoft.com/office/drawing/2014/main" id="{FAE05898-8339-4858-A859-C1C077E814F5}"/>
                </a:ext>
              </a:extLst>
            </p:cNvPr>
            <p:cNvSpPr/>
            <p:nvPr/>
          </p:nvSpPr>
          <p:spPr>
            <a:xfrm>
              <a:off x="8463924" y="1145009"/>
              <a:ext cx="28940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#111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8" name="CustomShape 66">
              <a:extLst>
                <a:ext uri="{FF2B5EF4-FFF2-40B4-BE49-F238E27FC236}">
                  <a16:creationId xmlns:a16="http://schemas.microsoft.com/office/drawing/2014/main" id="{36A993BD-EA3C-4759-8057-F5D3FBED044F}"/>
                </a:ext>
              </a:extLst>
            </p:cNvPr>
            <p:cNvSpPr/>
            <p:nvPr/>
          </p:nvSpPr>
          <p:spPr>
            <a:xfrm>
              <a:off x="9144500" y="1145009"/>
              <a:ext cx="303835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#113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69" name="CustomShape 67">
              <a:extLst>
                <a:ext uri="{FF2B5EF4-FFF2-40B4-BE49-F238E27FC236}">
                  <a16:creationId xmlns:a16="http://schemas.microsoft.com/office/drawing/2014/main" id="{43A4C91E-6231-4E97-ACB9-CF87A73242A6}"/>
                </a:ext>
              </a:extLst>
            </p:cNvPr>
            <p:cNvSpPr/>
            <p:nvPr/>
          </p:nvSpPr>
          <p:spPr>
            <a:xfrm>
              <a:off x="6098657" y="744943"/>
              <a:ext cx="449708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2024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70" name="CustomShape 68">
              <a:extLst>
                <a:ext uri="{FF2B5EF4-FFF2-40B4-BE49-F238E27FC236}">
                  <a16:creationId xmlns:a16="http://schemas.microsoft.com/office/drawing/2014/main" id="{FC741456-7B0E-4D7E-9E6C-BFE945530109}"/>
                </a:ext>
              </a:extLst>
            </p:cNvPr>
            <p:cNvSpPr/>
            <p:nvPr/>
          </p:nvSpPr>
          <p:spPr>
            <a:xfrm>
              <a:off x="8689786" y="744943"/>
              <a:ext cx="443296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2026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71" name="CustomShape 69">
              <a:extLst>
                <a:ext uri="{FF2B5EF4-FFF2-40B4-BE49-F238E27FC236}">
                  <a16:creationId xmlns:a16="http://schemas.microsoft.com/office/drawing/2014/main" id="{91517094-973B-48C7-9BCB-76B26F9DA15B}"/>
                </a:ext>
              </a:extLst>
            </p:cNvPr>
            <p:cNvSpPr/>
            <p:nvPr/>
          </p:nvSpPr>
          <p:spPr>
            <a:xfrm>
              <a:off x="4247570" y="4118896"/>
              <a:ext cx="1339654" cy="295560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SA1 Stage 1  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72" name="CustomShape 70">
              <a:extLst>
                <a:ext uri="{FF2B5EF4-FFF2-40B4-BE49-F238E27FC236}">
                  <a16:creationId xmlns:a16="http://schemas.microsoft.com/office/drawing/2014/main" id="{E0779D8E-EBC5-4C95-937C-404B726E5EC6}"/>
                </a:ext>
              </a:extLst>
            </p:cNvPr>
            <p:cNvSpPr/>
            <p:nvPr/>
          </p:nvSpPr>
          <p:spPr>
            <a:xfrm>
              <a:off x="4763575" y="4478467"/>
              <a:ext cx="820383" cy="321360"/>
            </a:xfrm>
            <a:prstGeom prst="chevron">
              <a:avLst>
                <a:gd name="adj" fmla="val 49975"/>
              </a:avLst>
            </a:prstGeom>
            <a:gradFill rotWithShape="0">
              <a:gsLst>
                <a:gs pos="0">
                  <a:srgbClr val="DFF2FC"/>
                </a:gs>
                <a:gs pos="100000">
                  <a:srgbClr val="009BDD"/>
                </a:gs>
              </a:gsLst>
              <a:lin ang="108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  <p:sp>
          <p:nvSpPr>
            <p:cNvPr id="73" name="CustomShape 71">
              <a:extLst>
                <a:ext uri="{FF2B5EF4-FFF2-40B4-BE49-F238E27FC236}">
                  <a16:creationId xmlns:a16="http://schemas.microsoft.com/office/drawing/2014/main" id="{4813CA14-52DA-4FDF-AED5-8F74414235E4}"/>
                </a:ext>
              </a:extLst>
            </p:cNvPr>
            <p:cNvSpPr/>
            <p:nvPr/>
          </p:nvSpPr>
          <p:spPr>
            <a:xfrm>
              <a:off x="5425563" y="5666258"/>
              <a:ext cx="2500012" cy="302418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DFF2FC"/>
                </a:gs>
                <a:gs pos="100000">
                  <a:srgbClr val="009BDD"/>
                </a:gs>
              </a:gsLst>
              <a:lin ang="10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RAN Completion**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74" name="CustomShape 72">
              <a:extLst>
                <a:ext uri="{FF2B5EF4-FFF2-40B4-BE49-F238E27FC236}">
                  <a16:creationId xmlns:a16="http://schemas.microsoft.com/office/drawing/2014/main" id="{6BB6D607-860C-4778-826B-B06201DA3BB1}"/>
                </a:ext>
              </a:extLst>
            </p:cNvPr>
            <p:cNvSpPr/>
            <p:nvPr/>
          </p:nvSpPr>
          <p:spPr>
            <a:xfrm>
              <a:off x="6048035" y="6038566"/>
              <a:ext cx="1864803" cy="300132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Stage 3 (CT &amp; SA) </a:t>
              </a:r>
              <a:endParaRPr lang="en-GB" sz="726" spc="-1">
                <a:latin typeface="Arial"/>
              </a:endParaRPr>
            </a:p>
          </p:txBody>
        </p:sp>
        <p:sp>
          <p:nvSpPr>
            <p:cNvPr id="75" name="CustomShape 73">
              <a:extLst>
                <a:ext uri="{FF2B5EF4-FFF2-40B4-BE49-F238E27FC236}">
                  <a16:creationId xmlns:a16="http://schemas.microsoft.com/office/drawing/2014/main" id="{B77D5EB5-68AC-4C49-8051-E7D555F2143B}"/>
                </a:ext>
              </a:extLst>
            </p:cNvPr>
            <p:cNvSpPr/>
            <p:nvPr/>
          </p:nvSpPr>
          <p:spPr>
            <a:xfrm>
              <a:off x="6759012" y="6436673"/>
              <a:ext cx="1533319" cy="319401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72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ASN.1 &amp; Open APIs </a:t>
              </a:r>
              <a:endParaRPr lang="en-GB" sz="726" spc="-1">
                <a:latin typeface="Arial"/>
              </a:endParaRPr>
            </a:p>
          </p:txBody>
        </p:sp>
        <p:sp>
          <p:nvSpPr>
            <p:cNvPr id="76" name="CustomShape 74">
              <a:extLst>
                <a:ext uri="{FF2B5EF4-FFF2-40B4-BE49-F238E27FC236}">
                  <a16:creationId xmlns:a16="http://schemas.microsoft.com/office/drawing/2014/main" id="{66CFBDC4-A420-4AFB-AAA5-82168C4E30DB}"/>
                </a:ext>
              </a:extLst>
            </p:cNvPr>
            <p:cNvSpPr/>
            <p:nvPr/>
          </p:nvSpPr>
          <p:spPr>
            <a:xfrm>
              <a:off x="5336732" y="5321057"/>
              <a:ext cx="1592104" cy="295560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rgbClr val="93CDDD"/>
                </a:gs>
                <a:gs pos="100000">
                  <a:srgbClr val="31859C"/>
                </a:gs>
              </a:gsLst>
              <a:lin ang="18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0823" rIns="0" bIns="40823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816" spc="-1">
                  <a:solidFill>
                    <a:srgbClr val="000000"/>
                  </a:solidFill>
                  <a:latin typeface="Montserrat"/>
                  <a:ea typeface="ＭＳ Ｐゴシック"/>
                </a:rPr>
                <a:t>Stage 2 Normative</a:t>
              </a:r>
              <a:endParaRPr lang="en-GB" sz="816" spc="-1">
                <a:latin typeface="Arial"/>
              </a:endParaRPr>
            </a:p>
          </p:txBody>
        </p:sp>
        <p:sp>
          <p:nvSpPr>
            <p:cNvPr id="77" name="CustomShape 75">
              <a:extLst>
                <a:ext uri="{FF2B5EF4-FFF2-40B4-BE49-F238E27FC236}">
                  <a16:creationId xmlns:a16="http://schemas.microsoft.com/office/drawing/2014/main" id="{9DAC6B7A-DBA6-44A4-A9AB-3A8B9394CEB5}"/>
                </a:ext>
              </a:extLst>
            </p:cNvPr>
            <p:cNvSpPr/>
            <p:nvPr/>
          </p:nvSpPr>
          <p:spPr>
            <a:xfrm>
              <a:off x="6449222" y="1145009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#105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78" name="CustomShape 76">
              <a:extLst>
                <a:ext uri="{FF2B5EF4-FFF2-40B4-BE49-F238E27FC236}">
                  <a16:creationId xmlns:a16="http://schemas.microsoft.com/office/drawing/2014/main" id="{01EE7FD9-1A35-4EA8-B259-42D124FF6536}"/>
                </a:ext>
              </a:extLst>
            </p:cNvPr>
            <p:cNvSpPr/>
            <p:nvPr/>
          </p:nvSpPr>
          <p:spPr>
            <a:xfrm>
              <a:off x="3715828" y="1145009"/>
              <a:ext cx="36622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#97-e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79" name="CustomShape 77">
              <a:extLst>
                <a:ext uri="{FF2B5EF4-FFF2-40B4-BE49-F238E27FC236}">
                  <a16:creationId xmlns:a16="http://schemas.microsoft.com/office/drawing/2014/main" id="{6786F5DC-C7A4-4EE5-A843-31643C49FD9C}"/>
                </a:ext>
              </a:extLst>
            </p:cNvPr>
            <p:cNvSpPr/>
            <p:nvPr/>
          </p:nvSpPr>
          <p:spPr>
            <a:xfrm>
              <a:off x="4741693" y="4444502"/>
              <a:ext cx="877862" cy="277881"/>
            </a:xfrm>
            <a:prstGeom prst="rect">
              <a:avLst/>
            </a:prstGeom>
            <a:noFill/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635" spc="-1">
                  <a:solidFill>
                    <a:srgbClr val="000000"/>
                  </a:solidFill>
                  <a:latin typeface="Montserrat"/>
                  <a:ea typeface="MS PGothic"/>
                </a:rPr>
                <a:t>RAN Content Def*</a:t>
              </a:r>
              <a:endParaRPr lang="en-GB" sz="635" spc="-1">
                <a:latin typeface="Arial"/>
              </a:endParaRPr>
            </a:p>
          </p:txBody>
        </p:sp>
        <p:sp>
          <p:nvSpPr>
            <p:cNvPr id="80" name="CustomShape 78">
              <a:extLst>
                <a:ext uri="{FF2B5EF4-FFF2-40B4-BE49-F238E27FC236}">
                  <a16:creationId xmlns:a16="http://schemas.microsoft.com/office/drawing/2014/main" id="{217694F3-447C-40C2-9C9F-658FFCA07B5F}"/>
                </a:ext>
              </a:extLst>
            </p:cNvPr>
            <p:cNvSpPr/>
            <p:nvPr/>
          </p:nvSpPr>
          <p:spPr>
            <a:xfrm>
              <a:off x="4755410" y="4857306"/>
              <a:ext cx="822016" cy="277881"/>
            </a:xfrm>
            <a:prstGeom prst="rect">
              <a:avLst/>
            </a:prstGeom>
            <a:noFill/>
            <a:ln w="324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635" spc="-1">
                  <a:solidFill>
                    <a:srgbClr val="000000"/>
                  </a:solidFill>
                  <a:latin typeface="Montserrat"/>
                  <a:ea typeface="MS PGothic"/>
                </a:rPr>
                <a:t>SA St.2 Content Def</a:t>
              </a:r>
              <a:endParaRPr lang="en-GB" sz="635" spc="-1">
                <a:latin typeface="Arial"/>
              </a:endParaRPr>
            </a:p>
          </p:txBody>
        </p:sp>
        <p:sp>
          <p:nvSpPr>
            <p:cNvPr id="81" name="CustomShape 79">
              <a:extLst>
                <a:ext uri="{FF2B5EF4-FFF2-40B4-BE49-F238E27FC236}">
                  <a16:creationId xmlns:a16="http://schemas.microsoft.com/office/drawing/2014/main" id="{76F2DE45-5DCF-4DA8-ABCB-67A23C6620B9}"/>
                </a:ext>
              </a:extLst>
            </p:cNvPr>
            <p:cNvSpPr/>
            <p:nvPr/>
          </p:nvSpPr>
          <p:spPr>
            <a:xfrm>
              <a:off x="2015685" y="744943"/>
              <a:ext cx="414442" cy="222033"/>
            </a:xfrm>
            <a:prstGeom prst="rect">
              <a:avLst/>
            </a:prstGeom>
            <a:solidFill>
              <a:srgbClr val="B3A2C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907" spc="-1">
                  <a:solidFill>
                    <a:srgbClr val="FFFFFF"/>
                  </a:solidFill>
                  <a:latin typeface="Montserrat"/>
                  <a:ea typeface="MS PGothic"/>
                </a:rPr>
                <a:t>2021</a:t>
              </a:r>
              <a:endParaRPr lang="en-GB" sz="907" spc="-1">
                <a:latin typeface="Arial"/>
              </a:endParaRPr>
            </a:p>
          </p:txBody>
        </p:sp>
        <p:sp>
          <p:nvSpPr>
            <p:cNvPr id="82" name="CustomShape 80">
              <a:extLst>
                <a:ext uri="{FF2B5EF4-FFF2-40B4-BE49-F238E27FC236}">
                  <a16:creationId xmlns:a16="http://schemas.microsoft.com/office/drawing/2014/main" id="{5B4652A7-A364-4877-9E49-FE12894134D2}"/>
                </a:ext>
              </a:extLst>
            </p:cNvPr>
            <p:cNvSpPr/>
            <p:nvPr/>
          </p:nvSpPr>
          <p:spPr>
            <a:xfrm>
              <a:off x="2117994" y="1145009"/>
              <a:ext cx="36462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#92-e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3" name="CustomShape 81">
              <a:extLst>
                <a:ext uri="{FF2B5EF4-FFF2-40B4-BE49-F238E27FC236}">
                  <a16:creationId xmlns:a16="http://schemas.microsoft.com/office/drawing/2014/main" id="{56919656-6FC1-4488-89AE-2F7CFF2FCAD3}"/>
                </a:ext>
              </a:extLst>
            </p:cNvPr>
            <p:cNvSpPr/>
            <p:nvPr/>
          </p:nvSpPr>
          <p:spPr>
            <a:xfrm>
              <a:off x="2817926" y="1145009"/>
              <a:ext cx="371033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#94-e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4" name="CustomShape 82">
              <a:extLst>
                <a:ext uri="{FF2B5EF4-FFF2-40B4-BE49-F238E27FC236}">
                  <a16:creationId xmlns:a16="http://schemas.microsoft.com/office/drawing/2014/main" id="{079CB1A3-2EC2-440D-91EA-E1994F232573}"/>
                </a:ext>
              </a:extLst>
            </p:cNvPr>
            <p:cNvSpPr/>
            <p:nvPr/>
          </p:nvSpPr>
          <p:spPr>
            <a:xfrm>
              <a:off x="3114080" y="1145009"/>
              <a:ext cx="36462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#95-e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5" name="CustomShape 83">
              <a:extLst>
                <a:ext uri="{FF2B5EF4-FFF2-40B4-BE49-F238E27FC236}">
                  <a16:creationId xmlns:a16="http://schemas.microsoft.com/office/drawing/2014/main" id="{71B42945-52E8-4696-96E7-A8B0F68A43C0}"/>
                </a:ext>
              </a:extLst>
            </p:cNvPr>
            <p:cNvSpPr/>
            <p:nvPr/>
          </p:nvSpPr>
          <p:spPr>
            <a:xfrm>
              <a:off x="2471359" y="1145009"/>
              <a:ext cx="36462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#93-e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6" name="CustomShape 84">
              <a:extLst>
                <a:ext uri="{FF2B5EF4-FFF2-40B4-BE49-F238E27FC236}">
                  <a16:creationId xmlns:a16="http://schemas.microsoft.com/office/drawing/2014/main" id="{74A695A3-0477-4B86-9F49-96372102EBDC}"/>
                </a:ext>
              </a:extLst>
            </p:cNvPr>
            <p:cNvSpPr/>
            <p:nvPr/>
          </p:nvSpPr>
          <p:spPr>
            <a:xfrm>
              <a:off x="1789159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7" name="CustomShape 85">
              <a:extLst>
                <a:ext uri="{FF2B5EF4-FFF2-40B4-BE49-F238E27FC236}">
                  <a16:creationId xmlns:a16="http://schemas.microsoft.com/office/drawing/2014/main" id="{9E2812E0-495F-4D22-8E1E-E6F50B5B8916}"/>
                </a:ext>
              </a:extLst>
            </p:cNvPr>
            <p:cNvSpPr/>
            <p:nvPr/>
          </p:nvSpPr>
          <p:spPr>
            <a:xfrm>
              <a:off x="1763024" y="1145009"/>
              <a:ext cx="35019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#91-e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8" name="CustomShape 86">
              <a:extLst>
                <a:ext uri="{FF2B5EF4-FFF2-40B4-BE49-F238E27FC236}">
                  <a16:creationId xmlns:a16="http://schemas.microsoft.com/office/drawing/2014/main" id="{C1BBFC50-DDA8-4B4E-8DD6-85CD960284ED}"/>
                </a:ext>
              </a:extLst>
            </p:cNvPr>
            <p:cNvSpPr/>
            <p:nvPr/>
          </p:nvSpPr>
          <p:spPr>
            <a:xfrm>
              <a:off x="1495841" y="1199549"/>
              <a:ext cx="335896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spc="-1">
                  <a:solidFill>
                    <a:srgbClr val="000000"/>
                  </a:solidFill>
                  <a:latin typeface="Montserrat"/>
                  <a:ea typeface="MS PGothic"/>
                </a:rPr>
                <a:t>TSGs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89" name="CustomShape 87">
              <a:extLst>
                <a:ext uri="{FF2B5EF4-FFF2-40B4-BE49-F238E27FC236}">
                  <a16:creationId xmlns:a16="http://schemas.microsoft.com/office/drawing/2014/main" id="{B43A56C4-8104-437B-818D-9B93084DBE2B}"/>
                </a:ext>
              </a:extLst>
            </p:cNvPr>
            <p:cNvSpPr/>
            <p:nvPr/>
          </p:nvSpPr>
          <p:spPr>
            <a:xfrm>
              <a:off x="3116403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0" name="CustomShape 88">
              <a:extLst>
                <a:ext uri="{FF2B5EF4-FFF2-40B4-BE49-F238E27FC236}">
                  <a16:creationId xmlns:a16="http://schemas.microsoft.com/office/drawing/2014/main" id="{C3B3707E-6C44-455B-BFD9-B1E3F676CA8A}"/>
                </a:ext>
              </a:extLst>
            </p:cNvPr>
            <p:cNvSpPr/>
            <p:nvPr/>
          </p:nvSpPr>
          <p:spPr>
            <a:xfrm>
              <a:off x="4393025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1" name="CustomShape 89">
              <a:extLst>
                <a:ext uri="{FF2B5EF4-FFF2-40B4-BE49-F238E27FC236}">
                  <a16:creationId xmlns:a16="http://schemas.microsoft.com/office/drawing/2014/main" id="{EA5567B7-6EE2-410B-8A33-7C68622BB54F}"/>
                </a:ext>
              </a:extLst>
            </p:cNvPr>
            <p:cNvSpPr/>
            <p:nvPr/>
          </p:nvSpPr>
          <p:spPr>
            <a:xfrm>
              <a:off x="5794730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2" name="CustomShape 90">
              <a:extLst>
                <a:ext uri="{FF2B5EF4-FFF2-40B4-BE49-F238E27FC236}">
                  <a16:creationId xmlns:a16="http://schemas.microsoft.com/office/drawing/2014/main" id="{E77533AA-3D0B-49E5-A1EE-870950BF38B6}"/>
                </a:ext>
              </a:extLst>
            </p:cNvPr>
            <p:cNvSpPr/>
            <p:nvPr/>
          </p:nvSpPr>
          <p:spPr>
            <a:xfrm>
              <a:off x="7083763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3" name="CustomShape 91">
              <a:extLst>
                <a:ext uri="{FF2B5EF4-FFF2-40B4-BE49-F238E27FC236}">
                  <a16:creationId xmlns:a16="http://schemas.microsoft.com/office/drawing/2014/main" id="{868B721E-81EA-49A3-9B86-9F99B7E6F95C}"/>
                </a:ext>
              </a:extLst>
            </p:cNvPr>
            <p:cNvSpPr/>
            <p:nvPr/>
          </p:nvSpPr>
          <p:spPr>
            <a:xfrm>
              <a:off x="8460321" y="1309935"/>
              <a:ext cx="323071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Mar.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4" name="CustomShape 92">
              <a:extLst>
                <a:ext uri="{FF2B5EF4-FFF2-40B4-BE49-F238E27FC236}">
                  <a16:creationId xmlns:a16="http://schemas.microsoft.com/office/drawing/2014/main" id="{997FB075-D22A-433A-B32A-BA923C1166EB}"/>
                </a:ext>
              </a:extLst>
            </p:cNvPr>
            <p:cNvSpPr/>
            <p:nvPr/>
          </p:nvSpPr>
          <p:spPr>
            <a:xfrm>
              <a:off x="2170224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5" name="CustomShape 93">
              <a:extLst>
                <a:ext uri="{FF2B5EF4-FFF2-40B4-BE49-F238E27FC236}">
                  <a16:creationId xmlns:a16="http://schemas.microsoft.com/office/drawing/2014/main" id="{8AB46208-2F1F-4EFD-9609-F3E7DE90F580}"/>
                </a:ext>
              </a:extLst>
            </p:cNvPr>
            <p:cNvSpPr/>
            <p:nvPr/>
          </p:nvSpPr>
          <p:spPr>
            <a:xfrm>
              <a:off x="3446847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6" name="CustomShape 94">
              <a:extLst>
                <a:ext uri="{FF2B5EF4-FFF2-40B4-BE49-F238E27FC236}">
                  <a16:creationId xmlns:a16="http://schemas.microsoft.com/office/drawing/2014/main" id="{95B47D79-9EEE-4AF2-9A15-B390533CE787}"/>
                </a:ext>
              </a:extLst>
            </p:cNvPr>
            <p:cNvSpPr/>
            <p:nvPr/>
          </p:nvSpPr>
          <p:spPr>
            <a:xfrm>
              <a:off x="4743718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7" name="CustomShape 95">
              <a:extLst>
                <a:ext uri="{FF2B5EF4-FFF2-40B4-BE49-F238E27FC236}">
                  <a16:creationId xmlns:a16="http://schemas.microsoft.com/office/drawing/2014/main" id="{E4CEC189-D1E9-4A41-988F-00413DA5CB83}"/>
                </a:ext>
              </a:extLst>
            </p:cNvPr>
            <p:cNvSpPr/>
            <p:nvPr/>
          </p:nvSpPr>
          <p:spPr>
            <a:xfrm>
              <a:off x="6145422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8" name="CustomShape 96">
              <a:extLst>
                <a:ext uri="{FF2B5EF4-FFF2-40B4-BE49-F238E27FC236}">
                  <a16:creationId xmlns:a16="http://schemas.microsoft.com/office/drawing/2014/main" id="{F1A4BF27-0EDA-4C88-AEA3-9E2D7D7F3FEB}"/>
                </a:ext>
              </a:extLst>
            </p:cNvPr>
            <p:cNvSpPr/>
            <p:nvPr/>
          </p:nvSpPr>
          <p:spPr>
            <a:xfrm>
              <a:off x="7432822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99" name="CustomShape 97">
              <a:extLst>
                <a:ext uri="{FF2B5EF4-FFF2-40B4-BE49-F238E27FC236}">
                  <a16:creationId xmlns:a16="http://schemas.microsoft.com/office/drawing/2014/main" id="{2C6795AC-B5EE-441B-BE68-12AF59D6B742}"/>
                </a:ext>
              </a:extLst>
            </p:cNvPr>
            <p:cNvSpPr/>
            <p:nvPr/>
          </p:nvSpPr>
          <p:spPr>
            <a:xfrm>
              <a:off x="8825383" y="1322672"/>
              <a:ext cx="316659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Jun.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0" name="CustomShape 98">
              <a:extLst>
                <a:ext uri="{FF2B5EF4-FFF2-40B4-BE49-F238E27FC236}">
                  <a16:creationId xmlns:a16="http://schemas.microsoft.com/office/drawing/2014/main" id="{AB225753-1C51-4A03-8106-91F12296BF20}"/>
                </a:ext>
              </a:extLst>
            </p:cNvPr>
            <p:cNvSpPr/>
            <p:nvPr/>
          </p:nvSpPr>
          <p:spPr>
            <a:xfrm>
              <a:off x="2485395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1" name="CustomShape 99">
              <a:extLst>
                <a:ext uri="{FF2B5EF4-FFF2-40B4-BE49-F238E27FC236}">
                  <a16:creationId xmlns:a16="http://schemas.microsoft.com/office/drawing/2014/main" id="{A50B3272-7B0A-4C76-80DC-D0EB065D2913}"/>
                </a:ext>
              </a:extLst>
            </p:cNvPr>
            <p:cNvSpPr/>
            <p:nvPr/>
          </p:nvSpPr>
          <p:spPr>
            <a:xfrm>
              <a:off x="3767569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2" name="CustomShape 100">
              <a:extLst>
                <a:ext uri="{FF2B5EF4-FFF2-40B4-BE49-F238E27FC236}">
                  <a16:creationId xmlns:a16="http://schemas.microsoft.com/office/drawing/2014/main" id="{AC619DF6-F455-4855-9885-3345544DCFAC}"/>
                </a:ext>
              </a:extLst>
            </p:cNvPr>
            <p:cNvSpPr/>
            <p:nvPr/>
          </p:nvSpPr>
          <p:spPr>
            <a:xfrm>
              <a:off x="5059215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3" name="CustomShape 101">
              <a:extLst>
                <a:ext uri="{FF2B5EF4-FFF2-40B4-BE49-F238E27FC236}">
                  <a16:creationId xmlns:a16="http://schemas.microsoft.com/office/drawing/2014/main" id="{A0CF6B56-3D8C-432B-BA11-4AF750B34280}"/>
                </a:ext>
              </a:extLst>
            </p:cNvPr>
            <p:cNvSpPr/>
            <p:nvPr/>
          </p:nvSpPr>
          <p:spPr>
            <a:xfrm>
              <a:off x="6495537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4" name="CustomShape 102">
              <a:extLst>
                <a:ext uri="{FF2B5EF4-FFF2-40B4-BE49-F238E27FC236}">
                  <a16:creationId xmlns:a16="http://schemas.microsoft.com/office/drawing/2014/main" id="{88CDEBFE-2A95-4C1A-A7C8-691230535920}"/>
                </a:ext>
              </a:extLst>
            </p:cNvPr>
            <p:cNvSpPr/>
            <p:nvPr/>
          </p:nvSpPr>
          <p:spPr>
            <a:xfrm>
              <a:off x="7768894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5" name="CustomShape 103">
              <a:extLst>
                <a:ext uri="{FF2B5EF4-FFF2-40B4-BE49-F238E27FC236}">
                  <a16:creationId xmlns:a16="http://schemas.microsoft.com/office/drawing/2014/main" id="{E95315F6-6A16-41E7-98FD-1908980F964B}"/>
                </a:ext>
              </a:extLst>
            </p:cNvPr>
            <p:cNvSpPr/>
            <p:nvPr/>
          </p:nvSpPr>
          <p:spPr>
            <a:xfrm>
              <a:off x="9156556" y="1311894"/>
              <a:ext cx="318262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Sep.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6" name="CustomShape 104">
              <a:extLst>
                <a:ext uri="{FF2B5EF4-FFF2-40B4-BE49-F238E27FC236}">
                  <a16:creationId xmlns:a16="http://schemas.microsoft.com/office/drawing/2014/main" id="{05362703-7B8E-409D-9A02-62363737F5A8}"/>
                </a:ext>
              </a:extLst>
            </p:cNvPr>
            <p:cNvSpPr/>
            <p:nvPr/>
          </p:nvSpPr>
          <p:spPr>
            <a:xfrm>
              <a:off x="2829349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7" name="CustomShape 105">
              <a:extLst>
                <a:ext uri="{FF2B5EF4-FFF2-40B4-BE49-F238E27FC236}">
                  <a16:creationId xmlns:a16="http://schemas.microsoft.com/office/drawing/2014/main" id="{6DEC4ED8-9D19-4BFC-A434-15CFF2B4E2CE}"/>
                </a:ext>
              </a:extLst>
            </p:cNvPr>
            <p:cNvSpPr/>
            <p:nvPr/>
          </p:nvSpPr>
          <p:spPr>
            <a:xfrm>
              <a:off x="4036082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8" name="CustomShape 106">
              <a:extLst>
                <a:ext uri="{FF2B5EF4-FFF2-40B4-BE49-F238E27FC236}">
                  <a16:creationId xmlns:a16="http://schemas.microsoft.com/office/drawing/2014/main" id="{7C2340E5-8C26-4866-AFCF-DB5CF6D623D5}"/>
                </a:ext>
              </a:extLst>
            </p:cNvPr>
            <p:cNvSpPr/>
            <p:nvPr/>
          </p:nvSpPr>
          <p:spPr>
            <a:xfrm>
              <a:off x="5417865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09" name="CustomShape 107">
              <a:extLst>
                <a:ext uri="{FF2B5EF4-FFF2-40B4-BE49-F238E27FC236}">
                  <a16:creationId xmlns:a16="http://schemas.microsoft.com/office/drawing/2014/main" id="{4A796C6F-25C3-40D6-9637-96852AF6ECC2}"/>
                </a:ext>
              </a:extLst>
            </p:cNvPr>
            <p:cNvSpPr/>
            <p:nvPr/>
          </p:nvSpPr>
          <p:spPr>
            <a:xfrm>
              <a:off x="6775155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10" name="CustomShape 108">
              <a:extLst>
                <a:ext uri="{FF2B5EF4-FFF2-40B4-BE49-F238E27FC236}">
                  <a16:creationId xmlns:a16="http://schemas.microsoft.com/office/drawing/2014/main" id="{1B3FA358-F13E-4B70-B746-A6300ADCF24F}"/>
                </a:ext>
              </a:extLst>
            </p:cNvPr>
            <p:cNvSpPr/>
            <p:nvPr/>
          </p:nvSpPr>
          <p:spPr>
            <a:xfrm>
              <a:off x="8118401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11" name="CustomShape 109">
              <a:extLst>
                <a:ext uri="{FF2B5EF4-FFF2-40B4-BE49-F238E27FC236}">
                  <a16:creationId xmlns:a16="http://schemas.microsoft.com/office/drawing/2014/main" id="{E0A61B3D-0165-445D-8101-C1900AB34A81}"/>
                </a:ext>
              </a:extLst>
            </p:cNvPr>
            <p:cNvSpPr/>
            <p:nvPr/>
          </p:nvSpPr>
          <p:spPr>
            <a:xfrm>
              <a:off x="9480589" y="1311894"/>
              <a:ext cx="324674" cy="1661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1646" tIns="40823" rIns="81646" bIns="4082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544" b="1" spc="-1">
                  <a:solidFill>
                    <a:srgbClr val="000000"/>
                  </a:solidFill>
                  <a:latin typeface="Montserrat"/>
                  <a:ea typeface="MS PGothic"/>
                </a:rPr>
                <a:t>Dec.</a:t>
              </a:r>
              <a:endParaRPr lang="en-GB" sz="544" spc="-1">
                <a:latin typeface="Arial"/>
              </a:endParaRPr>
            </a:p>
          </p:txBody>
        </p:sp>
        <p:sp>
          <p:nvSpPr>
            <p:cNvPr id="112" name="Line 111">
              <a:extLst>
                <a:ext uri="{FF2B5EF4-FFF2-40B4-BE49-F238E27FC236}">
                  <a16:creationId xmlns:a16="http://schemas.microsoft.com/office/drawing/2014/main" id="{21346209-5116-4F2B-8475-0C500F601084}"/>
                </a:ext>
              </a:extLst>
            </p:cNvPr>
            <p:cNvSpPr/>
            <p:nvPr/>
          </p:nvSpPr>
          <p:spPr>
            <a:xfrm>
              <a:off x="4874287" y="1614639"/>
              <a:ext cx="0" cy="4965732"/>
            </a:xfrm>
            <a:prstGeom prst="line">
              <a:avLst/>
            </a:prstGeom>
            <a:ln w="9360">
              <a:solidFill>
                <a:srgbClr val="B3A2C7"/>
              </a:solidFill>
              <a:custDash>
                <a:ds d="76000" sp="76000"/>
                <a:ds d="76000" sp="76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GB" sz="1633"/>
            </a:p>
          </p:txBody>
        </p:sp>
      </p:grpSp>
    </p:spTree>
    <p:extLst>
      <p:ext uri="{BB962C8B-B14F-4D97-AF65-F5344CB8AC3E}">
        <p14:creationId xmlns:p14="http://schemas.microsoft.com/office/powerpoint/2010/main" val="294073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AD79-4F9E-7E46-9060-6A3A27BA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368" y="270462"/>
            <a:ext cx="6292693" cy="565808"/>
          </a:xfrm>
        </p:spPr>
        <p:txBody>
          <a:bodyPr/>
          <a:lstStyle/>
          <a:p>
            <a:r>
              <a:rPr lang="en-GB" sz="3600" b="1" dirty="0"/>
              <a:t>Overall 3GPP 6G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C7A7-372E-68CB-5856-6DBEC87604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GB" dirty="0"/>
              <a:t> </a:t>
            </a:r>
          </a:p>
          <a:p>
            <a:pPr>
              <a:buBlip>
                <a:blip r:embed="rId2"/>
              </a:buBlip>
            </a:pPr>
            <a:endParaRPr lang="en-GB" dirty="0"/>
          </a:p>
          <a:p>
            <a:pPr>
              <a:buBlip>
                <a:blip r:embed="rId2"/>
              </a:buBlip>
            </a:pPr>
            <a:endParaRPr lang="en-GB" dirty="0"/>
          </a:p>
          <a:p>
            <a:pPr>
              <a:buBlip>
                <a:blip r:embed="rId2"/>
              </a:buBlip>
            </a:pP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3791E-7201-0E53-FC67-E151A2200D04}"/>
              </a:ext>
            </a:extLst>
          </p:cNvPr>
          <p:cNvSpPr/>
          <p:nvPr/>
        </p:nvSpPr>
        <p:spPr>
          <a:xfrm>
            <a:off x="681441" y="1282014"/>
            <a:ext cx="11010900" cy="122416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 descr="Meeting">
            <a:extLst>
              <a:ext uri="{FF2B5EF4-FFF2-40B4-BE49-F238E27FC236}">
                <a16:creationId xmlns:a16="http://schemas.microsoft.com/office/drawing/2014/main" id="{D0864BD2-FF58-96A9-3DA6-4F8718C21C3A}"/>
              </a:ext>
            </a:extLst>
          </p:cNvPr>
          <p:cNvSpPr/>
          <p:nvPr/>
        </p:nvSpPr>
        <p:spPr>
          <a:xfrm>
            <a:off x="972266" y="1498331"/>
            <a:ext cx="528774" cy="52877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C1D5485-A08E-0B87-6B7F-9BF6A03BB495}"/>
              </a:ext>
            </a:extLst>
          </p:cNvPr>
          <p:cNvSpPr/>
          <p:nvPr/>
        </p:nvSpPr>
        <p:spPr>
          <a:xfrm>
            <a:off x="1791866" y="1282014"/>
            <a:ext cx="4755581" cy="961407"/>
          </a:xfrm>
          <a:custGeom>
            <a:avLst/>
            <a:gdLst>
              <a:gd name="connsiteX0" fmla="*/ 0 w 9899388"/>
              <a:gd name="connsiteY0" fmla="*/ 0 h 961407"/>
              <a:gd name="connsiteX1" fmla="*/ 9899388 w 9899388"/>
              <a:gd name="connsiteY1" fmla="*/ 0 h 961407"/>
              <a:gd name="connsiteX2" fmla="*/ 9899388 w 9899388"/>
              <a:gd name="connsiteY2" fmla="*/ 961407 h 961407"/>
              <a:gd name="connsiteX3" fmla="*/ 0 w 9899388"/>
              <a:gd name="connsiteY3" fmla="*/ 961407 h 961407"/>
              <a:gd name="connsiteX4" fmla="*/ 0 w 9899388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388" h="961407">
                <a:moveTo>
                  <a:pt x="0" y="0"/>
                </a:moveTo>
                <a:lnTo>
                  <a:pt x="9899388" y="0"/>
                </a:lnTo>
                <a:lnTo>
                  <a:pt x="9899388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933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Stage-1 workshop on IMT2030 use cases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3EC80-8112-3EB5-8D3B-DBE20C26D665}"/>
              </a:ext>
            </a:extLst>
          </p:cNvPr>
          <p:cNvSpPr/>
          <p:nvPr/>
        </p:nvSpPr>
        <p:spPr>
          <a:xfrm>
            <a:off x="680354" y="2716896"/>
            <a:ext cx="11010900" cy="825920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130AC5-3E72-8256-70DB-4BCBF8227351}"/>
              </a:ext>
            </a:extLst>
          </p:cNvPr>
          <p:cNvSpPr/>
          <p:nvPr/>
        </p:nvSpPr>
        <p:spPr>
          <a:xfrm>
            <a:off x="1791866" y="2465182"/>
            <a:ext cx="4954905" cy="1112517"/>
          </a:xfrm>
          <a:custGeom>
            <a:avLst/>
            <a:gdLst>
              <a:gd name="connsiteX0" fmla="*/ 0 w 4954905"/>
              <a:gd name="connsiteY0" fmla="*/ 0 h 961407"/>
              <a:gd name="connsiteX1" fmla="*/ 4954905 w 4954905"/>
              <a:gd name="connsiteY1" fmla="*/ 0 h 961407"/>
              <a:gd name="connsiteX2" fmla="*/ 4954905 w 4954905"/>
              <a:gd name="connsiteY2" fmla="*/ 961407 h 961407"/>
              <a:gd name="connsiteX3" fmla="*/ 0 w 4954905"/>
              <a:gd name="connsiteY3" fmla="*/ 961407 h 961407"/>
              <a:gd name="connsiteX4" fmla="*/ 0 w 4954905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905" h="961407">
                <a:moveTo>
                  <a:pt x="0" y="0"/>
                </a:moveTo>
                <a:lnTo>
                  <a:pt x="4954905" y="0"/>
                </a:lnTo>
                <a:lnTo>
                  <a:pt x="4954905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933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First 3GPP TSG-wide 6G Workshop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402F7C-2FBB-ADFB-7A10-319A0B259D81}"/>
              </a:ext>
            </a:extLst>
          </p:cNvPr>
          <p:cNvSpPr/>
          <p:nvPr/>
        </p:nvSpPr>
        <p:spPr>
          <a:xfrm>
            <a:off x="7212795" y="2828482"/>
            <a:ext cx="4295222" cy="581175"/>
          </a:xfrm>
          <a:custGeom>
            <a:avLst/>
            <a:gdLst>
              <a:gd name="connsiteX0" fmla="*/ 0 w 4944483"/>
              <a:gd name="connsiteY0" fmla="*/ 0 h 961407"/>
              <a:gd name="connsiteX1" fmla="*/ 4944483 w 4944483"/>
              <a:gd name="connsiteY1" fmla="*/ 0 h 961407"/>
              <a:gd name="connsiteX2" fmla="*/ 4944483 w 4944483"/>
              <a:gd name="connsiteY2" fmla="*/ 961407 h 961407"/>
              <a:gd name="connsiteX3" fmla="*/ 0 w 4944483"/>
              <a:gd name="connsiteY3" fmla="*/ 961407 h 961407"/>
              <a:gd name="connsiteX4" fmla="*/ 0 w 4944483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483" h="961407">
                <a:moveTo>
                  <a:pt x="0" y="0"/>
                </a:moveTo>
                <a:lnTo>
                  <a:pt x="4944483" y="0"/>
                </a:lnTo>
                <a:lnTo>
                  <a:pt x="4944483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R="0" lvl="0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To discuss vision &amp; priorities for next generation RAN, system architecture, </a:t>
            </a:r>
          </a:p>
          <a:p>
            <a:pPr marR="0" lvl="0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Montserrat" panose="00000500000000000000" pitchFamily="2" charset="0"/>
              </a:rPr>
              <a:t>CN and protocols.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E0F29F-E151-39B2-3D2F-DDB436BDEF3A}"/>
              </a:ext>
            </a:extLst>
          </p:cNvPr>
          <p:cNvSpPr/>
          <p:nvPr/>
        </p:nvSpPr>
        <p:spPr>
          <a:xfrm>
            <a:off x="680353" y="3830299"/>
            <a:ext cx="11010900" cy="1090076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E45F5F-302F-D8B2-313C-3E97FF7FCE10}"/>
              </a:ext>
            </a:extLst>
          </p:cNvPr>
          <p:cNvSpPr/>
          <p:nvPr/>
        </p:nvSpPr>
        <p:spPr>
          <a:xfrm>
            <a:off x="1791866" y="3963804"/>
            <a:ext cx="4954905" cy="695875"/>
          </a:xfrm>
          <a:custGeom>
            <a:avLst/>
            <a:gdLst>
              <a:gd name="connsiteX0" fmla="*/ 0 w 4954905"/>
              <a:gd name="connsiteY0" fmla="*/ 0 h 961407"/>
              <a:gd name="connsiteX1" fmla="*/ 4954905 w 4954905"/>
              <a:gd name="connsiteY1" fmla="*/ 0 h 961407"/>
              <a:gd name="connsiteX2" fmla="*/ 4954905 w 4954905"/>
              <a:gd name="connsiteY2" fmla="*/ 961407 h 961407"/>
              <a:gd name="connsiteX3" fmla="*/ 0 w 4954905"/>
              <a:gd name="connsiteY3" fmla="*/ 961407 h 961407"/>
              <a:gd name="connsiteX4" fmla="*/ 0 w 4954905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905" h="961407">
                <a:moveTo>
                  <a:pt x="0" y="0"/>
                </a:moveTo>
                <a:lnTo>
                  <a:pt x="4954905" y="0"/>
                </a:lnTo>
                <a:lnTo>
                  <a:pt x="4954905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933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Studies for 6G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DA3A5D-ED13-57F6-EABD-A27BA71F0371}"/>
              </a:ext>
            </a:extLst>
          </p:cNvPr>
          <p:cNvSpPr/>
          <p:nvPr/>
        </p:nvSpPr>
        <p:spPr>
          <a:xfrm>
            <a:off x="3727772" y="3963803"/>
            <a:ext cx="2146450" cy="695875"/>
          </a:xfrm>
          <a:custGeom>
            <a:avLst/>
            <a:gdLst>
              <a:gd name="connsiteX0" fmla="*/ 0 w 4944483"/>
              <a:gd name="connsiteY0" fmla="*/ 0 h 961407"/>
              <a:gd name="connsiteX1" fmla="*/ 4944483 w 4944483"/>
              <a:gd name="connsiteY1" fmla="*/ 0 h 961407"/>
              <a:gd name="connsiteX2" fmla="*/ 4944483 w 4944483"/>
              <a:gd name="connsiteY2" fmla="*/ 961407 h 961407"/>
              <a:gd name="connsiteX3" fmla="*/ 0 w 4944483"/>
              <a:gd name="connsiteY3" fmla="*/ 961407 h 961407"/>
              <a:gd name="connsiteX4" fmla="*/ 0 w 4944483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483" h="961407">
                <a:moveTo>
                  <a:pt x="0" y="0"/>
                </a:moveTo>
                <a:lnTo>
                  <a:pt x="4944483" y="0"/>
                </a:lnTo>
                <a:lnTo>
                  <a:pt x="4944483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from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Release 20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CEFE5E-35BD-58A8-9087-6AB72F0E94F5}"/>
              </a:ext>
            </a:extLst>
          </p:cNvPr>
          <p:cNvSpPr/>
          <p:nvPr/>
        </p:nvSpPr>
        <p:spPr>
          <a:xfrm>
            <a:off x="681441" y="5088417"/>
            <a:ext cx="11010900" cy="123065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descr="Books">
            <a:extLst>
              <a:ext uri="{FF2B5EF4-FFF2-40B4-BE49-F238E27FC236}">
                <a16:creationId xmlns:a16="http://schemas.microsoft.com/office/drawing/2014/main" id="{5466BA00-F8E7-6776-CB6B-E440F7224209}"/>
              </a:ext>
            </a:extLst>
          </p:cNvPr>
          <p:cNvSpPr/>
          <p:nvPr/>
        </p:nvSpPr>
        <p:spPr>
          <a:xfrm>
            <a:off x="1069805" y="4197111"/>
            <a:ext cx="353805" cy="35067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99BEAE-AD1C-170A-B990-E9395B44F9BF}"/>
              </a:ext>
            </a:extLst>
          </p:cNvPr>
          <p:cNvSpPr/>
          <p:nvPr/>
        </p:nvSpPr>
        <p:spPr>
          <a:xfrm>
            <a:off x="1791866" y="5442774"/>
            <a:ext cx="4954905" cy="538765"/>
          </a:xfrm>
          <a:custGeom>
            <a:avLst/>
            <a:gdLst>
              <a:gd name="connsiteX0" fmla="*/ 0 w 4954905"/>
              <a:gd name="connsiteY0" fmla="*/ 0 h 961407"/>
              <a:gd name="connsiteX1" fmla="*/ 4954905 w 4954905"/>
              <a:gd name="connsiteY1" fmla="*/ 0 h 961407"/>
              <a:gd name="connsiteX2" fmla="*/ 4954905 w 4954905"/>
              <a:gd name="connsiteY2" fmla="*/ 961407 h 961407"/>
              <a:gd name="connsiteX3" fmla="*/ 0 w 4954905"/>
              <a:gd name="connsiteY3" fmla="*/ 961407 h 961407"/>
              <a:gd name="connsiteX4" fmla="*/ 0 w 4954905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905" h="961407">
                <a:moveTo>
                  <a:pt x="0" y="0"/>
                </a:moveTo>
                <a:lnTo>
                  <a:pt x="4954905" y="0"/>
                </a:lnTo>
                <a:lnTo>
                  <a:pt x="4954905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933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Normative work for 6G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E7F300C-B361-E27B-D012-7BD22E029657}"/>
              </a:ext>
            </a:extLst>
          </p:cNvPr>
          <p:cNvSpPr/>
          <p:nvPr/>
        </p:nvSpPr>
        <p:spPr>
          <a:xfrm>
            <a:off x="4614715" y="5432712"/>
            <a:ext cx="2132055" cy="538765"/>
          </a:xfrm>
          <a:custGeom>
            <a:avLst/>
            <a:gdLst>
              <a:gd name="connsiteX0" fmla="*/ 0 w 4944483"/>
              <a:gd name="connsiteY0" fmla="*/ 0 h 961407"/>
              <a:gd name="connsiteX1" fmla="*/ 4944483 w 4944483"/>
              <a:gd name="connsiteY1" fmla="*/ 0 h 961407"/>
              <a:gd name="connsiteX2" fmla="*/ 4944483 w 4944483"/>
              <a:gd name="connsiteY2" fmla="*/ 961407 h 961407"/>
              <a:gd name="connsiteX3" fmla="*/ 0 w 4944483"/>
              <a:gd name="connsiteY3" fmla="*/ 961407 h 961407"/>
              <a:gd name="connsiteX4" fmla="*/ 0 w 4944483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483" h="961407">
                <a:moveTo>
                  <a:pt x="0" y="0"/>
                </a:moveTo>
                <a:lnTo>
                  <a:pt x="4944483" y="0"/>
                </a:lnTo>
                <a:lnTo>
                  <a:pt x="4944483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from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Release 21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C9C7AE-DC69-774A-DD51-C509B842C512}"/>
              </a:ext>
            </a:extLst>
          </p:cNvPr>
          <p:cNvSpPr/>
          <p:nvPr/>
        </p:nvSpPr>
        <p:spPr>
          <a:xfrm>
            <a:off x="1811507" y="1870428"/>
            <a:ext cx="4339614" cy="408780"/>
          </a:xfrm>
          <a:custGeom>
            <a:avLst/>
            <a:gdLst>
              <a:gd name="connsiteX0" fmla="*/ 0 w 4944483"/>
              <a:gd name="connsiteY0" fmla="*/ 0 h 961407"/>
              <a:gd name="connsiteX1" fmla="*/ 4944483 w 4944483"/>
              <a:gd name="connsiteY1" fmla="*/ 0 h 961407"/>
              <a:gd name="connsiteX2" fmla="*/ 4944483 w 4944483"/>
              <a:gd name="connsiteY2" fmla="*/ 961407 h 961407"/>
              <a:gd name="connsiteX3" fmla="*/ 0 w 4944483"/>
              <a:gd name="connsiteY3" fmla="*/ 961407 h 961407"/>
              <a:gd name="connsiteX4" fmla="*/ 0 w 4944483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483" h="961407">
                <a:moveTo>
                  <a:pt x="0" y="0"/>
                </a:moveTo>
                <a:lnTo>
                  <a:pt x="4944483" y="0"/>
                </a:lnTo>
                <a:lnTo>
                  <a:pt x="4944483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Montserrat" panose="00000500000000000000" pitchFamily="2" charset="0"/>
              </a:rPr>
              <a:t>Rotterdam, Netherland, May 8 – 10, 2024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0EFDC3-40D9-EC13-3B29-4D1573805122}"/>
              </a:ext>
            </a:extLst>
          </p:cNvPr>
          <p:cNvSpPr/>
          <p:nvPr/>
        </p:nvSpPr>
        <p:spPr>
          <a:xfrm>
            <a:off x="1791866" y="3212988"/>
            <a:ext cx="4339614" cy="343580"/>
          </a:xfrm>
          <a:custGeom>
            <a:avLst/>
            <a:gdLst>
              <a:gd name="connsiteX0" fmla="*/ 0 w 4944483"/>
              <a:gd name="connsiteY0" fmla="*/ 0 h 961407"/>
              <a:gd name="connsiteX1" fmla="*/ 4944483 w 4944483"/>
              <a:gd name="connsiteY1" fmla="*/ 0 h 961407"/>
              <a:gd name="connsiteX2" fmla="*/ 4944483 w 4944483"/>
              <a:gd name="connsiteY2" fmla="*/ 961407 h 961407"/>
              <a:gd name="connsiteX3" fmla="*/ 0 w 4944483"/>
              <a:gd name="connsiteY3" fmla="*/ 961407 h 961407"/>
              <a:gd name="connsiteX4" fmla="*/ 0 w 4944483"/>
              <a:gd name="connsiteY4" fmla="*/ 0 h 96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483" h="961407">
                <a:moveTo>
                  <a:pt x="0" y="0"/>
                </a:moveTo>
                <a:lnTo>
                  <a:pt x="4944483" y="0"/>
                </a:lnTo>
                <a:lnTo>
                  <a:pt x="4944483" y="961407"/>
                </a:lnTo>
                <a:lnTo>
                  <a:pt x="0" y="9614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749" tIns="101749" rIns="101749" bIns="101749" numCol="1" spcCol="1270" anchor="ctr" anchorCtr="0">
            <a:noAutofit/>
          </a:bodyPr>
          <a:lstStyle/>
          <a:p>
            <a:pPr marL="0" marR="0" lvl="0" indent="0" algn="l" defTabSz="488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Montserrat" panose="00000500000000000000" pitchFamily="2" charset="0"/>
              </a:rPr>
              <a:t>Incheon, S. Korea, March 10 – 11, 2025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26" name="Picture 25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6BAFAD7A-AA98-97FB-4219-DE7CF81BD0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71" y="2699141"/>
            <a:ext cx="617952" cy="547751"/>
          </a:xfrm>
          <a:prstGeom prst="rect">
            <a:avLst/>
          </a:prstGeom>
        </p:spPr>
      </p:pic>
      <p:pic>
        <p:nvPicPr>
          <p:cNvPr id="27" name="Picture 26" descr="A blue logo with black background&#10;&#10;Description automatically generated">
            <a:extLst>
              <a:ext uri="{FF2B5EF4-FFF2-40B4-BE49-F238E27FC236}">
                <a16:creationId xmlns:a16="http://schemas.microsoft.com/office/drawing/2014/main" id="{0EE1B7E6-8BAA-2EB2-97F7-199F846F3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36" y="4013622"/>
            <a:ext cx="368254" cy="326419"/>
          </a:xfrm>
          <a:prstGeom prst="rect">
            <a:avLst/>
          </a:prstGeom>
        </p:spPr>
      </p:pic>
      <p:pic>
        <p:nvPicPr>
          <p:cNvPr id="29" name="Picture 28" descr="A blue and black logo&#10;&#10;Description automatically generated">
            <a:extLst>
              <a:ext uri="{FF2B5EF4-FFF2-40B4-BE49-F238E27FC236}">
                <a16:creationId xmlns:a16="http://schemas.microsoft.com/office/drawing/2014/main" id="{77BE5D8D-E706-5AED-0534-9EEB87C51C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" y="5520980"/>
            <a:ext cx="769121" cy="4326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8929F8F-C6FF-2536-EC19-25B64ABEC391}"/>
              </a:ext>
            </a:extLst>
          </p:cNvPr>
          <p:cNvSpPr txBox="1"/>
          <p:nvPr/>
        </p:nvSpPr>
        <p:spPr>
          <a:xfrm>
            <a:off x="912248" y="1888605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D6A92"/>
                </a:solidFill>
                <a:effectLst/>
                <a:uLnTx/>
                <a:uFillTx/>
                <a:latin typeface="Montserrat" panose="00000500000000000000" pitchFamily="2" charset="0"/>
              </a:rPr>
              <a:t>WG SA1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2FEDDB-CE64-9DD3-A3C0-053CB5C22F85}"/>
              </a:ext>
            </a:extLst>
          </p:cNvPr>
          <p:cNvSpPr txBox="1"/>
          <p:nvPr/>
        </p:nvSpPr>
        <p:spPr>
          <a:xfrm>
            <a:off x="797610" y="3246892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D6A92"/>
                </a:solidFill>
                <a:effectLst/>
                <a:uLnTx/>
                <a:uFillTx/>
                <a:latin typeface="Montserrat" panose="00000500000000000000" pitchFamily="2" charset="0"/>
              </a:rPr>
              <a:t>TSGs#107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A8AD6CFE-7BCA-E248-072F-3ED950F39E25}"/>
              </a:ext>
            </a:extLst>
          </p:cNvPr>
          <p:cNvSpPr/>
          <p:nvPr/>
        </p:nvSpPr>
        <p:spPr>
          <a:xfrm>
            <a:off x="188400" y="1581856"/>
            <a:ext cx="280615" cy="460225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4B5099-F758-BAFC-8519-0F956F9AA690}"/>
              </a:ext>
            </a:extLst>
          </p:cNvPr>
          <p:cNvSpPr txBox="1"/>
          <p:nvPr/>
        </p:nvSpPr>
        <p:spPr>
          <a:xfrm>
            <a:off x="81273" y="128509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87831-A35D-67BF-2DF4-2E501F1007FD}"/>
              </a:ext>
            </a:extLst>
          </p:cNvPr>
          <p:cNvSpPr txBox="1"/>
          <p:nvPr/>
        </p:nvSpPr>
        <p:spPr>
          <a:xfrm>
            <a:off x="7200619" y="2012593"/>
            <a:ext cx="440588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latin typeface="Montserrat" panose="00000500000000000000" pitchFamily="2" charset="0"/>
                <a:hlinkClick r:id="rId10"/>
              </a:rPr>
              <a:t>SP-241391</a:t>
            </a:r>
            <a:r>
              <a:rPr lang="en-GB" sz="1200" dirty="0">
                <a:latin typeface="Montserrat" panose="00000500000000000000" pitchFamily="2" charset="0"/>
              </a:rPr>
              <a:t>: SA1 6G study item on </a:t>
            </a:r>
            <a:r>
              <a:rPr lang="en-US" sz="1200" dirty="0">
                <a:latin typeface="Montserrat" panose="00000500000000000000" pitchFamily="2" charset="0"/>
              </a:rPr>
              <a:t>use cases and service requirements </a:t>
            </a:r>
            <a:r>
              <a:rPr lang="en-GB" sz="1200" dirty="0">
                <a:latin typeface="Montserrat" panose="00000500000000000000" pitchFamily="2" charset="0"/>
              </a:rPr>
              <a:t>(FS_6G_REQ) </a:t>
            </a:r>
            <a:r>
              <a:rPr lang="en-US" sz="1200" b="1" dirty="0">
                <a:latin typeface="Montserrat" panose="00000500000000000000" pitchFamily="2" charset="0"/>
              </a:rPr>
              <a:t>approved</a:t>
            </a:r>
            <a:r>
              <a:rPr lang="en-US" sz="1200" dirty="0">
                <a:latin typeface="Montserrat" panose="00000500000000000000" pitchFamily="2" charset="0"/>
              </a:rPr>
              <a:t> at </a:t>
            </a:r>
            <a:r>
              <a:rPr lang="en-GB" sz="1200" dirty="0">
                <a:latin typeface="Montserrat" panose="00000500000000000000" pitchFamily="2" charset="0"/>
              </a:rPr>
              <a:t>TSG SA#105.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1D446B-8BDF-D521-0FA2-84C5C51E6AE8}"/>
              </a:ext>
            </a:extLst>
          </p:cNvPr>
          <p:cNvSpPr txBox="1"/>
          <p:nvPr/>
        </p:nvSpPr>
        <p:spPr>
          <a:xfrm>
            <a:off x="7039291" y="3936253"/>
            <a:ext cx="4651962" cy="66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1450" lvl="2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dirty="0">
                <a:latin typeface="Montserrat" panose="00000500000000000000" pitchFamily="2" charset="0"/>
                <a:hlinkClick r:id="rId11"/>
              </a:rPr>
              <a:t>RP‑251881</a:t>
            </a:r>
            <a:r>
              <a:rPr lang="en-US" sz="1200" dirty="0">
                <a:latin typeface="Montserrat" panose="00000500000000000000" pitchFamily="2" charset="0"/>
              </a:rPr>
              <a:t>: The 6G RAN + RAN WGs Studies on 6G Radio was approved at TSG RAN#108</a:t>
            </a:r>
          </a:p>
          <a:p>
            <a:pPr marL="171450" lvl="2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" b="1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Montserrat" panose="00000500000000000000" pitchFamily="2" charset="0"/>
                <a:ea typeface="Helvetica Neue"/>
                <a:cs typeface="Helvetica Neue"/>
              </a:rPr>
              <a:t>See next slide for the 6G studies timelines</a:t>
            </a:r>
            <a:endPara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 panose="00000500000000000000" pitchFamily="2" charset="0"/>
              <a:ea typeface="Helvetica Neue"/>
              <a:cs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428C59-7411-9C82-DA04-15E7F30E5B75}"/>
              </a:ext>
            </a:extLst>
          </p:cNvPr>
          <p:cNvSpPr txBox="1"/>
          <p:nvPr/>
        </p:nvSpPr>
        <p:spPr>
          <a:xfrm>
            <a:off x="7200619" y="5109955"/>
            <a:ext cx="4490635" cy="1211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>
                <a:latin typeface="Montserrat" panose="00000500000000000000" pitchFamily="2" charset="0"/>
              </a:rPr>
              <a:t>Release 21 is expected to produce the 1st set of 3GPP 6G technical specifications and will be the release for IMT-2030 submission before 2030 and is expected to be delivered with a single drop (i.e., a single code freeze).</a:t>
            </a:r>
          </a:p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latin typeface="Montserrat" panose="00000500000000000000" pitchFamily="2" charset="0"/>
              </a:rPr>
              <a:t>Rel-21 timeline is to be decided no later than June 2026</a:t>
            </a:r>
          </a:p>
          <a:p>
            <a:pPr marL="171450" indent="-171450" defTabSz="488950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Montserrat" panose="00000500000000000000" pitchFamily="2" charset="0"/>
              </a:rPr>
              <a:t>However, ASN.1/OpenAPI freeze date is no earlier than Mar. 2029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F2395-9949-46B7-51C9-075B24F03783}"/>
              </a:ext>
            </a:extLst>
          </p:cNvPr>
          <p:cNvSpPr txBox="1"/>
          <p:nvPr/>
        </p:nvSpPr>
        <p:spPr>
          <a:xfrm>
            <a:off x="42905" y="628919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2030</a:t>
            </a:r>
          </a:p>
        </p:txBody>
      </p:sp>
      <p:pic>
        <p:nvPicPr>
          <p:cNvPr id="24" name="Grafik 23" descr="Abzeichen Tick1 mit einfarbiger Füllung">
            <a:extLst>
              <a:ext uri="{FF2B5EF4-FFF2-40B4-BE49-F238E27FC236}">
                <a16:creationId xmlns:a16="http://schemas.microsoft.com/office/drawing/2014/main" id="{C0E33D6C-D440-153A-7BB2-F5902EC56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8765" y="1548702"/>
            <a:ext cx="625641" cy="625641"/>
          </a:xfrm>
          <a:prstGeom prst="rect">
            <a:avLst/>
          </a:prstGeom>
        </p:spPr>
      </p:pic>
      <p:pic>
        <p:nvPicPr>
          <p:cNvPr id="38" name="Grafik 37" descr="Abzeichen Tick1 mit einfarbiger Füllung">
            <a:extLst>
              <a:ext uri="{FF2B5EF4-FFF2-40B4-BE49-F238E27FC236}">
                <a16:creationId xmlns:a16="http://schemas.microsoft.com/office/drawing/2014/main" id="{6AD7159F-550D-522F-A4DE-D5394ECD18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68765" y="2795248"/>
            <a:ext cx="625641" cy="625641"/>
          </a:xfrm>
          <a:prstGeom prst="rect">
            <a:avLst/>
          </a:prstGeom>
        </p:spPr>
      </p:pic>
      <p:pic>
        <p:nvPicPr>
          <p:cNvPr id="39" name="Picture 1">
            <a:extLst>
              <a:ext uri="{FF2B5EF4-FFF2-40B4-BE49-F238E27FC236}">
                <a16:creationId xmlns:a16="http://schemas.microsoft.com/office/drawing/2014/main" id="{0465D20B-220D-CC00-2CE3-42ED1FC6F6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" y="240375"/>
            <a:ext cx="994595" cy="5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7" descr="Abzeichen Tick1 mit einfarbiger Füllung">
            <a:extLst>
              <a:ext uri="{FF2B5EF4-FFF2-40B4-BE49-F238E27FC236}">
                <a16:creationId xmlns:a16="http://schemas.microsoft.com/office/drawing/2014/main" id="{29B35658-3C99-7244-A8CC-4335B90111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9386" y="4002549"/>
            <a:ext cx="625641" cy="6256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51C696-F5EE-7E12-569E-6B0F2B95E5FC}"/>
              </a:ext>
            </a:extLst>
          </p:cNvPr>
          <p:cNvSpPr txBox="1"/>
          <p:nvPr/>
        </p:nvSpPr>
        <p:spPr>
          <a:xfrm>
            <a:off x="3159767" y="6486396"/>
            <a:ext cx="506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Source: 3ORW-250002, 3GPP – ORAN ALLIANCE Joint Workshop on 6G, Sophia Antipolis, France, 24 -25 April 2025</a:t>
            </a:r>
          </a:p>
        </p:txBody>
      </p:sp>
    </p:spTree>
    <p:extLst>
      <p:ext uri="{BB962C8B-B14F-4D97-AF65-F5344CB8AC3E}">
        <p14:creationId xmlns:p14="http://schemas.microsoft.com/office/powerpoint/2010/main" val="37427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4761-726D-51D0-3A7A-7FD6DB11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114">
            <a:extLst>
              <a:ext uri="{FF2B5EF4-FFF2-40B4-BE49-F238E27FC236}">
                <a16:creationId xmlns:a16="http://schemas.microsoft.com/office/drawing/2014/main" id="{F2222FE1-03EB-1969-870D-156E6BB48D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41910" y="1910514"/>
            <a:ext cx="0" cy="4149457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0" name="Straight Connector 114">
            <a:extLst>
              <a:ext uri="{FF2B5EF4-FFF2-40B4-BE49-F238E27FC236}">
                <a16:creationId xmlns:a16="http://schemas.microsoft.com/office/drawing/2014/main" id="{69B59BA4-69FB-0856-9F22-B9C760B8F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4930" y="1910514"/>
            <a:ext cx="7846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9" name="Straight Connector 114">
            <a:extLst>
              <a:ext uri="{FF2B5EF4-FFF2-40B4-BE49-F238E27FC236}">
                <a16:creationId xmlns:a16="http://schemas.microsoft.com/office/drawing/2014/main" id="{79AFE7A3-CCE7-36F2-D9F5-F0A0FB28D6E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04121" y="1910514"/>
            <a:ext cx="23829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8" name="Straight Connector 114">
            <a:extLst>
              <a:ext uri="{FF2B5EF4-FFF2-40B4-BE49-F238E27FC236}">
                <a16:creationId xmlns:a16="http://schemas.microsoft.com/office/drawing/2014/main" id="{028C457E-1E6F-22A9-B955-D14451FE45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0970" y="1957932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60" name="Straight Connector 114">
            <a:extLst>
              <a:ext uri="{FF2B5EF4-FFF2-40B4-BE49-F238E27FC236}">
                <a16:creationId xmlns:a16="http://schemas.microsoft.com/office/drawing/2014/main" id="{8AC2C63B-62E8-E102-2993-F842DEEF9E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3990" y="1910514"/>
            <a:ext cx="0" cy="4149457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46" name="Straight Connector 114">
            <a:extLst>
              <a:ext uri="{FF2B5EF4-FFF2-40B4-BE49-F238E27FC236}">
                <a16:creationId xmlns:a16="http://schemas.microsoft.com/office/drawing/2014/main" id="{A696F638-8CC0-D3FA-E150-38531F8E8B4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36985" y="1910514"/>
            <a:ext cx="70025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9272" name="Straight Connector 114">
            <a:extLst>
              <a:ext uri="{FF2B5EF4-FFF2-40B4-BE49-F238E27FC236}">
                <a16:creationId xmlns:a16="http://schemas.microsoft.com/office/drawing/2014/main" id="{65AE1980-6141-D8CB-0E10-8DB20B6A2D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003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7495" name="Straight Connector 114">
            <a:extLst>
              <a:ext uri="{FF2B5EF4-FFF2-40B4-BE49-F238E27FC236}">
                <a16:creationId xmlns:a16="http://schemas.microsoft.com/office/drawing/2014/main" id="{690CDE48-CC82-4D64-A560-79959DD4A6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7731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" name="Straight Connector 114">
            <a:extLst>
              <a:ext uri="{FF2B5EF4-FFF2-40B4-BE49-F238E27FC236}">
                <a16:creationId xmlns:a16="http://schemas.microsoft.com/office/drawing/2014/main" id="{08E92DBF-0FA1-C97A-6299-35E2FC5F71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6070" y="1910514"/>
            <a:ext cx="0" cy="4149457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5" name="Straight Connector 114">
            <a:extLst>
              <a:ext uri="{FF2B5EF4-FFF2-40B4-BE49-F238E27FC236}">
                <a16:creationId xmlns:a16="http://schemas.microsoft.com/office/drawing/2014/main" id="{21F1AE77-9FA2-B751-3718-0C716DCF3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83797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4" name="Straight Connector 114">
            <a:extLst>
              <a:ext uri="{FF2B5EF4-FFF2-40B4-BE49-F238E27FC236}">
                <a16:creationId xmlns:a16="http://schemas.microsoft.com/office/drawing/2014/main" id="{58BE8CCF-E115-B5BB-CA7E-C655FBCA13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7681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9" name="Straight Connector 114">
            <a:extLst>
              <a:ext uri="{FF2B5EF4-FFF2-40B4-BE49-F238E27FC236}">
                <a16:creationId xmlns:a16="http://schemas.microsoft.com/office/drawing/2014/main" id="{7B2EA234-0C78-58E2-7D58-9E0472736F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157925" y="1910514"/>
            <a:ext cx="11905" cy="4149457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3" name="Straight Connector 114">
            <a:extLst>
              <a:ext uri="{FF2B5EF4-FFF2-40B4-BE49-F238E27FC236}">
                <a16:creationId xmlns:a16="http://schemas.microsoft.com/office/drawing/2014/main" id="{32610E09-6FE8-BF46-5847-4993EAC627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6285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2" name="Straight Connector 114">
            <a:extLst>
              <a:ext uri="{FF2B5EF4-FFF2-40B4-BE49-F238E27FC236}">
                <a16:creationId xmlns:a16="http://schemas.microsoft.com/office/drawing/2014/main" id="{B6AE0DAE-2748-6924-CA0F-1B5DBE5B2E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5587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1" name="Straight Connector 114">
            <a:extLst>
              <a:ext uri="{FF2B5EF4-FFF2-40B4-BE49-F238E27FC236}">
                <a16:creationId xmlns:a16="http://schemas.microsoft.com/office/drawing/2014/main" id="{FC9F9595-3799-FD59-F64C-A4053F402A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8890" y="1910514"/>
            <a:ext cx="0" cy="414945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335A15A-0EA4-7F98-B29E-121867C132D9}"/>
              </a:ext>
            </a:extLst>
          </p:cNvPr>
          <p:cNvSpPr/>
          <p:nvPr/>
        </p:nvSpPr>
        <p:spPr>
          <a:xfrm>
            <a:off x="98732" y="5709005"/>
            <a:ext cx="12062001" cy="743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70D722-672B-752D-AF26-D5A4F5B2D50D}"/>
              </a:ext>
            </a:extLst>
          </p:cNvPr>
          <p:cNvCxnSpPr>
            <a:cxnSpLocks/>
          </p:cNvCxnSpPr>
          <p:nvPr/>
        </p:nvCxnSpPr>
        <p:spPr bwMode="auto">
          <a:xfrm>
            <a:off x="573432" y="1227690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255CEE-6DEC-153D-C4B5-0DB81A2772BA}"/>
              </a:ext>
            </a:extLst>
          </p:cNvPr>
          <p:cNvSpPr txBox="1"/>
          <p:nvPr/>
        </p:nvSpPr>
        <p:spPr>
          <a:xfrm>
            <a:off x="1770195" y="1064708"/>
            <a:ext cx="691215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Montserrat" panose="00000500000000000000" pitchFamily="50" charset="0"/>
              </a:rPr>
              <a:t>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84FF5E-3DF1-7481-D556-59141ED4EE92}"/>
              </a:ext>
            </a:extLst>
          </p:cNvPr>
          <p:cNvGrpSpPr/>
          <p:nvPr/>
        </p:nvGrpSpPr>
        <p:grpSpPr>
          <a:xfrm>
            <a:off x="1055935" y="1418472"/>
            <a:ext cx="458247" cy="441216"/>
            <a:chOff x="1018228" y="755453"/>
            <a:chExt cx="343685" cy="330912"/>
          </a:xfrm>
        </p:grpSpPr>
        <p:sp>
          <p:nvSpPr>
            <p:cNvPr id="17432" name="TextBox 86">
              <a:extLst>
                <a:ext uri="{FF2B5EF4-FFF2-40B4-BE49-F238E27FC236}">
                  <a16:creationId xmlns:a16="http://schemas.microsoft.com/office/drawing/2014/main" id="{4617363D-B023-9E8E-F149-1481C3FA7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031" y="755453"/>
              <a:ext cx="34288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#103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48" name="TextBox 59">
              <a:extLst>
                <a:ext uri="{FF2B5EF4-FFF2-40B4-BE49-F238E27FC236}">
                  <a16:creationId xmlns:a16="http://schemas.microsoft.com/office/drawing/2014/main" id="{C4DFB15B-515B-70FC-3CAC-169F4D950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3206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7489" name="Group 17488">
            <a:extLst>
              <a:ext uri="{FF2B5EF4-FFF2-40B4-BE49-F238E27FC236}">
                <a16:creationId xmlns:a16="http://schemas.microsoft.com/office/drawing/2014/main" id="{8ABECCF7-9B18-AA3E-EF6D-2F7E5A40BC0E}"/>
              </a:ext>
            </a:extLst>
          </p:cNvPr>
          <p:cNvGrpSpPr/>
          <p:nvPr/>
        </p:nvGrpSpPr>
        <p:grpSpPr>
          <a:xfrm>
            <a:off x="7528540" y="1418472"/>
            <a:ext cx="446950" cy="441216"/>
            <a:chOff x="6342728" y="755453"/>
            <a:chExt cx="335213" cy="330912"/>
          </a:xfrm>
        </p:grpSpPr>
        <p:sp>
          <p:nvSpPr>
            <p:cNvPr id="17440" name="TextBox 86">
              <a:extLst>
                <a:ext uri="{FF2B5EF4-FFF2-40B4-BE49-F238E27FC236}">
                  <a16:creationId xmlns:a16="http://schemas.microsoft.com/office/drawing/2014/main" id="{03A3E25E-9272-D0C2-5791-16C1727E5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2728" y="755453"/>
              <a:ext cx="298400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#111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49" name="TextBox 60">
              <a:extLst>
                <a:ext uri="{FF2B5EF4-FFF2-40B4-BE49-F238E27FC236}">
                  <a16:creationId xmlns:a16="http://schemas.microsoft.com/office/drawing/2014/main" id="{14BF88CB-1C56-8C80-06A5-51A930D2B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32063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2EB1E6-C749-76F1-3AF1-0EBBED53B451}"/>
              </a:ext>
            </a:extLst>
          </p:cNvPr>
          <p:cNvGrpSpPr/>
          <p:nvPr/>
        </p:nvGrpSpPr>
        <p:grpSpPr>
          <a:xfrm>
            <a:off x="4254128" y="1418472"/>
            <a:ext cx="484191" cy="441216"/>
            <a:chOff x="3683640" y="755453"/>
            <a:chExt cx="363143" cy="330912"/>
          </a:xfrm>
        </p:grpSpPr>
        <p:sp>
          <p:nvSpPr>
            <p:cNvPr id="17436" name="TextBox 86">
              <a:extLst>
                <a:ext uri="{FF2B5EF4-FFF2-40B4-BE49-F238E27FC236}">
                  <a16:creationId xmlns:a16="http://schemas.microsoft.com/office/drawing/2014/main" id="{62EA0CBB-9141-384C-1411-DB1BC82F9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497" y="755453"/>
              <a:ext cx="345286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#107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0" name="TextBox 61">
              <a:extLst>
                <a:ext uri="{FF2B5EF4-FFF2-40B4-BE49-F238E27FC236}">
                  <a16:creationId xmlns:a16="http://schemas.microsoft.com/office/drawing/2014/main" id="{042CC068-F58E-E44C-2C0C-FCC3F4918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3206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Mar.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B56992-8219-45E4-F6B1-7355DA167E9D}"/>
              </a:ext>
            </a:extLst>
          </p:cNvPr>
          <p:cNvGrpSpPr/>
          <p:nvPr/>
        </p:nvGrpSpPr>
        <p:grpSpPr>
          <a:xfrm>
            <a:off x="1861304" y="1418472"/>
            <a:ext cx="471268" cy="441216"/>
            <a:chOff x="1705615" y="755453"/>
            <a:chExt cx="353451" cy="330912"/>
          </a:xfrm>
        </p:grpSpPr>
        <p:sp>
          <p:nvSpPr>
            <p:cNvPr id="17433" name="TextBox 86">
              <a:extLst>
                <a:ext uri="{FF2B5EF4-FFF2-40B4-BE49-F238E27FC236}">
                  <a16:creationId xmlns:a16="http://schemas.microsoft.com/office/drawing/2014/main" id="{2203BB57-16B2-72D4-F891-4C2FFA0B4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767" y="755453"/>
              <a:ext cx="351299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#104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1" name="TextBox 62">
              <a:extLst>
                <a:ext uri="{FF2B5EF4-FFF2-40B4-BE49-F238E27FC236}">
                  <a16:creationId xmlns:a16="http://schemas.microsoft.com/office/drawing/2014/main" id="{578D6D1E-361F-4602-0158-477D65E19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23646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17476" name="Group 17475">
            <a:extLst>
              <a:ext uri="{FF2B5EF4-FFF2-40B4-BE49-F238E27FC236}">
                <a16:creationId xmlns:a16="http://schemas.microsoft.com/office/drawing/2014/main" id="{B438A62E-9DD1-4DC1-23A8-252905BFAE64}"/>
              </a:ext>
            </a:extLst>
          </p:cNvPr>
          <p:cNvGrpSpPr/>
          <p:nvPr/>
        </p:nvGrpSpPr>
        <p:grpSpPr>
          <a:xfrm>
            <a:off x="5073738" y="1418472"/>
            <a:ext cx="468075" cy="441216"/>
            <a:chOff x="4391242" y="755453"/>
            <a:chExt cx="351057" cy="330912"/>
          </a:xfrm>
        </p:grpSpPr>
        <p:sp>
          <p:nvSpPr>
            <p:cNvPr id="17437" name="TextBox 86">
              <a:extLst>
                <a:ext uri="{FF2B5EF4-FFF2-40B4-BE49-F238E27FC236}">
                  <a16:creationId xmlns:a16="http://schemas.microsoft.com/office/drawing/2014/main" id="{B88937CA-3208-7F4B-5DE7-5D60DFEBA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242" y="755453"/>
              <a:ext cx="350096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#108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2" name="TextBox 63">
              <a:extLst>
                <a:ext uri="{FF2B5EF4-FFF2-40B4-BE49-F238E27FC236}">
                  <a16:creationId xmlns:a16="http://schemas.microsoft.com/office/drawing/2014/main" id="{4AA65B3F-6999-AF83-43FE-FA8A9CF07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23646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17494" name="Group 17493">
            <a:extLst>
              <a:ext uri="{FF2B5EF4-FFF2-40B4-BE49-F238E27FC236}">
                <a16:creationId xmlns:a16="http://schemas.microsoft.com/office/drawing/2014/main" id="{0B7915C1-F0EF-1E07-6372-FCFA27A1B863}"/>
              </a:ext>
            </a:extLst>
          </p:cNvPr>
          <p:cNvGrpSpPr/>
          <p:nvPr/>
        </p:nvGrpSpPr>
        <p:grpSpPr>
          <a:xfrm>
            <a:off x="8341993" y="1418472"/>
            <a:ext cx="448807" cy="441216"/>
            <a:chOff x="6907593" y="755453"/>
            <a:chExt cx="336606" cy="330912"/>
          </a:xfrm>
        </p:grpSpPr>
        <p:sp>
          <p:nvSpPr>
            <p:cNvPr id="17441" name="TextBox 86">
              <a:extLst>
                <a:ext uri="{FF2B5EF4-FFF2-40B4-BE49-F238E27FC236}">
                  <a16:creationId xmlns:a16="http://schemas.microsoft.com/office/drawing/2014/main" id="{7EE91C50-37FA-48F0-3D80-F9601D91C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7593" y="755453"/>
              <a:ext cx="316433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#112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3" name="TextBox 64">
              <a:extLst>
                <a:ext uri="{FF2B5EF4-FFF2-40B4-BE49-F238E27FC236}">
                  <a16:creationId xmlns:a16="http://schemas.microsoft.com/office/drawing/2014/main" id="{BCFC74DE-8852-DF66-9AA6-1AD418304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23646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Jun.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A5EA2D-1DCA-553C-0F00-477A87C7FE53}"/>
              </a:ext>
            </a:extLst>
          </p:cNvPr>
          <p:cNvGrpSpPr/>
          <p:nvPr/>
        </p:nvGrpSpPr>
        <p:grpSpPr>
          <a:xfrm>
            <a:off x="2658206" y="1418472"/>
            <a:ext cx="467772" cy="441216"/>
            <a:chOff x="2480315" y="755453"/>
            <a:chExt cx="350829" cy="330912"/>
          </a:xfrm>
        </p:grpSpPr>
        <p:sp>
          <p:nvSpPr>
            <p:cNvPr id="17434" name="TextBox 86">
              <a:extLst>
                <a:ext uri="{FF2B5EF4-FFF2-40B4-BE49-F238E27FC236}">
                  <a16:creationId xmlns:a16="http://schemas.microsoft.com/office/drawing/2014/main" id="{69FE3052-F673-361F-71AC-A167A6789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262" y="755453"/>
              <a:ext cx="34288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#105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4" name="TextBox 65">
              <a:extLst>
                <a:ext uri="{FF2B5EF4-FFF2-40B4-BE49-F238E27FC236}">
                  <a16:creationId xmlns:a16="http://schemas.microsoft.com/office/drawing/2014/main" id="{E9C2307C-1000-2C5C-ED4F-DD3A035B2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28455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17477" name="Group 17476">
            <a:extLst>
              <a:ext uri="{FF2B5EF4-FFF2-40B4-BE49-F238E27FC236}">
                <a16:creationId xmlns:a16="http://schemas.microsoft.com/office/drawing/2014/main" id="{A33FF6CE-6642-75C1-580E-D5BB6E679B36}"/>
              </a:ext>
            </a:extLst>
          </p:cNvPr>
          <p:cNvGrpSpPr/>
          <p:nvPr/>
        </p:nvGrpSpPr>
        <p:grpSpPr>
          <a:xfrm>
            <a:off x="5911155" y="1418472"/>
            <a:ext cx="461985" cy="441216"/>
            <a:chOff x="5121709" y="755453"/>
            <a:chExt cx="346489" cy="330912"/>
          </a:xfrm>
        </p:grpSpPr>
        <p:sp>
          <p:nvSpPr>
            <p:cNvPr id="17438" name="TextBox 86">
              <a:extLst>
                <a:ext uri="{FF2B5EF4-FFF2-40B4-BE49-F238E27FC236}">
                  <a16:creationId xmlns:a16="http://schemas.microsoft.com/office/drawing/2014/main" id="{3A3858CE-3965-0C08-3DCA-5CAE90E96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709" y="755453"/>
              <a:ext cx="346489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#109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5" name="TextBox 66">
              <a:extLst>
                <a:ext uri="{FF2B5EF4-FFF2-40B4-BE49-F238E27FC236}">
                  <a16:creationId xmlns:a16="http://schemas.microsoft.com/office/drawing/2014/main" id="{516C98B2-6880-2CBD-9532-ADA0059E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28455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F4B54-5B13-B208-EAB0-A81E2DED8436}"/>
              </a:ext>
            </a:extLst>
          </p:cNvPr>
          <p:cNvGrpSpPr/>
          <p:nvPr/>
        </p:nvGrpSpPr>
        <p:grpSpPr>
          <a:xfrm>
            <a:off x="239984" y="1418472"/>
            <a:ext cx="480472" cy="441216"/>
            <a:chOff x="321315" y="755453"/>
            <a:chExt cx="360354" cy="330912"/>
          </a:xfrm>
        </p:grpSpPr>
        <p:sp>
          <p:nvSpPr>
            <p:cNvPr id="17431" name="TextBox 86">
              <a:extLst>
                <a:ext uri="{FF2B5EF4-FFF2-40B4-BE49-F238E27FC236}">
                  <a16:creationId xmlns:a16="http://schemas.microsoft.com/office/drawing/2014/main" id="{FBE85D69-EA13-9FF6-6F5D-4388FCC95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87" y="755453"/>
              <a:ext cx="34288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#102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7" name="TextBox 69">
              <a:extLst>
                <a:ext uri="{FF2B5EF4-FFF2-40B4-BE49-F238E27FC236}">
                  <a16:creationId xmlns:a16="http://schemas.microsoft.com/office/drawing/2014/main" id="{1AA09415-BAA8-117D-6BB3-648AEF954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36871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3CD897-19D7-D0A6-C929-FE29651B8704}"/>
              </a:ext>
            </a:extLst>
          </p:cNvPr>
          <p:cNvGrpSpPr/>
          <p:nvPr/>
        </p:nvGrpSpPr>
        <p:grpSpPr>
          <a:xfrm>
            <a:off x="3461459" y="1418472"/>
            <a:ext cx="462769" cy="441216"/>
            <a:chOff x="3013715" y="755453"/>
            <a:chExt cx="347077" cy="330912"/>
          </a:xfrm>
        </p:grpSpPr>
        <p:sp>
          <p:nvSpPr>
            <p:cNvPr id="17435" name="TextBox 86">
              <a:extLst>
                <a:ext uri="{FF2B5EF4-FFF2-40B4-BE49-F238E27FC236}">
                  <a16:creationId xmlns:a16="http://schemas.microsoft.com/office/drawing/2014/main" id="{7CD0068D-E984-B12E-4C39-1203791DD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303" y="755453"/>
              <a:ext cx="346489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#106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8" name="TextBox 70">
              <a:extLst>
                <a:ext uri="{FF2B5EF4-FFF2-40B4-BE49-F238E27FC236}">
                  <a16:creationId xmlns:a16="http://schemas.microsoft.com/office/drawing/2014/main" id="{2A232140-87AC-AA65-3210-CE9BA8441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3687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grpSp>
        <p:nvGrpSpPr>
          <p:cNvPr id="17481" name="Group 17480">
            <a:extLst>
              <a:ext uri="{FF2B5EF4-FFF2-40B4-BE49-F238E27FC236}">
                <a16:creationId xmlns:a16="http://schemas.microsoft.com/office/drawing/2014/main" id="{73770D45-7418-D0D4-B8FA-182A210BE31B}"/>
              </a:ext>
            </a:extLst>
          </p:cNvPr>
          <p:cNvGrpSpPr/>
          <p:nvPr/>
        </p:nvGrpSpPr>
        <p:grpSpPr>
          <a:xfrm>
            <a:off x="6712573" y="1418472"/>
            <a:ext cx="449162" cy="441216"/>
            <a:chOff x="5771203" y="755453"/>
            <a:chExt cx="336871" cy="330912"/>
          </a:xfrm>
        </p:grpSpPr>
        <p:sp>
          <p:nvSpPr>
            <p:cNvPr id="17439" name="TextBox 86">
              <a:extLst>
                <a:ext uri="{FF2B5EF4-FFF2-40B4-BE49-F238E27FC236}">
                  <a16:creationId xmlns:a16="http://schemas.microsoft.com/office/drawing/2014/main" id="{C2A71C82-9392-7725-1ED6-01600850B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023" y="755453"/>
              <a:ext cx="324849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#110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59" name="TextBox 71">
              <a:extLst>
                <a:ext uri="{FF2B5EF4-FFF2-40B4-BE49-F238E27FC236}">
                  <a16:creationId xmlns:a16="http://schemas.microsoft.com/office/drawing/2014/main" id="{14CA6DFB-E4B5-DD61-DD73-790947333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36871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17475" name="TextBox 67">
            <a:extLst>
              <a:ext uri="{FF2B5EF4-FFF2-40B4-BE49-F238E27FC236}">
                <a16:creationId xmlns:a16="http://schemas.microsoft.com/office/drawing/2014/main" id="{7BB3FF12-AFBB-A5A0-DEBE-DE36EB8A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2" y="1282723"/>
            <a:ext cx="478016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933" dirty="0">
                <a:latin typeface="Montserrat" panose="00000500000000000000" pitchFamily="2" charset="0"/>
              </a:rPr>
              <a:t>TSGs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B40D5BEF-0F83-A22B-14A5-1A5F13CFF247}"/>
              </a:ext>
            </a:extLst>
          </p:cNvPr>
          <p:cNvSpPr/>
          <p:nvPr/>
        </p:nvSpPr>
        <p:spPr bwMode="auto">
          <a:xfrm>
            <a:off x="4318272" y="2786235"/>
            <a:ext cx="342813" cy="292733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F991F0FB-568B-6E47-A88C-A96A3D9A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649" y="3053652"/>
            <a:ext cx="1439472" cy="23589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900" b="1" dirty="0">
                <a:latin typeface="Montserrat" panose="00000500000000000000" pitchFamily="50" charset="0"/>
              </a:rPr>
              <a:t>Workshop on 6G </a:t>
            </a:r>
            <a:endParaRPr lang="en-GB" altLang="en-US" sz="900" dirty="0">
              <a:latin typeface="Montserrat" panose="00000500000000000000" pitchFamily="50" charset="0"/>
            </a:endParaRPr>
          </a:p>
        </p:txBody>
      </p:sp>
      <p:sp>
        <p:nvSpPr>
          <p:cNvPr id="17485" name="Chevron 60">
            <a:extLst>
              <a:ext uri="{FF2B5EF4-FFF2-40B4-BE49-F238E27FC236}">
                <a16:creationId xmlns:a16="http://schemas.microsoft.com/office/drawing/2014/main" id="{566C990F-4752-4710-4872-BE8C4286FD90}"/>
              </a:ext>
            </a:extLst>
          </p:cNvPr>
          <p:cNvSpPr/>
          <p:nvPr/>
        </p:nvSpPr>
        <p:spPr bwMode="auto">
          <a:xfrm>
            <a:off x="6142776" y="5100477"/>
            <a:ext cx="1661320" cy="26385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105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6G SID def.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1FD929-6249-0FA6-6C27-5B83585096C2}"/>
              </a:ext>
            </a:extLst>
          </p:cNvPr>
          <p:cNvGrpSpPr/>
          <p:nvPr/>
        </p:nvGrpSpPr>
        <p:grpSpPr>
          <a:xfrm>
            <a:off x="9150274" y="1404926"/>
            <a:ext cx="437940" cy="441216"/>
            <a:chOff x="7375213" y="745293"/>
            <a:chExt cx="328455" cy="330912"/>
          </a:xfrm>
        </p:grpSpPr>
        <p:sp>
          <p:nvSpPr>
            <p:cNvPr id="17490" name="TextBox 86">
              <a:extLst>
                <a:ext uri="{FF2B5EF4-FFF2-40B4-BE49-F238E27FC236}">
                  <a16:creationId xmlns:a16="http://schemas.microsoft.com/office/drawing/2014/main" id="{43C3C8D2-DFA7-7526-9BFE-78AC10A8F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2097" y="745293"/>
              <a:ext cx="316433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#113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92" name="TextBox 66">
              <a:extLst>
                <a:ext uri="{FF2B5EF4-FFF2-40B4-BE49-F238E27FC236}">
                  <a16:creationId xmlns:a16="http://schemas.microsoft.com/office/drawing/2014/main" id="{6B414D25-C511-2D34-A64B-F3E662D70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28455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Sep.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305D9-38CB-3EC7-7EFE-348A4E52EB7E}"/>
              </a:ext>
            </a:extLst>
          </p:cNvPr>
          <p:cNvGrpSpPr/>
          <p:nvPr/>
        </p:nvGrpSpPr>
        <p:grpSpPr>
          <a:xfrm>
            <a:off x="9923889" y="1404926"/>
            <a:ext cx="464285" cy="441216"/>
            <a:chOff x="8016563" y="745293"/>
            <a:chExt cx="348214" cy="330912"/>
          </a:xfrm>
        </p:grpSpPr>
        <p:sp>
          <p:nvSpPr>
            <p:cNvPr id="17491" name="TextBox 86">
              <a:extLst>
                <a:ext uri="{FF2B5EF4-FFF2-40B4-BE49-F238E27FC236}">
                  <a16:creationId xmlns:a16="http://schemas.microsoft.com/office/drawing/2014/main" id="{D55449A8-B33C-87B1-5662-5F4C7C517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928" y="745293"/>
              <a:ext cx="324849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933" dirty="0">
                  <a:latin typeface="Montserrat" panose="00000500000000000000" pitchFamily="2" charset="0"/>
                </a:rPr>
                <a:t>#114</a:t>
              </a:r>
              <a:endParaRPr lang="en-GB" altLang="en-US" sz="533" dirty="0">
                <a:latin typeface="Montserrat" panose="00000500000000000000" pitchFamily="2" charset="0"/>
              </a:endParaRPr>
            </a:p>
          </p:txBody>
        </p:sp>
        <p:sp>
          <p:nvSpPr>
            <p:cNvPr id="17493" name="TextBox 71">
              <a:extLst>
                <a:ext uri="{FF2B5EF4-FFF2-40B4-BE49-F238E27FC236}">
                  <a16:creationId xmlns:a16="http://schemas.microsoft.com/office/drawing/2014/main" id="{90734504-CADF-DD78-2739-7308527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36872" cy="176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933" dirty="0">
                  <a:latin typeface="Montserrat" panose="00000500000000000000" pitchFamily="2" charset="0"/>
                </a:rPr>
                <a:t>Dec.</a:t>
              </a:r>
            </a:p>
          </p:txBody>
        </p:sp>
      </p:grpSp>
      <p:sp>
        <p:nvSpPr>
          <p:cNvPr id="17497" name="TextBox 86">
            <a:extLst>
              <a:ext uri="{FF2B5EF4-FFF2-40B4-BE49-F238E27FC236}">
                <a16:creationId xmlns:a16="http://schemas.microsoft.com/office/drawing/2014/main" id="{2C47E15B-B89D-471D-24D1-40199AA8A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990" y="1422988"/>
            <a:ext cx="42191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33" dirty="0">
                <a:latin typeface="Montserrat" panose="00000500000000000000" pitchFamily="2" charset="0"/>
              </a:rPr>
              <a:t>#115</a:t>
            </a:r>
            <a:endParaRPr lang="en-GB" altLang="en-US" sz="533" dirty="0">
              <a:latin typeface="Montserrat" panose="00000500000000000000" pitchFamily="2" charset="0"/>
            </a:endParaRPr>
          </a:p>
        </p:txBody>
      </p:sp>
      <p:sp>
        <p:nvSpPr>
          <p:cNvPr id="17498" name="TextBox 60">
            <a:extLst>
              <a:ext uri="{FF2B5EF4-FFF2-40B4-BE49-F238E27FC236}">
                <a16:creationId xmlns:a16="http://schemas.microsoft.com/office/drawing/2014/main" id="{78525E5F-21B4-22C3-15A3-E597BE0C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7211" y="1628306"/>
            <a:ext cx="44275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933" dirty="0">
                <a:latin typeface="Montserrat" panose="00000500000000000000" pitchFamily="2" charset="0"/>
              </a:rPr>
              <a:t>Mar.</a:t>
            </a:r>
          </a:p>
        </p:txBody>
      </p:sp>
      <p:sp>
        <p:nvSpPr>
          <p:cNvPr id="17502" name="TextBox 60">
            <a:extLst>
              <a:ext uri="{FF2B5EF4-FFF2-40B4-BE49-F238E27FC236}">
                <a16:creationId xmlns:a16="http://schemas.microsoft.com/office/drawing/2014/main" id="{62D44972-C73F-2FE7-3D9D-954C92203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092" y="1605727"/>
            <a:ext cx="40588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933" dirty="0">
                <a:latin typeface="Montserrat" panose="00000500000000000000" pitchFamily="2" charset="0"/>
              </a:rPr>
              <a:t>Jun</a:t>
            </a: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A27F5AFD-2F81-0708-D991-7F17079C81F9}"/>
              </a:ext>
            </a:extLst>
          </p:cNvPr>
          <p:cNvSpPr/>
          <p:nvPr/>
        </p:nvSpPr>
        <p:spPr bwMode="auto">
          <a:xfrm>
            <a:off x="1531128" y="1953779"/>
            <a:ext cx="321992" cy="293728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C5AD0C94-3480-FB56-A439-CA8F5F87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127" y="2229977"/>
            <a:ext cx="1532049" cy="3794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sz="900" b="1" dirty="0">
                <a:latin typeface="Montserrat" panose="00000500000000000000" pitchFamily="50" charset="0"/>
              </a:rPr>
              <a:t>Workshop IMT-2030 use cases</a:t>
            </a:r>
            <a:endParaRPr lang="en-GB" altLang="en-US" sz="900" dirty="0">
              <a:latin typeface="Montserrat" panose="00000500000000000000" pitchFamily="50" charset="0"/>
            </a:endParaRPr>
          </a:p>
        </p:txBody>
      </p:sp>
      <p:sp>
        <p:nvSpPr>
          <p:cNvPr id="41" name="TextBox 86">
            <a:extLst>
              <a:ext uri="{FF2B5EF4-FFF2-40B4-BE49-F238E27FC236}">
                <a16:creationId xmlns:a16="http://schemas.microsoft.com/office/drawing/2014/main" id="{FD108385-3820-6C9C-88FF-25D148FD7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0744" y="1418472"/>
            <a:ext cx="42672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33" dirty="0">
                <a:latin typeface="Montserrat" panose="00000500000000000000" pitchFamily="2" charset="0"/>
              </a:rPr>
              <a:t>#116</a:t>
            </a:r>
            <a:endParaRPr lang="en-GB" altLang="en-US" sz="533" dirty="0">
              <a:latin typeface="Montserrat" panose="00000500000000000000" pitchFamily="2" charset="0"/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D7AC1D84-DB3D-FA43-4053-691CF15D2CE5}"/>
              </a:ext>
            </a:extLst>
          </p:cNvPr>
          <p:cNvSpPr/>
          <p:nvPr/>
        </p:nvSpPr>
        <p:spPr bwMode="auto">
          <a:xfrm>
            <a:off x="2706042" y="1951174"/>
            <a:ext cx="5070961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</a:p>
        </p:txBody>
      </p:sp>
      <p:sp>
        <p:nvSpPr>
          <p:cNvPr id="5" name="Chevron 60">
            <a:extLst>
              <a:ext uri="{FF2B5EF4-FFF2-40B4-BE49-F238E27FC236}">
                <a16:creationId xmlns:a16="http://schemas.microsoft.com/office/drawing/2014/main" id="{0720DB97-4323-CAA6-5714-DDC50914E7BE}"/>
              </a:ext>
            </a:extLst>
          </p:cNvPr>
          <p:cNvSpPr/>
          <p:nvPr/>
        </p:nvSpPr>
        <p:spPr bwMode="auto">
          <a:xfrm>
            <a:off x="1825502" y="1960059"/>
            <a:ext cx="1110828" cy="292381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2394"/>
              <a:gd name="connsiteY0" fmla="*/ 0 h 222250"/>
              <a:gd name="connsiteX1" fmla="*/ 1467062 w 1592394"/>
              <a:gd name="connsiteY1" fmla="*/ 0 h 222250"/>
              <a:gd name="connsiteX2" fmla="*/ 1592394 w 1592394"/>
              <a:gd name="connsiteY2" fmla="*/ 124393 h 222250"/>
              <a:gd name="connsiteX3" fmla="*/ 1467062 w 1592394"/>
              <a:gd name="connsiteY3" fmla="*/ 222250 h 222250"/>
              <a:gd name="connsiteX4" fmla="*/ 0 w 1592394"/>
              <a:gd name="connsiteY4" fmla="*/ 222250 h 222250"/>
              <a:gd name="connsiteX5" fmla="*/ 26818 w 1592394"/>
              <a:gd name="connsiteY5" fmla="*/ 98155 h 222250"/>
              <a:gd name="connsiteX6" fmla="*/ 0 w 1592394"/>
              <a:gd name="connsiteY6" fmla="*/ 0 h 222250"/>
              <a:gd name="connsiteX0" fmla="*/ 0 w 1770114"/>
              <a:gd name="connsiteY0" fmla="*/ 0 h 222250"/>
              <a:gd name="connsiteX1" fmla="*/ 1467062 w 1770114"/>
              <a:gd name="connsiteY1" fmla="*/ 0 h 222250"/>
              <a:gd name="connsiteX2" fmla="*/ 1770114 w 1770114"/>
              <a:gd name="connsiteY2" fmla="*/ 124393 h 222250"/>
              <a:gd name="connsiteX3" fmla="*/ 1467062 w 1770114"/>
              <a:gd name="connsiteY3" fmla="*/ 222250 h 222250"/>
              <a:gd name="connsiteX4" fmla="*/ 0 w 1770114"/>
              <a:gd name="connsiteY4" fmla="*/ 222250 h 222250"/>
              <a:gd name="connsiteX5" fmla="*/ 26818 w 1770114"/>
              <a:gd name="connsiteY5" fmla="*/ 98155 h 222250"/>
              <a:gd name="connsiteX6" fmla="*/ 0 w 177011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114" h="222250">
                <a:moveTo>
                  <a:pt x="0" y="0"/>
                </a:moveTo>
                <a:lnTo>
                  <a:pt x="1467062" y="0"/>
                </a:lnTo>
                <a:lnTo>
                  <a:pt x="1770114" y="12439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105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SA1 6G SID def.</a:t>
            </a:r>
          </a:p>
        </p:txBody>
      </p:sp>
      <p:sp>
        <p:nvSpPr>
          <p:cNvPr id="25" name="Chevron 60">
            <a:extLst>
              <a:ext uri="{FF2B5EF4-FFF2-40B4-BE49-F238E27FC236}">
                <a16:creationId xmlns:a16="http://schemas.microsoft.com/office/drawing/2014/main" id="{FA011BFB-4FE1-42F8-9A09-58CE843FD087}"/>
              </a:ext>
            </a:extLst>
          </p:cNvPr>
          <p:cNvSpPr/>
          <p:nvPr/>
        </p:nvSpPr>
        <p:spPr bwMode="auto">
          <a:xfrm>
            <a:off x="2836985" y="2321310"/>
            <a:ext cx="921173" cy="388339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82192"/>
              <a:gd name="connsiteY0" fmla="*/ 0 h 222250"/>
              <a:gd name="connsiteX1" fmla="*/ 1467062 w 1582192"/>
              <a:gd name="connsiteY1" fmla="*/ 0 h 222250"/>
              <a:gd name="connsiteX2" fmla="*/ 1582192 w 1582192"/>
              <a:gd name="connsiteY2" fmla="*/ 104333 h 222250"/>
              <a:gd name="connsiteX3" fmla="*/ 1467062 w 1582192"/>
              <a:gd name="connsiteY3" fmla="*/ 222250 h 222250"/>
              <a:gd name="connsiteX4" fmla="*/ 0 w 1582192"/>
              <a:gd name="connsiteY4" fmla="*/ 222250 h 222250"/>
              <a:gd name="connsiteX5" fmla="*/ 26818 w 1582192"/>
              <a:gd name="connsiteY5" fmla="*/ 98155 h 222250"/>
              <a:gd name="connsiteX6" fmla="*/ 0 w 1582192"/>
              <a:gd name="connsiteY6" fmla="*/ 0 h 222250"/>
              <a:gd name="connsiteX0" fmla="*/ 0 w 1944424"/>
              <a:gd name="connsiteY0" fmla="*/ 0 h 222250"/>
              <a:gd name="connsiteX1" fmla="*/ 1467062 w 1944424"/>
              <a:gd name="connsiteY1" fmla="*/ 0 h 222250"/>
              <a:gd name="connsiteX2" fmla="*/ 1944424 w 1944424"/>
              <a:gd name="connsiteY2" fmla="*/ 109889 h 222250"/>
              <a:gd name="connsiteX3" fmla="*/ 1467062 w 1944424"/>
              <a:gd name="connsiteY3" fmla="*/ 222250 h 222250"/>
              <a:gd name="connsiteX4" fmla="*/ 0 w 1944424"/>
              <a:gd name="connsiteY4" fmla="*/ 222250 h 222250"/>
              <a:gd name="connsiteX5" fmla="*/ 26818 w 1944424"/>
              <a:gd name="connsiteY5" fmla="*/ 98155 h 222250"/>
              <a:gd name="connsiteX6" fmla="*/ 0 w 194442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424" h="222250">
                <a:moveTo>
                  <a:pt x="0" y="0"/>
                </a:moveTo>
                <a:lnTo>
                  <a:pt x="1467062" y="0"/>
                </a:lnTo>
                <a:lnTo>
                  <a:pt x="1944424" y="109889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10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IMT-2030 disc.</a:t>
            </a:r>
          </a:p>
        </p:txBody>
      </p:sp>
      <p:sp>
        <p:nvSpPr>
          <p:cNvPr id="9249" name="Chevron 60">
            <a:extLst>
              <a:ext uri="{FF2B5EF4-FFF2-40B4-BE49-F238E27FC236}">
                <a16:creationId xmlns:a16="http://schemas.microsoft.com/office/drawing/2014/main" id="{7C14753F-8DA0-55EB-F06E-B54F141BBF46}"/>
              </a:ext>
            </a:extLst>
          </p:cNvPr>
          <p:cNvSpPr/>
          <p:nvPr/>
        </p:nvSpPr>
        <p:spPr bwMode="auto">
          <a:xfrm>
            <a:off x="3640755" y="2366678"/>
            <a:ext cx="1697849" cy="324343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ITU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</a:p>
        </p:txBody>
      </p:sp>
      <p:sp>
        <p:nvSpPr>
          <p:cNvPr id="9250" name="Chevron 60">
            <a:extLst>
              <a:ext uri="{FF2B5EF4-FFF2-40B4-BE49-F238E27FC236}">
                <a16:creationId xmlns:a16="http://schemas.microsoft.com/office/drawing/2014/main" id="{15CDC162-EFDF-D48A-685D-2C449FB022B7}"/>
              </a:ext>
            </a:extLst>
          </p:cNvPr>
          <p:cNvSpPr/>
          <p:nvPr/>
        </p:nvSpPr>
        <p:spPr bwMode="auto">
          <a:xfrm>
            <a:off x="4625147" y="2810192"/>
            <a:ext cx="3991751" cy="292732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RP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</a:p>
        </p:txBody>
      </p:sp>
      <p:sp>
        <p:nvSpPr>
          <p:cNvPr id="9251" name="Chevron 60">
            <a:extLst>
              <a:ext uri="{FF2B5EF4-FFF2-40B4-BE49-F238E27FC236}">
                <a16:creationId xmlns:a16="http://schemas.microsoft.com/office/drawing/2014/main" id="{24F706EC-E50D-595A-D3EE-C6FE8E446C43}"/>
              </a:ext>
            </a:extLst>
          </p:cNvPr>
          <p:cNvSpPr/>
          <p:nvPr/>
        </p:nvSpPr>
        <p:spPr bwMode="auto">
          <a:xfrm>
            <a:off x="5304121" y="4307016"/>
            <a:ext cx="5766983" cy="261888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RAN1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(ies)</a:t>
            </a:r>
          </a:p>
        </p:txBody>
      </p:sp>
      <p:sp>
        <p:nvSpPr>
          <p:cNvPr id="9252" name="Chevron 60">
            <a:extLst>
              <a:ext uri="{FF2B5EF4-FFF2-40B4-BE49-F238E27FC236}">
                <a16:creationId xmlns:a16="http://schemas.microsoft.com/office/drawing/2014/main" id="{75FA31CD-0762-17AC-F7CE-3410C974B9EF}"/>
              </a:ext>
            </a:extLst>
          </p:cNvPr>
          <p:cNvSpPr/>
          <p:nvPr/>
        </p:nvSpPr>
        <p:spPr bwMode="auto">
          <a:xfrm>
            <a:off x="5203138" y="3362062"/>
            <a:ext cx="5048391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(ies)</a:t>
            </a:r>
          </a:p>
        </p:txBody>
      </p:sp>
      <p:sp>
        <p:nvSpPr>
          <p:cNvPr id="9253" name="Chevron 60">
            <a:extLst>
              <a:ext uri="{FF2B5EF4-FFF2-40B4-BE49-F238E27FC236}">
                <a16:creationId xmlns:a16="http://schemas.microsoft.com/office/drawing/2014/main" id="{140D9369-820E-F366-BB01-726518BB739A}"/>
              </a:ext>
            </a:extLst>
          </p:cNvPr>
          <p:cNvSpPr/>
          <p:nvPr/>
        </p:nvSpPr>
        <p:spPr bwMode="auto">
          <a:xfrm>
            <a:off x="7713785" y="5088671"/>
            <a:ext cx="3612445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Stage 3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(ies)</a:t>
            </a:r>
          </a:p>
        </p:txBody>
      </p:sp>
      <p:cxnSp>
        <p:nvCxnSpPr>
          <p:cNvPr id="9258" name="Straight Connector 9257">
            <a:extLst>
              <a:ext uri="{FF2B5EF4-FFF2-40B4-BE49-F238E27FC236}">
                <a16:creationId xmlns:a16="http://schemas.microsoft.com/office/drawing/2014/main" id="{1FB08949-E7A1-087C-3892-C101D232123D}"/>
              </a:ext>
            </a:extLst>
          </p:cNvPr>
          <p:cNvCxnSpPr>
            <a:cxnSpLocks/>
          </p:cNvCxnSpPr>
          <p:nvPr/>
        </p:nvCxnSpPr>
        <p:spPr bwMode="auto">
          <a:xfrm>
            <a:off x="3729796" y="1223176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59" name="TextBox 9258">
            <a:extLst>
              <a:ext uri="{FF2B5EF4-FFF2-40B4-BE49-F238E27FC236}">
                <a16:creationId xmlns:a16="http://schemas.microsoft.com/office/drawing/2014/main" id="{1DAFBAE9-3D01-7CA4-72D3-258D3195C61E}"/>
              </a:ext>
            </a:extLst>
          </p:cNvPr>
          <p:cNvSpPr txBox="1"/>
          <p:nvPr/>
        </p:nvSpPr>
        <p:spPr>
          <a:xfrm>
            <a:off x="4926559" y="1060195"/>
            <a:ext cx="670376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Montserrat" panose="00000500000000000000" pitchFamily="50" charset="0"/>
              </a:rPr>
              <a:t>2025</a:t>
            </a:r>
          </a:p>
        </p:txBody>
      </p:sp>
      <p:cxnSp>
        <p:nvCxnSpPr>
          <p:cNvPr id="9260" name="Straight Connector 9259">
            <a:extLst>
              <a:ext uri="{FF2B5EF4-FFF2-40B4-BE49-F238E27FC236}">
                <a16:creationId xmlns:a16="http://schemas.microsoft.com/office/drawing/2014/main" id="{B0F14F9F-0FEE-9BBA-2D38-66D74290292D}"/>
              </a:ext>
            </a:extLst>
          </p:cNvPr>
          <p:cNvCxnSpPr>
            <a:cxnSpLocks/>
          </p:cNvCxnSpPr>
          <p:nvPr/>
        </p:nvCxnSpPr>
        <p:spPr bwMode="auto">
          <a:xfrm>
            <a:off x="6931320" y="1227699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1" name="TextBox 9260">
            <a:extLst>
              <a:ext uri="{FF2B5EF4-FFF2-40B4-BE49-F238E27FC236}">
                <a16:creationId xmlns:a16="http://schemas.microsoft.com/office/drawing/2014/main" id="{B9551275-255E-2848-EBDD-463663CF1F08}"/>
              </a:ext>
            </a:extLst>
          </p:cNvPr>
          <p:cNvSpPr txBox="1"/>
          <p:nvPr/>
        </p:nvSpPr>
        <p:spPr>
          <a:xfrm>
            <a:off x="8128083" y="1064717"/>
            <a:ext cx="679994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Montserrat" panose="00000500000000000000" pitchFamily="50" charset="0"/>
              </a:rPr>
              <a:t>2026</a:t>
            </a:r>
          </a:p>
        </p:txBody>
      </p:sp>
      <p:cxnSp>
        <p:nvCxnSpPr>
          <p:cNvPr id="9262" name="Straight Connector 9261">
            <a:extLst>
              <a:ext uri="{FF2B5EF4-FFF2-40B4-BE49-F238E27FC236}">
                <a16:creationId xmlns:a16="http://schemas.microsoft.com/office/drawing/2014/main" id="{B1A36573-14F9-7E1A-BC28-335E1C809C03}"/>
              </a:ext>
            </a:extLst>
          </p:cNvPr>
          <p:cNvCxnSpPr>
            <a:cxnSpLocks/>
          </p:cNvCxnSpPr>
          <p:nvPr/>
        </p:nvCxnSpPr>
        <p:spPr bwMode="auto">
          <a:xfrm>
            <a:off x="10123812" y="1214158"/>
            <a:ext cx="1988124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3" name="TextBox 9262">
            <a:extLst>
              <a:ext uri="{FF2B5EF4-FFF2-40B4-BE49-F238E27FC236}">
                <a16:creationId xmlns:a16="http://schemas.microsoft.com/office/drawing/2014/main" id="{FC9CB592-48D8-2613-1B64-8BF2A32351D3}"/>
              </a:ext>
            </a:extLst>
          </p:cNvPr>
          <p:cNvSpPr txBox="1"/>
          <p:nvPr/>
        </p:nvSpPr>
        <p:spPr>
          <a:xfrm>
            <a:off x="10878051" y="1069239"/>
            <a:ext cx="675185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Montserrat" panose="00000500000000000000" pitchFamily="50" charset="0"/>
              </a:rPr>
              <a:t>2027</a:t>
            </a:r>
          </a:p>
        </p:txBody>
      </p:sp>
      <p:sp>
        <p:nvSpPr>
          <p:cNvPr id="9265" name="Thought Bubble: Cloud 9264">
            <a:extLst>
              <a:ext uri="{FF2B5EF4-FFF2-40B4-BE49-F238E27FC236}">
                <a16:creationId xmlns:a16="http://schemas.microsoft.com/office/drawing/2014/main" id="{11265BC8-4968-01CD-56E7-B29567FA746D}"/>
              </a:ext>
            </a:extLst>
          </p:cNvPr>
          <p:cNvSpPr/>
          <p:nvPr/>
        </p:nvSpPr>
        <p:spPr bwMode="auto">
          <a:xfrm>
            <a:off x="4106672" y="3813206"/>
            <a:ext cx="1754414" cy="495412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05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1" name="Chevron 60">
            <a:extLst>
              <a:ext uri="{FF2B5EF4-FFF2-40B4-BE49-F238E27FC236}">
                <a16:creationId xmlns:a16="http://schemas.microsoft.com/office/drawing/2014/main" id="{DBD2D987-02FD-9DA3-BA04-327C33870523}"/>
              </a:ext>
            </a:extLst>
          </p:cNvPr>
          <p:cNvSpPr/>
          <p:nvPr/>
        </p:nvSpPr>
        <p:spPr bwMode="auto">
          <a:xfrm>
            <a:off x="4125273" y="3345924"/>
            <a:ext cx="1258485" cy="375597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9167"/>
              <a:gd name="connsiteY0" fmla="*/ 0 h 222250"/>
              <a:gd name="connsiteX1" fmla="*/ 1467062 w 1609167"/>
              <a:gd name="connsiteY1" fmla="*/ 0 h 222250"/>
              <a:gd name="connsiteX2" fmla="*/ 1609167 w 1609167"/>
              <a:gd name="connsiteY2" fmla="*/ 118533 h 222250"/>
              <a:gd name="connsiteX3" fmla="*/ 1467062 w 1609167"/>
              <a:gd name="connsiteY3" fmla="*/ 222250 h 222250"/>
              <a:gd name="connsiteX4" fmla="*/ 0 w 1609167"/>
              <a:gd name="connsiteY4" fmla="*/ 222250 h 222250"/>
              <a:gd name="connsiteX5" fmla="*/ 26818 w 1609167"/>
              <a:gd name="connsiteY5" fmla="*/ 98155 h 222250"/>
              <a:gd name="connsiteX6" fmla="*/ 0 w 160916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67" h="222250">
                <a:moveTo>
                  <a:pt x="0" y="0"/>
                </a:moveTo>
                <a:lnTo>
                  <a:pt x="1467062" y="0"/>
                </a:lnTo>
                <a:lnTo>
                  <a:pt x="1609167" y="11853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fr-FR" sz="105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SA2 &amp; RAN WGs 6G SID def.</a:t>
            </a:r>
          </a:p>
        </p:txBody>
      </p:sp>
      <p:sp>
        <p:nvSpPr>
          <p:cNvPr id="9276" name="TextBox 9275">
            <a:extLst>
              <a:ext uri="{FF2B5EF4-FFF2-40B4-BE49-F238E27FC236}">
                <a16:creationId xmlns:a16="http://schemas.microsoft.com/office/drawing/2014/main" id="{87E901EF-2EF4-2C0F-76D3-3AF4FE65F6BB}"/>
              </a:ext>
            </a:extLst>
          </p:cNvPr>
          <p:cNvSpPr txBox="1"/>
          <p:nvPr/>
        </p:nvSpPr>
        <p:spPr>
          <a:xfrm>
            <a:off x="4245837" y="3859529"/>
            <a:ext cx="15985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SA3/4/5/6 SID def. and compl. TBD</a:t>
            </a:r>
          </a:p>
        </p:txBody>
      </p:sp>
      <p:sp>
        <p:nvSpPr>
          <p:cNvPr id="9277" name="Chevron 60">
            <a:extLst>
              <a:ext uri="{FF2B5EF4-FFF2-40B4-BE49-F238E27FC236}">
                <a16:creationId xmlns:a16="http://schemas.microsoft.com/office/drawing/2014/main" id="{73A1A6CF-86A9-E8B7-31C0-EB8F90C2D3F6}"/>
              </a:ext>
            </a:extLst>
          </p:cNvPr>
          <p:cNvSpPr/>
          <p:nvPr/>
        </p:nvSpPr>
        <p:spPr bwMode="auto">
          <a:xfrm>
            <a:off x="6150623" y="4692222"/>
            <a:ext cx="5672323" cy="28303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RAN2/3/4 6G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Study</a:t>
            </a: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(ies)</a:t>
            </a:r>
          </a:p>
        </p:txBody>
      </p:sp>
      <p:sp>
        <p:nvSpPr>
          <p:cNvPr id="3" name="Chevron 60">
            <a:extLst>
              <a:ext uri="{FF2B5EF4-FFF2-40B4-BE49-F238E27FC236}">
                <a16:creationId xmlns:a16="http://schemas.microsoft.com/office/drawing/2014/main" id="{FD130D16-8A44-1EBB-D7D5-E8CA47206409}"/>
              </a:ext>
            </a:extLst>
          </p:cNvPr>
          <p:cNvSpPr/>
          <p:nvPr/>
        </p:nvSpPr>
        <p:spPr bwMode="auto">
          <a:xfrm>
            <a:off x="10134480" y="3359674"/>
            <a:ext cx="734273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or 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AA40C44-1B7D-6588-0930-18E02CDEF683}"/>
              </a:ext>
            </a:extLst>
          </p:cNvPr>
          <p:cNvSpPr/>
          <p:nvPr/>
        </p:nvSpPr>
        <p:spPr bwMode="auto">
          <a:xfrm>
            <a:off x="10701330" y="5082482"/>
            <a:ext cx="1204331" cy="334151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88C5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050" dirty="0">
              <a:latin typeface="Montserrat" panose="00000500000000000000" pitchFamily="50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D1C879-8648-39DB-F68B-65ADA69ECF79}"/>
              </a:ext>
            </a:extLst>
          </p:cNvPr>
          <p:cNvSpPr txBox="1"/>
          <p:nvPr/>
        </p:nvSpPr>
        <p:spPr>
          <a:xfrm>
            <a:off x="10618992" y="5139042"/>
            <a:ext cx="141336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50" dirty="0">
                <a:solidFill>
                  <a:schemeClr val="dk1"/>
                </a:solidFill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TBD</a:t>
            </a:r>
          </a:p>
        </p:txBody>
      </p:sp>
      <p:sp>
        <p:nvSpPr>
          <p:cNvPr id="7" name="Chevron 60">
            <a:extLst>
              <a:ext uri="{FF2B5EF4-FFF2-40B4-BE49-F238E27FC236}">
                <a16:creationId xmlns:a16="http://schemas.microsoft.com/office/drawing/2014/main" id="{9C2DDA11-6877-1D26-236C-80407F3C8711}"/>
              </a:ext>
            </a:extLst>
          </p:cNvPr>
          <p:cNvSpPr/>
          <p:nvPr/>
        </p:nvSpPr>
        <p:spPr bwMode="auto">
          <a:xfrm>
            <a:off x="10405654" y="5838969"/>
            <a:ext cx="1755079" cy="31540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Tech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proposals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0E7D506-8839-FD97-0377-C5BA46B5F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4" y="5838969"/>
            <a:ext cx="512606" cy="520862"/>
          </a:xfrm>
          <a:prstGeom prst="rect">
            <a:avLst/>
          </a:prstGeom>
        </p:spPr>
      </p:pic>
      <p:sp>
        <p:nvSpPr>
          <p:cNvPr id="11" name="Chevron 60">
            <a:extLst>
              <a:ext uri="{FF2B5EF4-FFF2-40B4-BE49-F238E27FC236}">
                <a16:creationId xmlns:a16="http://schemas.microsoft.com/office/drawing/2014/main" id="{018DC0EC-960E-39CC-B613-DD285B4670C7}"/>
              </a:ext>
            </a:extLst>
          </p:cNvPr>
          <p:cNvSpPr/>
          <p:nvPr/>
        </p:nvSpPr>
        <p:spPr bwMode="auto">
          <a:xfrm>
            <a:off x="976525" y="5852926"/>
            <a:ext cx="6744251" cy="314030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IMT-2030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Technical</a:t>
            </a:r>
            <a:r>
              <a:rPr lang="fr-FR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 Performance </a:t>
            </a:r>
            <a:r>
              <a:rPr lang="en-GB" sz="1100" dirty="0">
                <a:latin typeface="Montserrat" panose="00000500000000000000" pitchFamily="50" charset="0"/>
                <a:ea typeface="ＭＳ Ｐゴシック" charset="-128"/>
                <a:cs typeface="Arial" pitchFamily="34" charset="0"/>
              </a:rPr>
              <a:t>Requirements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4240E235-783C-0B09-C867-917EB2523247}"/>
              </a:ext>
            </a:extLst>
          </p:cNvPr>
          <p:cNvSpPr/>
          <p:nvPr/>
        </p:nvSpPr>
        <p:spPr bwMode="auto">
          <a:xfrm>
            <a:off x="9446931" y="5889335"/>
            <a:ext cx="319410" cy="272451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F37FD8F-3D82-B3CF-9924-AA968512EF70}"/>
              </a:ext>
            </a:extLst>
          </p:cNvPr>
          <p:cNvSpPr/>
          <p:nvPr/>
        </p:nvSpPr>
        <p:spPr bwMode="auto">
          <a:xfrm>
            <a:off x="7328833" y="5847993"/>
            <a:ext cx="319410" cy="272451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C365378-E64C-9303-B2CB-13E30CCE8D96}"/>
              </a:ext>
            </a:extLst>
          </p:cNvPr>
          <p:cNvSpPr/>
          <p:nvPr/>
        </p:nvSpPr>
        <p:spPr bwMode="auto">
          <a:xfrm>
            <a:off x="10402105" y="5863636"/>
            <a:ext cx="319410" cy="272451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F57D7153-9149-2C92-D00F-9F09A38C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658" y="5769504"/>
            <a:ext cx="1298173" cy="646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900" b="1" dirty="0">
                <a:latin typeface="Montserrat" panose="00000500000000000000" pitchFamily="50" charset="0"/>
              </a:rPr>
              <a:t>Requirements, evaluation criteria and submission templates</a:t>
            </a:r>
            <a:endParaRPr lang="en-GB" altLang="en-US" sz="900" dirty="0">
              <a:latin typeface="Montserrat" panose="00000500000000000000" pitchFamily="50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65557F90-1A10-AA99-B2C5-F0564689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466" y="6129994"/>
            <a:ext cx="1519762" cy="36933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altLang="en-US" sz="900" b="1" dirty="0">
                <a:latin typeface="Montserrat" panose="00000500000000000000" pitchFamily="50" charset="0"/>
              </a:rPr>
              <a:t>Workshop on technology proposals</a:t>
            </a:r>
            <a:endParaRPr lang="en-GB" altLang="en-US" sz="900" dirty="0">
              <a:latin typeface="Montserrat" panose="00000500000000000000" pitchFamily="50" charset="0"/>
            </a:endParaRPr>
          </a:p>
        </p:txBody>
      </p:sp>
      <p:pic>
        <p:nvPicPr>
          <p:cNvPr id="33" name="Picture 1">
            <a:extLst>
              <a:ext uri="{FF2B5EF4-FFF2-40B4-BE49-F238E27FC236}">
                <a16:creationId xmlns:a16="http://schemas.microsoft.com/office/drawing/2014/main" id="{C0453756-2EA6-9C15-7D68-DC5608083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0" y="356294"/>
            <a:ext cx="994595" cy="5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EE9612B8-DEA1-56EC-FA90-6B11A8CC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15" y="159859"/>
            <a:ext cx="6685800" cy="565808"/>
          </a:xfrm>
        </p:spPr>
        <p:txBody>
          <a:bodyPr/>
          <a:lstStyle/>
          <a:p>
            <a:r>
              <a:rPr lang="en-GB" sz="3600" b="1" dirty="0"/>
              <a:t>Release 20: 6G 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ED63C-E6AA-91EA-BFAE-6E9568E826BD}"/>
              </a:ext>
            </a:extLst>
          </p:cNvPr>
          <p:cNvSpPr txBox="1"/>
          <p:nvPr/>
        </p:nvSpPr>
        <p:spPr>
          <a:xfrm>
            <a:off x="3276209" y="6568001"/>
            <a:ext cx="5069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Source: 3ORW-250002, 3GPP – ORAN ALLIANCE Joint Workshop on 6G, Sophia Antipolis, France, 24 -25 April 2025</a:t>
            </a:r>
          </a:p>
        </p:txBody>
      </p:sp>
    </p:spTree>
    <p:extLst>
      <p:ext uri="{BB962C8B-B14F-4D97-AF65-F5344CB8AC3E}">
        <p14:creationId xmlns:p14="http://schemas.microsoft.com/office/powerpoint/2010/main" val="14530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2025.pptx" id="{FABEB594-D243-4ECF-BCD9-EE0F7104BEF7}" vid="{A08DD8D3-6C68-4E10-A2DB-FF22C70079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ETSI_EaS_MasterTechStandardisation_Template_with_s</Template>
  <TotalTime>106</TotalTime>
  <Words>918</Words>
  <Application>Microsoft Office PowerPoint</Application>
  <PresentationFormat>Widescreen</PresentationFormat>
  <Paragraphs>239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.Hiragino Kaku Gothic Interface W3</vt:lpstr>
      <vt:lpstr>Aptos</vt:lpstr>
      <vt:lpstr>Arial</vt:lpstr>
      <vt:lpstr>Calibri</vt:lpstr>
      <vt:lpstr>Courier New</vt:lpstr>
      <vt:lpstr>Montserrat</vt:lpstr>
      <vt:lpstr>Poppins</vt:lpstr>
      <vt:lpstr>Poppins Medium</vt:lpstr>
      <vt:lpstr>Space Grotesk Medium</vt:lpstr>
      <vt:lpstr>Wingdings</vt:lpstr>
      <vt:lpstr>Office Theme</vt:lpstr>
      <vt:lpstr>Module 6 – 3GPP</vt:lpstr>
      <vt:lpstr>3GPP</vt:lpstr>
      <vt:lpstr>3GPP working groups and work items</vt:lpstr>
      <vt:lpstr>3GPP Membership</vt:lpstr>
      <vt:lpstr>Don’t get frightened by the numbers</vt:lpstr>
      <vt:lpstr>Change Requests</vt:lpstr>
      <vt:lpstr>Releases</vt:lpstr>
      <vt:lpstr>Overall 3GPP 6G Workplan</vt:lpstr>
      <vt:lpstr>Release 20: 6G Timeline</vt:lpstr>
      <vt:lpstr>Summary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Benn</dc:creator>
  <cp:lastModifiedBy>Howard Benn</cp:lastModifiedBy>
  <cp:revision>7</cp:revision>
  <cp:lastPrinted>2024-08-08T17:05:53Z</cp:lastPrinted>
  <dcterms:created xsi:type="dcterms:W3CDTF">2025-07-10T18:34:07Z</dcterms:created>
  <dcterms:modified xsi:type="dcterms:W3CDTF">2026-04-23T14:31:06Z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</Properties>
</file>