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3830" r:id="rId7"/>
    <p:sldId id="260" r:id="rId8"/>
    <p:sldId id="3831" r:id="rId9"/>
    <p:sldId id="3832" r:id="rId10"/>
    <p:sldId id="3833" r:id="rId11"/>
    <p:sldId id="3834" r:id="rId12"/>
    <p:sldId id="3835" r:id="rId13"/>
    <p:sldId id="3836" r:id="rId14"/>
    <p:sldId id="3837" r:id="rId15"/>
    <p:sldId id="3838" r:id="rId16"/>
    <p:sldId id="3839" r:id="rId17"/>
    <p:sldId id="3840" r:id="rId18"/>
    <p:sldId id="3841" r:id="rId19"/>
    <p:sldId id="38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268" y="8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1B5A-64FC-4082-879A-B8F9B344F7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ETSI 2024.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>
            <a:off x="6732026" y="2907108"/>
            <a:ext cx="6431574" cy="5458907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00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69" r:id="rId4"/>
    <p:sldLayoutId id="2147483697" r:id="rId5"/>
    <p:sldLayoutId id="2147483670" r:id="rId6"/>
    <p:sldLayoutId id="2147483681" r:id="rId7"/>
    <p:sldLayoutId id="2147483701" r:id="rId8"/>
    <p:sldLayoutId id="2147483702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orge.etsi.org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tsi.org/about/our-expertis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linkedin.com/company/etsi?trk=biz-companies-cym" TargetMode="External"/><Relationship Id="rId7" Type="http://schemas.openxmlformats.org/officeDocument/2006/relationships/hyperlink" Target="https://www.brighttalk.com/channel/1276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hyperlink" Target="https://www.youtube.com/user/ETSIstandards" TargetMode="Externa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ts/103900_103999/103916/02.01.01_60/ts_103916v020101p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etsi.org/deliver/etsi_ts/103600_103699/103645/03.01.01_60/ts_103645v030101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kern="100" dirty="0"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Module 5 – Let’s look at a standard</a:t>
            </a:r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907C4-4DA3-4E13-9123-39305701E9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7644" y="1600570"/>
            <a:ext cx="5527964" cy="4815885"/>
          </a:xfrm>
        </p:spPr>
        <p:txBody>
          <a:bodyPr>
            <a:normAutofit/>
          </a:bodyPr>
          <a:lstStyle/>
          <a:p>
            <a:r>
              <a:rPr lang="en-GB" sz="2000" dirty="0"/>
              <a:t>ETSI Forge is a platform where users of ETSI standards can download software produced collaboratively by ETSI delegates</a:t>
            </a:r>
          </a:p>
          <a:p>
            <a:r>
              <a:rPr lang="en-GB" sz="2000" dirty="0"/>
              <a:t>It is home to machine readable versions of a specification</a:t>
            </a:r>
          </a:p>
          <a:p>
            <a:r>
              <a:rPr lang="en-GB" sz="2000" dirty="0"/>
              <a:t>ASN.1 – the protocols that run over interface</a:t>
            </a:r>
          </a:p>
          <a:p>
            <a:r>
              <a:rPr lang="en-GB" sz="2000" dirty="0" err="1"/>
              <a:t>OpenAPI</a:t>
            </a:r>
            <a:r>
              <a:rPr lang="en-GB" sz="2000" dirty="0"/>
              <a:t> – APIs to connect to services</a:t>
            </a:r>
          </a:p>
          <a:p>
            <a:r>
              <a:rPr lang="en-GB" sz="2000" dirty="0"/>
              <a:t>Open source code</a:t>
            </a:r>
          </a:p>
          <a:p>
            <a:r>
              <a:rPr lang="en-GB" sz="2000" dirty="0"/>
              <a:t>YAML - a data serialisation language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67792-A4CA-4B43-83A2-61963C6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Forge - </a:t>
            </a:r>
            <a:r>
              <a:rPr lang="en-GB" dirty="0">
                <a:hlinkClick r:id="rId2"/>
              </a:rPr>
              <a:t>https://forge.etsi.org/</a:t>
            </a:r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FD85-1915-4064-8757-20D3EF8D85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38322C-63B3-4C04-B933-43C137722DB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343734" y="1260885"/>
            <a:ext cx="5311934" cy="4679950"/>
          </a:xfrm>
        </p:spPr>
      </p:pic>
    </p:spTree>
    <p:extLst>
      <p:ext uri="{BB962C8B-B14F-4D97-AF65-F5344CB8AC3E}">
        <p14:creationId xmlns:p14="http://schemas.microsoft.com/office/powerpoint/2010/main" val="231425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3E583-190B-4067-94C3-A5CA538366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Specifications change over time</a:t>
            </a:r>
          </a:p>
          <a:p>
            <a:r>
              <a:rPr lang="en-GB" dirty="0"/>
              <a:t>A complex system of version numbers ensures you can get the latest version</a:t>
            </a:r>
          </a:p>
          <a:p>
            <a:r>
              <a:rPr lang="en-GB" dirty="0"/>
              <a:t>Or an earlier version for reference</a:t>
            </a:r>
          </a:p>
          <a:p>
            <a:r>
              <a:rPr lang="en-GB" dirty="0"/>
              <a:t>Functions are added in major releases</a:t>
            </a:r>
          </a:p>
          <a:p>
            <a:r>
              <a:rPr lang="en-GB" dirty="0"/>
              <a:t>Corrections in minor releases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B05ED1-4181-4C30-92BF-C1827C1F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handling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E531-ADC9-4701-A999-9B75A3D190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C2F25-B37B-4004-9819-27BC54BF033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63663" y="1578819"/>
            <a:ext cx="5283472" cy="3981655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43B429-51AB-4B1B-8487-87111F274742}"/>
              </a:ext>
            </a:extLst>
          </p:cNvPr>
          <p:cNvCxnSpPr>
            <a:cxnSpLocks/>
          </p:cNvCxnSpPr>
          <p:nvPr/>
        </p:nvCxnSpPr>
        <p:spPr>
          <a:xfrm flipV="1">
            <a:off x="5038531" y="2080727"/>
            <a:ext cx="4730620" cy="241662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45A677D-B14B-422F-9776-8F2D81DFAF0A}"/>
              </a:ext>
            </a:extLst>
          </p:cNvPr>
          <p:cNvSpPr/>
          <p:nvPr/>
        </p:nvSpPr>
        <p:spPr>
          <a:xfrm>
            <a:off x="9455879" y="1651600"/>
            <a:ext cx="477252" cy="42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22C473-71D0-4DC5-B6C8-484793D7AF8E}"/>
              </a:ext>
            </a:extLst>
          </p:cNvPr>
          <p:cNvSpPr/>
          <p:nvPr/>
        </p:nvSpPr>
        <p:spPr>
          <a:xfrm>
            <a:off x="9860059" y="1651600"/>
            <a:ext cx="356673" cy="4291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77831-4E40-4B0D-A1F9-9EA9A0517A5F}"/>
              </a:ext>
            </a:extLst>
          </p:cNvPr>
          <p:cNvCxnSpPr>
            <a:cxnSpLocks/>
          </p:cNvCxnSpPr>
          <p:nvPr/>
        </p:nvCxnSpPr>
        <p:spPr>
          <a:xfrm flipV="1">
            <a:off x="5038531" y="2080727"/>
            <a:ext cx="4999864" cy="327261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908F7-1527-43CA-908C-133460EC56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 valuable source of information when starting to work in a new area</a:t>
            </a:r>
          </a:p>
          <a:p>
            <a:r>
              <a:rPr lang="en-GB" dirty="0"/>
              <a:t>Many have hyperlinks to speed up the discovery process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8EEFC4-D567-4E87-A0E7-4DDA79D6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Informative references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47E4E-318C-435F-AD93-2C754EF046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599951-6241-418E-A144-D59707EE85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688259" y="1020219"/>
            <a:ext cx="3124335" cy="5813286"/>
          </a:xfrm>
        </p:spPr>
      </p:pic>
    </p:spTree>
    <p:extLst>
      <p:ext uri="{BB962C8B-B14F-4D97-AF65-F5344CB8AC3E}">
        <p14:creationId xmlns:p14="http://schemas.microsoft.com/office/powerpoint/2010/main" val="114528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C7804-87B4-428E-996F-F3CECFA73E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064" y="1475745"/>
            <a:ext cx="5211008" cy="4680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Standards often have test specifications that help ensure compliance</a:t>
            </a:r>
          </a:p>
          <a:p>
            <a:r>
              <a:rPr lang="en-GB" dirty="0"/>
              <a:t>ETSI does not perform certification testing</a:t>
            </a:r>
          </a:p>
          <a:p>
            <a:r>
              <a:rPr lang="en-GB" dirty="0"/>
              <a:t>Specialist test organisations will help with both testing and certification</a:t>
            </a:r>
          </a:p>
          <a:p>
            <a:r>
              <a:rPr lang="en-GB" dirty="0"/>
              <a:t>ETSI provides </a:t>
            </a:r>
            <a:r>
              <a:rPr lang="en-GB" dirty="0">
                <a:solidFill>
                  <a:srgbClr val="3E484F"/>
                </a:solidFill>
                <a:latin typeface="Calibri" panose="020F0502020204030204" pitchFamily="34" charset="0"/>
              </a:rPr>
              <a:t>support on the application of testing and validation techniques in standards-making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5D3C8D-2B60-4612-A076-A65ECFE2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and certification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E62D-0542-432D-9FBC-423B436000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6E10A-4781-42B4-A975-CEA7E9D62FFE}"/>
              </a:ext>
            </a:extLst>
          </p:cNvPr>
          <p:cNvSpPr txBox="1"/>
          <p:nvPr/>
        </p:nvSpPr>
        <p:spPr>
          <a:xfrm>
            <a:off x="4058363" y="604712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www.etsi.org</a:t>
            </a:r>
            <a:r>
              <a:rPr lang="en-GB" dirty="0">
                <a:hlinkClick r:id="rId2"/>
              </a:rPr>
              <a:t>/about/our-expertise</a:t>
            </a:r>
            <a:r>
              <a:rPr lang="en-GB" dirty="0"/>
              <a:t> 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4BEFD6-9276-46C9-9809-5E373FDDCCF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718453" y="1787393"/>
            <a:ext cx="5937215" cy="3594862"/>
          </a:xfrm>
        </p:spPr>
      </p:pic>
    </p:spTree>
    <p:extLst>
      <p:ext uri="{BB962C8B-B14F-4D97-AF65-F5344CB8AC3E}">
        <p14:creationId xmlns:p14="http://schemas.microsoft.com/office/powerpoint/2010/main" val="98824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21BA8B-3CBF-4690-9A47-A19CEB7D4D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/>
              <a:t>Some requirements are easy to define</a:t>
            </a:r>
          </a:p>
          <a:p>
            <a:r>
              <a:rPr lang="en-GB" sz="2600" dirty="0"/>
              <a:t>Think about how you would test it</a:t>
            </a:r>
          </a:p>
          <a:p>
            <a:r>
              <a:rPr lang="en-GB" sz="2600" dirty="0"/>
              <a:t>Others are a lot harder</a:t>
            </a:r>
          </a:p>
          <a:p>
            <a:r>
              <a:rPr lang="en-GB" sz="2600" dirty="0"/>
              <a:t>How would you test if something is simple?</a:t>
            </a:r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You may see a few voids – these used to be requirements but have been removed – without affecting the following section numbers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E48C7-5BF3-4752-B9D7-A406A1A1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requirements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3C2D-79AE-4427-A340-93601D35CD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B7A88C-8FC5-4D24-B70D-FF37C43ECE1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441684" y="1347640"/>
            <a:ext cx="5213984" cy="20813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250DA-6D4F-4C5C-9D73-47957316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84" y="4143446"/>
            <a:ext cx="5336514" cy="11698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4BB1AE-14A2-443A-B64D-155EC962745E}"/>
              </a:ext>
            </a:extLst>
          </p:cNvPr>
          <p:cNvSpPr/>
          <p:nvPr/>
        </p:nvSpPr>
        <p:spPr>
          <a:xfrm>
            <a:off x="6350317" y="5069570"/>
            <a:ext cx="1255295" cy="485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8F9DDC-BD7E-4076-87CE-BBE86DFA335F}"/>
              </a:ext>
            </a:extLst>
          </p:cNvPr>
          <p:cNvCxnSpPr/>
          <p:nvPr/>
        </p:nvCxnSpPr>
        <p:spPr>
          <a:xfrm flipV="1">
            <a:off x="5799365" y="5312207"/>
            <a:ext cx="593270" cy="276065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7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9CC10C-45F2-4AD4-AF67-49F61E1D4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271" y="1592826"/>
            <a:ext cx="9497459" cy="5188755"/>
          </a:xfrm>
        </p:spPr>
        <p:txBody>
          <a:bodyPr/>
          <a:lstStyle/>
          <a:p>
            <a:r>
              <a:rPr lang="en-GB" dirty="0"/>
              <a:t>The best way to learn how standards are written is to read a few</a:t>
            </a:r>
          </a:p>
          <a:p>
            <a:r>
              <a:rPr lang="en-GB" dirty="0"/>
              <a:t>They are surprisingly interesting</a:t>
            </a:r>
          </a:p>
          <a:p>
            <a:r>
              <a:rPr lang="en-GB" dirty="0"/>
              <a:t>Think of a topic you love and find a standard</a:t>
            </a:r>
          </a:p>
          <a:p>
            <a:r>
              <a:rPr lang="en-GB" dirty="0"/>
              <a:t>If it is behind a paywall, check with your University Library</a:t>
            </a:r>
          </a:p>
          <a:p>
            <a:r>
              <a:rPr lang="en-GB" dirty="0"/>
              <a:t>SDOs want to help. Go to the website and ask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1831A-6EC8-47CC-89C9-93A8F06D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2B132-2A73-488B-A5A3-F53140B131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5825" y="4521200"/>
            <a:ext cx="6226175" cy="547688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Thank you for your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3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5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29" y="6368424"/>
            <a:ext cx="317052" cy="317052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2E8E0810-BA52-36C6-3C75-16C5A9DB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6218" y="6311756"/>
            <a:ext cx="369615" cy="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4409E8-5DCA-4734-B7C7-A3EBDDBE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1183">
            <a:off x="9118920" y="1322803"/>
            <a:ext cx="2520052" cy="343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5F30CF6-CDB4-92FE-C48B-336409A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5 – Real examples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AED-A52B-69D1-1F2B-3EA5F2B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56A0657-509B-AA96-140D-E52F866A02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600200"/>
            <a:ext cx="6764988" cy="467995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cs typeface="Poppins Medium"/>
              </a:rPr>
              <a:t>Let us take a look at 2 ETSI standards</a:t>
            </a:r>
          </a:p>
          <a:p>
            <a:r>
              <a:rPr lang="en-GB" sz="2400" dirty="0"/>
              <a:t>One for connected cars</a:t>
            </a:r>
          </a:p>
          <a:p>
            <a:r>
              <a:rPr lang="en-GB" sz="2400" dirty="0"/>
              <a:t>One for Cyber Security</a:t>
            </a:r>
          </a:p>
          <a:p>
            <a:r>
              <a:rPr lang="en-GB" sz="2400" dirty="0">
                <a:cs typeface="Poppins Medium"/>
              </a:rPr>
              <a:t>You can download them free of charge from the ETSI Website</a:t>
            </a:r>
          </a:p>
          <a:p>
            <a:r>
              <a:rPr lang="en-GB" sz="2400" dirty="0">
                <a:hlinkClick r:id="rId3"/>
              </a:rPr>
              <a:t>https://www.etsi.org/deliver/etsi_ts/103900_103999/103916/02.01.01_60/ts_103916v020101p.pdf</a:t>
            </a:r>
            <a:endParaRPr lang="en-GB" sz="2400" dirty="0"/>
          </a:p>
          <a:p>
            <a:r>
              <a:rPr lang="en-GB" sz="2400" dirty="0">
                <a:cs typeface="Poppins Medium"/>
                <a:hlinkClick r:id="rId4"/>
              </a:rPr>
              <a:t>https://www.etsi.org/deliver/etsi_ts/103600_103699/103645/03.01.01_60/ts_103645v030101p.pdf</a:t>
            </a:r>
            <a:r>
              <a:rPr lang="en-GB" sz="2400" dirty="0">
                <a:cs typeface="Poppins Medium"/>
              </a:rPr>
              <a:t> 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60D7B-E010-41EB-82EC-5218403A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7290">
            <a:off x="7629201" y="3016985"/>
            <a:ext cx="2552395" cy="334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4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8EFE-0166-44F2-BBA4-EA8F30F4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for standards on ETSI.ORG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DE44D-16D0-41F9-A24C-8AA46DC1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DE6AC-0FB4-4B61-A850-98D476A3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9" y="1209838"/>
            <a:ext cx="6075292" cy="4284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B0160-CAA9-83A0-19D6-3F0218ED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47" y="1221922"/>
            <a:ext cx="5968914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733544-26B3-3718-20E7-06994B5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car parking service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D2AF7-7153-77D0-81A4-54F8452CFB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AE6FF04-CC56-FE8F-C0F0-AB6CC8D01C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187" y="1314993"/>
            <a:ext cx="11225625" cy="565808"/>
          </a:xfrm>
        </p:spPr>
        <p:txBody>
          <a:bodyPr vert="horz" lIns="0" tIns="45720" rIns="90000" bIns="45720" rtlCol="0" anchor="t">
            <a:noAutofit/>
          </a:bodyPr>
          <a:lstStyle/>
          <a:p>
            <a:r>
              <a:rPr lang="en-GB" sz="2400" dirty="0">
                <a:cs typeface="Poppins Medium"/>
              </a:rPr>
              <a:t>The scope tells us what the Specification is all about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9E0B6-7BFF-44FA-A1DC-B3210084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7" y="2078580"/>
            <a:ext cx="6341751" cy="1350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958BE-1344-4FBA-A3F5-E65499E8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579" y="2033965"/>
            <a:ext cx="4277311" cy="376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E7E005B-B13A-4E66-80F7-3EE3DC2EC3B0}"/>
              </a:ext>
            </a:extLst>
          </p:cNvPr>
          <p:cNvSpPr txBox="1">
            <a:spLocks/>
          </p:cNvSpPr>
          <p:nvPr/>
        </p:nvSpPr>
        <p:spPr>
          <a:xfrm>
            <a:off x="472405" y="3582164"/>
            <a:ext cx="11225625" cy="565808"/>
          </a:xfrm>
          <a:prstGeom prst="rect">
            <a:avLst/>
          </a:prstGeom>
        </p:spPr>
        <p:txBody>
          <a:bodyPr vert="horz" lIns="0" tIns="45720" rIns="9000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30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cs typeface="Tahoma"/>
              </a:rPr>
              <a:t>The references tell us what else to read</a:t>
            </a:r>
          </a:p>
          <a:p>
            <a:r>
              <a:rPr lang="en-GB" sz="2400" dirty="0">
                <a:cs typeface="Tahoma"/>
              </a:rPr>
              <a:t>And the long list of Abbreviations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DF4953-C528-43D9-8745-47E345951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032" y="4454179"/>
            <a:ext cx="3228331" cy="2327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15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AEB586-DA98-4A8F-B440-0A1B84A869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Some sections provide background material</a:t>
            </a:r>
          </a:p>
          <a:p>
            <a:r>
              <a:rPr lang="en-GB" dirty="0"/>
              <a:t>This is useful for understanding the more detailed normative sections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D0FD6C-A47E-4856-BA63-4A9F6427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Informative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B57AE-E687-4814-8186-94A0723AEE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6AB3C8-1551-4E42-BDF6-73360CE050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913150" y="1458046"/>
            <a:ext cx="5984497" cy="4285627"/>
          </a:xfrm>
        </p:spPr>
      </p:pic>
    </p:spTree>
    <p:extLst>
      <p:ext uri="{BB962C8B-B14F-4D97-AF65-F5344CB8AC3E}">
        <p14:creationId xmlns:p14="http://schemas.microsoft.com/office/powerpoint/2010/main" val="3951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9D9DA-4687-4103-BFBC-29986E852A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8298" y="1229381"/>
            <a:ext cx="5778645" cy="4680000"/>
          </a:xfrm>
        </p:spPr>
        <p:txBody>
          <a:bodyPr>
            <a:normAutofit/>
          </a:bodyPr>
          <a:lstStyle/>
          <a:p>
            <a:r>
              <a:rPr lang="en-GB" sz="2400" dirty="0"/>
              <a:t>Diagrams can vary from high level overviews of the system to detailed flow charts</a:t>
            </a:r>
          </a:p>
          <a:p>
            <a:r>
              <a:rPr lang="en-GB" sz="2400" dirty="0"/>
              <a:t>They are normally informative</a:t>
            </a:r>
          </a:p>
          <a:p>
            <a:r>
              <a:rPr lang="en-GB" sz="2400" dirty="0"/>
              <a:t>Specifications are corrected over time but change control (track changes) on diagrams is harder than text</a:t>
            </a:r>
          </a:p>
          <a:p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60FE85-7E2D-4506-9129-CDDAD081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Diagrams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B59DD-2C29-40E2-84E2-E0E27CAD40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FB0FB5-BD15-4038-84A3-54CC2ACB7BE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24448" y="1409534"/>
            <a:ext cx="5507038" cy="309571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51E2-F637-4302-97DC-192E81341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57" y="4161683"/>
            <a:ext cx="4238968" cy="2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5205C-0E21-4988-AA06-D405300286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Tables are often used to describe parameters passed over interfaces</a:t>
            </a:r>
          </a:p>
          <a:p>
            <a:r>
              <a:rPr lang="en-GB" sz="2400" dirty="0"/>
              <a:t>They also indicate if parameters are mandatory/conditional/optional</a:t>
            </a:r>
          </a:p>
          <a:p>
            <a:r>
              <a:rPr lang="en-GB" sz="2400" dirty="0"/>
              <a:t>Normally normative – look at the words “shall” and specific requirements “Maximum Latency Time”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169626-6DAF-4332-9516-85E4D53D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9962-4486-4C55-8EE3-5ED0A069E6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74EC89-DAD4-424C-9EDA-CF2884BD7D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960841" y="1143539"/>
            <a:ext cx="5709798" cy="281108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FEBA9-5454-40D7-B52E-700422D0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45" y="4449080"/>
            <a:ext cx="5155882" cy="22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9F812-4BBB-42C7-94E8-F1BCD3B4D4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5841275" cy="4680000"/>
          </a:xfrm>
        </p:spPr>
        <p:txBody>
          <a:bodyPr/>
          <a:lstStyle/>
          <a:p>
            <a:r>
              <a:rPr lang="en-GB" sz="2400" dirty="0"/>
              <a:t>In the majority of specifications requirements are written in text</a:t>
            </a:r>
          </a:p>
          <a:p>
            <a:r>
              <a:rPr lang="en-GB" sz="2400" dirty="0"/>
              <a:t>Again, the magic words are used</a:t>
            </a:r>
          </a:p>
          <a:p>
            <a:r>
              <a:rPr lang="en-GB" sz="2400" dirty="0"/>
              <a:t>“shall” a requirement you must comply with</a:t>
            </a:r>
          </a:p>
          <a:p>
            <a:r>
              <a:rPr lang="en-GB" sz="2400" dirty="0"/>
              <a:t>“can” an optional requirement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E5F0F-05A4-47CF-9DA7-E380B430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E9F2-2FFD-489E-83A4-91C6EB67F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1A5A-D1F4-4310-A3C3-CFB290C17B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130687-314E-4E0C-8001-378F57BBC1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23127" y="1437177"/>
            <a:ext cx="5264421" cy="18288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9DA87-7202-4AF2-B885-935FC11B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27" y="3589826"/>
            <a:ext cx="3660546" cy="24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6999E-02C1-4A1C-8E2E-7F3F0A67D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5878597" cy="4680000"/>
          </a:xfrm>
        </p:spPr>
        <p:txBody>
          <a:bodyPr/>
          <a:lstStyle/>
          <a:p>
            <a:r>
              <a:rPr lang="en-GB" sz="2400" dirty="0"/>
              <a:t>Used for additional information</a:t>
            </a:r>
          </a:p>
          <a:p>
            <a:r>
              <a:rPr lang="en-GB" sz="2400" dirty="0"/>
              <a:t>May be informative or normative</a:t>
            </a:r>
          </a:p>
          <a:p>
            <a:r>
              <a:rPr lang="en-GB" sz="2400" dirty="0"/>
              <a:t>Here it points to machine readable versions of the standard</a:t>
            </a:r>
          </a:p>
          <a:p>
            <a:r>
              <a:rPr lang="en-GB" sz="2400" dirty="0"/>
              <a:t>ASN.1 is a bit like code for protocols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56E60-EF4B-426D-AD78-2EA56F65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6551-FA24-4511-902C-5BE3016ABB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6C858FC-EAC7-46D4-86F6-6D6A777DF3A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262820" y="1600571"/>
            <a:ext cx="5817810" cy="3330289"/>
          </a:xfrm>
        </p:spPr>
      </p:pic>
    </p:spTree>
    <p:extLst>
      <p:ext uri="{BB962C8B-B14F-4D97-AF65-F5344CB8AC3E}">
        <p14:creationId xmlns:p14="http://schemas.microsoft.com/office/powerpoint/2010/main" val="223101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2025.pptx" id="{FABEB594-D243-4ECF-BCD9-EE0F7104BEF7}" vid="{A08DD8D3-6C68-4E10-A2DB-FF22C70079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69</TotalTime>
  <Words>580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.Hiragino Kaku Gothic Interface W3</vt:lpstr>
      <vt:lpstr>Aptos</vt:lpstr>
      <vt:lpstr>Arial</vt:lpstr>
      <vt:lpstr>Calibri</vt:lpstr>
      <vt:lpstr>Courier New</vt:lpstr>
      <vt:lpstr>Poppins</vt:lpstr>
      <vt:lpstr>Poppins Medium</vt:lpstr>
      <vt:lpstr>Tahoma</vt:lpstr>
      <vt:lpstr>Wingdings</vt:lpstr>
      <vt:lpstr>Office Theme</vt:lpstr>
      <vt:lpstr>Module 5 – Let’s look at a standard</vt:lpstr>
      <vt:lpstr>Section 5 – Real examples</vt:lpstr>
      <vt:lpstr>Search for standards on ETSI.ORG</vt:lpstr>
      <vt:lpstr>Connected car parking service</vt:lpstr>
      <vt:lpstr>Informative information</vt:lpstr>
      <vt:lpstr>Diagrams</vt:lpstr>
      <vt:lpstr>Tables</vt:lpstr>
      <vt:lpstr>Text</vt:lpstr>
      <vt:lpstr>Annexes</vt:lpstr>
      <vt:lpstr>ETSI Forge - https://forge.etsi.org/ </vt:lpstr>
      <vt:lpstr>Version handling</vt:lpstr>
      <vt:lpstr>Informative references</vt:lpstr>
      <vt:lpstr>Testing and certification</vt:lpstr>
      <vt:lpstr>Defining requirements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Benn</dc:creator>
  <cp:lastModifiedBy>Howard Benn</cp:lastModifiedBy>
  <cp:revision>5</cp:revision>
  <cp:lastPrinted>2024-08-08T17:05:53Z</cp:lastPrinted>
  <dcterms:created xsi:type="dcterms:W3CDTF">2025-07-10T18:34:07Z</dcterms:created>
  <dcterms:modified xsi:type="dcterms:W3CDTF">2026-04-23T12:56:47Z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