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05" r:id="rId5"/>
    <p:sldId id="307" r:id="rId6"/>
    <p:sldId id="330" r:id="rId7"/>
    <p:sldId id="331" r:id="rId8"/>
    <p:sldId id="332" r:id="rId9"/>
    <p:sldId id="333" r:id="rId10"/>
    <p:sldId id="334" r:id="rId11"/>
    <p:sldId id="336" r:id="rId12"/>
    <p:sldId id="338" r:id="rId13"/>
    <p:sldId id="337" r:id="rId14"/>
    <p:sldId id="32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1A5B"/>
    <a:srgbClr val="779F38"/>
    <a:srgbClr val="B4008C"/>
    <a:srgbClr val="F06E0A"/>
    <a:srgbClr val="F06678"/>
    <a:srgbClr val="F358B5"/>
    <a:srgbClr val="E00087"/>
    <a:srgbClr val="EC008C"/>
    <a:srgbClr val="FF4DB5"/>
    <a:srgbClr val="FF5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6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8F38A-9D17-492D-9315-8AB046B33D89}"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61B5A-64FC-4082-879A-B8F9B344F7F5}" type="slidenum">
              <a:rPr lang="en-US" smtClean="0"/>
              <a:t>‹#›</a:t>
            </a:fld>
            <a:endParaRPr lang="en-US"/>
          </a:p>
        </p:txBody>
      </p:sp>
    </p:spTree>
    <p:extLst>
      <p:ext uri="{BB962C8B-B14F-4D97-AF65-F5344CB8AC3E}">
        <p14:creationId xmlns:p14="http://schemas.microsoft.com/office/powerpoint/2010/main" val="34028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err="1"/>
              <a:t>Welcome</a:t>
            </a:r>
            <a:r>
              <a:rPr lang="fr-FR" sz="1400" dirty="0"/>
              <a:t> to </a:t>
            </a:r>
            <a:r>
              <a:rPr lang="fr-FR" sz="1400" dirty="0" err="1"/>
              <a:t>this</a:t>
            </a:r>
            <a:r>
              <a:rPr lang="fr-FR" sz="1400" dirty="0"/>
              <a:t> introduction of the ETSI IPR Policy, </a:t>
            </a:r>
            <a:r>
              <a:rPr lang="fr-FR" sz="1400" dirty="0" err="1"/>
              <a:t>which</a:t>
            </a:r>
            <a:r>
              <a:rPr lang="fr-FR" sz="1400" dirty="0"/>
              <a:t> </a:t>
            </a:r>
            <a:r>
              <a:rPr lang="fr-FR" sz="1400" dirty="0" err="1"/>
              <a:t>provides</a:t>
            </a:r>
            <a:r>
              <a:rPr lang="fr-FR" sz="1400" dirty="0"/>
              <a:t> the </a:t>
            </a:r>
            <a:r>
              <a:rPr lang="fr-FR" sz="1400" dirty="0" err="1"/>
              <a:t>framework</a:t>
            </a:r>
            <a:r>
              <a:rPr lang="fr-FR" sz="1400" dirty="0"/>
              <a:t> to manage essential </a:t>
            </a:r>
            <a:r>
              <a:rPr lang="fr-FR" sz="1400" dirty="0" err="1"/>
              <a:t>Intellectual</a:t>
            </a:r>
            <a:r>
              <a:rPr lang="fr-FR" sz="1400" dirty="0"/>
              <a:t> </a:t>
            </a:r>
            <a:r>
              <a:rPr lang="fr-FR" sz="1400" dirty="0" err="1"/>
              <a:t>Property</a:t>
            </a:r>
            <a:r>
              <a:rPr lang="fr-FR" sz="1400" dirty="0"/>
              <a:t> </a:t>
            </a:r>
            <a:r>
              <a:rPr lang="fr-FR" sz="1400" dirty="0" err="1"/>
              <a:t>Rights</a:t>
            </a:r>
            <a:r>
              <a:rPr lang="fr-FR" sz="1400" dirty="0"/>
              <a:t> in standardisation </a:t>
            </a:r>
            <a:r>
              <a:rPr lang="fr-FR" sz="1400" dirty="0" err="1"/>
              <a:t>work</a:t>
            </a:r>
            <a:r>
              <a:rPr lang="fr-FR" sz="1400" dirty="0"/>
              <a:t> in ETSI.</a:t>
            </a:r>
            <a:endParaRPr lang="en-GB" sz="1400" dirty="0"/>
          </a:p>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1</a:t>
            </a:fld>
            <a:endParaRPr lang="en-US"/>
          </a:p>
        </p:txBody>
      </p:sp>
    </p:spTree>
    <p:extLst>
      <p:ext uri="{BB962C8B-B14F-4D97-AF65-F5344CB8AC3E}">
        <p14:creationId xmlns:p14="http://schemas.microsoft.com/office/powerpoint/2010/main" val="1419851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To conclude, and to summarise this learning module in a nutshell:</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The ETSI IPR framework strikes a balance between protecting patented technologies and ensuring open, interoperable standards that foster innovation and broad industry participation.</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By disclosing SEPs and providing FRAND licensing commitments, members not only fulfil their obligations under the IPR Policy; they also contribute to transparency and predictability—both for the standardisation process and for the wider SEP‑licensing ecosystem that operates outside ETSI.</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This foundation is essential for enabling collaboration and for ensuring the efficient development of standards that can be widely adopted. It also makes the ETSI IPR database a strategic asset for the entire industry.</a:t>
            </a:r>
          </a:p>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10</a:t>
            </a:fld>
            <a:endParaRPr lang="en-US"/>
          </a:p>
        </p:txBody>
      </p:sp>
    </p:spTree>
    <p:extLst>
      <p:ext uri="{BB962C8B-B14F-4D97-AF65-F5344CB8AC3E}">
        <p14:creationId xmlns:p14="http://schemas.microsoft.com/office/powerpoint/2010/main" val="203754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This policy concerns two key elements: the standard on the one hand, and the patent on the other.</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A </a:t>
            </a:r>
            <a:r>
              <a:rPr lang="en-GB" sz="1200" b="0" i="1" kern="1200" dirty="0">
                <a:solidFill>
                  <a:schemeClr val="tx1"/>
                </a:solidFill>
                <a:effectLst/>
                <a:latin typeface="+mn-lt"/>
                <a:ea typeface="+mn-ea"/>
                <a:cs typeface="+mn-cs"/>
              </a:rPr>
              <a:t>standard</a:t>
            </a:r>
            <a:r>
              <a:rPr lang="en-GB" sz="1200" b="0" i="0" kern="1200" dirty="0">
                <a:solidFill>
                  <a:schemeClr val="tx1"/>
                </a:solidFill>
                <a:effectLst/>
                <a:latin typeface="+mn-lt"/>
                <a:ea typeface="+mn-ea"/>
                <a:cs typeface="+mn-cs"/>
              </a:rPr>
              <a:t> can be defined as a document, established by consensus and approved by a recognized body, that provides rules, guidelines, characteristics, or requirements to ensure that products, services, or processes operate consistently and reliably across different users and contexts.</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Within the ETSI environment, ICT standards aim to facilitate interoperability between products in a </a:t>
            </a:r>
            <a:r>
              <a:rPr lang="en-GB" sz="1200" b="1" i="0" kern="1200" dirty="0">
                <a:solidFill>
                  <a:schemeClr val="tx1"/>
                </a:solidFill>
                <a:effectLst/>
                <a:latin typeface="+mn-lt"/>
                <a:ea typeface="+mn-ea"/>
                <a:cs typeface="+mn-cs"/>
              </a:rPr>
              <a:t>multi‑vendor, multi‑network, and multi‑service</a:t>
            </a:r>
            <a:r>
              <a:rPr lang="en-GB" sz="1200" b="0" i="0" kern="1200" dirty="0">
                <a:solidFill>
                  <a:schemeClr val="tx1"/>
                </a:solidFill>
                <a:effectLst/>
                <a:latin typeface="+mn-lt"/>
                <a:ea typeface="+mn-ea"/>
                <a:cs typeface="+mn-cs"/>
              </a:rPr>
              <a:t> ecosystem. If you wish to learn more about the role and functioning of ICT standards, I invite you to consult the dedicated learning modules.</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A </a:t>
            </a:r>
            <a:r>
              <a:rPr lang="en-GB" sz="1200" b="0" i="1" kern="1200" dirty="0">
                <a:solidFill>
                  <a:schemeClr val="tx1"/>
                </a:solidFill>
                <a:effectLst/>
                <a:latin typeface="+mn-lt"/>
                <a:ea typeface="+mn-ea"/>
                <a:cs typeface="+mn-cs"/>
              </a:rPr>
              <a:t>patent</a:t>
            </a:r>
            <a:r>
              <a:rPr lang="en-GB" sz="1200" b="0" i="0" kern="1200" dirty="0">
                <a:solidFill>
                  <a:schemeClr val="tx1"/>
                </a:solidFill>
                <a:effectLst/>
                <a:latin typeface="+mn-lt"/>
                <a:ea typeface="+mn-ea"/>
                <a:cs typeface="+mn-cs"/>
              </a:rPr>
              <a:t>, as defined by the World Intellectual Property Organization, is an exclusive right—essentially a legal monopoly—granted for an invention. An invention may be a product or a process that provides, in general, a new way of doing something or offers a new technical solution to a problem. To obtain a patent, the inventor must disclose the technical details of the invention to the public through a patent application.</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It is not unusual for ICT standards to incorporate technical contributions from various sources, some of which may contain patented technologies.</a:t>
            </a:r>
          </a:p>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2</a:t>
            </a:fld>
            <a:endParaRPr lang="en-US"/>
          </a:p>
        </p:txBody>
      </p:sp>
    </p:spTree>
    <p:extLst>
      <p:ext uri="{BB962C8B-B14F-4D97-AF65-F5344CB8AC3E}">
        <p14:creationId xmlns:p14="http://schemas.microsoft.com/office/powerpoint/2010/main" val="168711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This means that, in practice, certain patents may become essential to a standard.</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The ETSI IPR Policy provides a definition of essentiality. In summary, a patent is considered </a:t>
            </a:r>
            <a:r>
              <a:rPr lang="en-GB" sz="1200" b="0" i="1" kern="1200" dirty="0">
                <a:solidFill>
                  <a:schemeClr val="tx1"/>
                </a:solidFill>
                <a:effectLst/>
                <a:latin typeface="+mn-lt"/>
                <a:ea typeface="+mn-ea"/>
                <a:cs typeface="+mn-cs"/>
              </a:rPr>
              <a:t>Essential</a:t>
            </a:r>
            <a:r>
              <a:rPr lang="en-GB" sz="1200" b="0" i="0" kern="1200" dirty="0">
                <a:solidFill>
                  <a:schemeClr val="tx1"/>
                </a:solidFill>
                <a:effectLst/>
                <a:latin typeface="+mn-lt"/>
                <a:ea typeface="+mn-ea"/>
                <a:cs typeface="+mn-cs"/>
              </a:rPr>
              <a:t> when it is technically impossible to implement the standard without using, and therefore without infringing, the patented technology.</a:t>
            </a:r>
          </a:p>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3</a:t>
            </a:fld>
            <a:endParaRPr lang="en-US"/>
          </a:p>
        </p:txBody>
      </p:sp>
    </p:spTree>
    <p:extLst>
      <p:ext uri="{BB962C8B-B14F-4D97-AF65-F5344CB8AC3E}">
        <p14:creationId xmlns:p14="http://schemas.microsoft.com/office/powerpoint/2010/main" val="26725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This creates a situation in which an inherent tension must be managed. On one hand, a standard must remain available to all implementers in the market.</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On the other hand, a patent grants its owner a legal monopoly, giving the patent holder the right to prevent others from using the patented technology—and, by extension, the standard that incorporates that technology.</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There is therefore a need to strike a balance between ensuring broad access to the standard and respecting the legitimate rights of patent owners. Providing the framework for this balance is precisely the purpose of the ETSI IPR Policy.</a:t>
            </a:r>
          </a:p>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4</a:t>
            </a:fld>
            <a:endParaRPr lang="en-US"/>
          </a:p>
        </p:txBody>
      </p:sp>
    </p:spTree>
    <p:extLst>
      <p:ext uri="{BB962C8B-B14F-4D97-AF65-F5344CB8AC3E}">
        <p14:creationId xmlns:p14="http://schemas.microsoft.com/office/powerpoint/2010/main" val="303857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This balance also serves ETSI’s interest in developing standards that meet the highest technical expectations while remaining widely implementable. Ensuring that standards reflect the state of the art is indeed essential, to ensure their added value on the market and for the industry.</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To achieve this fair balance, the ETSI IPR Policy defines the rights and obligations applicable to ETSI as an Institute and to its members. It is built on the following key principles:</a:t>
            </a:r>
          </a:p>
          <a:p>
            <a:pPr fontAlgn="t"/>
            <a:endParaRPr lang="en-GB" sz="1200" b="0"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First: Timely knowledge of the existence of standard‑essential patents (SEPs)</a:t>
            </a:r>
            <a:r>
              <a:rPr lang="en-GB" sz="1200" b="0" i="0" kern="1200" dirty="0">
                <a:solidFill>
                  <a:schemeClr val="tx1"/>
                </a:solidFill>
                <a:effectLst/>
                <a:latin typeface="+mn-lt"/>
                <a:ea typeface="+mn-ea"/>
                <a:cs typeface="+mn-cs"/>
              </a:rPr>
              <a:t> for a given standard.</a:t>
            </a:r>
          </a:p>
          <a:p>
            <a:pPr fontAlgn="t"/>
            <a:endParaRPr lang="en-GB" sz="1200" b="0"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Second: Reducing the risk that SEPs become unavailable</a:t>
            </a:r>
            <a:r>
              <a:rPr lang="en-GB" sz="1200" b="0" i="0" kern="1200" dirty="0">
                <a:solidFill>
                  <a:schemeClr val="tx1"/>
                </a:solidFill>
                <a:effectLst/>
                <a:latin typeface="+mn-lt"/>
                <a:ea typeface="+mn-ea"/>
                <a:cs typeface="+mn-cs"/>
              </a:rPr>
              <a:t> to implementers.</a:t>
            </a:r>
          </a:p>
          <a:p>
            <a:pPr fontAlgn="t"/>
            <a:endParaRPr lang="en-GB" sz="1200" b="0"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Third and last: Creating an incentive for members to contribute their patented technologies</a:t>
            </a:r>
            <a:r>
              <a:rPr lang="en-GB" sz="1200" b="0" i="0" kern="1200" dirty="0">
                <a:solidFill>
                  <a:schemeClr val="tx1"/>
                </a:solidFill>
                <a:effectLst/>
                <a:latin typeface="+mn-lt"/>
                <a:ea typeface="+mn-ea"/>
                <a:cs typeface="+mn-cs"/>
              </a:rPr>
              <a:t>, with the prospect of receiving a fair return on their investment.</a:t>
            </a:r>
          </a:p>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5</a:t>
            </a:fld>
            <a:endParaRPr lang="en-US"/>
          </a:p>
        </p:txBody>
      </p:sp>
    </p:spTree>
    <p:extLst>
      <p:ext uri="{BB962C8B-B14F-4D97-AF65-F5344CB8AC3E}">
        <p14:creationId xmlns:p14="http://schemas.microsoft.com/office/powerpoint/2010/main" val="321219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A closer look at the ETSI IPR Policy shows that ETSI members have an obligation, when participating in the development of a standard, to disclose any essential patents in a timely manner. Although the Policy does not set a specific deadline, it encourages members to make disclosures as early as possible. ETSI does not assess the essentiality of the patents declared; this assessment remains entirely the responsibility of the patent owner.</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When making a disclosure, ETSI members must also indicate whether they are willing to provide a FRAND licensing commitment. As a reminder, FRAND refers to conditions that are </a:t>
            </a:r>
            <a:r>
              <a:rPr lang="en-GB" sz="1200" b="0" i="1" kern="1200" dirty="0">
                <a:solidFill>
                  <a:schemeClr val="tx1"/>
                </a:solidFill>
                <a:effectLst/>
                <a:latin typeface="+mn-lt"/>
                <a:ea typeface="+mn-ea"/>
                <a:cs typeface="+mn-cs"/>
              </a:rPr>
              <a:t>fair, reasonable and non‑discriminatory</a:t>
            </a:r>
            <a:r>
              <a:rPr lang="en-GB" sz="1200" b="0" i="0" kern="1200" dirty="0">
                <a:solidFill>
                  <a:schemeClr val="tx1"/>
                </a:solidFill>
                <a:effectLst/>
                <a:latin typeface="+mn-lt"/>
                <a:ea typeface="+mn-ea"/>
                <a:cs typeface="+mn-cs"/>
              </a:rPr>
              <a:t>. Such a commitment ensures that the standard remains accessible to all implementers. It allows implementers to use patented technologies that might otherwise not be available to them, while also giving patent holders an incentive to contribute their technologies, by providing a fair return on investment.</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The FRAND licensing undertaking is binding on all successors in interest. This means that if ownership of an essential patent changes, the FRAND commitment continues to apply to the new patent owner.</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It is also important to note that ETSI does not define what constitutes a </a:t>
            </a:r>
            <a:r>
              <a:rPr lang="en-GB" sz="1200" b="0" i="1" kern="1200" dirty="0">
                <a:solidFill>
                  <a:schemeClr val="tx1"/>
                </a:solidFill>
                <a:effectLst/>
                <a:latin typeface="+mn-lt"/>
                <a:ea typeface="+mn-ea"/>
                <a:cs typeface="+mn-cs"/>
              </a:rPr>
              <a:t>FRAND rate</a:t>
            </a:r>
            <a:r>
              <a:rPr lang="en-GB" sz="1200" b="0" i="0" kern="1200" dirty="0">
                <a:solidFill>
                  <a:schemeClr val="tx1"/>
                </a:solidFill>
                <a:effectLst/>
                <a:latin typeface="+mn-lt"/>
                <a:ea typeface="+mn-ea"/>
                <a:cs typeface="+mn-cs"/>
              </a:rPr>
              <a:t>. Determining FRAND terms is left to commercial negotiations between the patent holder and the implementer. Likewise, ETSI does not participate in, nor take any position on, licensing discussions.</a:t>
            </a:r>
          </a:p>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6</a:t>
            </a:fld>
            <a:endParaRPr lang="en-US"/>
          </a:p>
        </p:txBody>
      </p:sp>
    </p:spTree>
    <p:extLst>
      <p:ext uri="{BB962C8B-B14F-4D97-AF65-F5344CB8AC3E}">
        <p14:creationId xmlns:p14="http://schemas.microsoft.com/office/powerpoint/2010/main" val="385582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1" i="0" kern="1200" dirty="0">
                <a:solidFill>
                  <a:schemeClr val="tx1"/>
                </a:solidFill>
                <a:effectLst/>
                <a:latin typeface="+mn-lt"/>
                <a:ea typeface="+mn-ea"/>
                <a:cs typeface="+mn-cs"/>
              </a:rPr>
              <a:t>How this works in practice:</a:t>
            </a:r>
            <a:r>
              <a:rPr lang="en-GB" sz="1200" b="0" i="0" kern="1200" dirty="0">
                <a:solidFill>
                  <a:schemeClr val="tx1"/>
                </a:solidFill>
                <a:effectLst/>
                <a:latin typeface="+mn-lt"/>
                <a:ea typeface="+mn-ea"/>
                <a:cs typeface="+mn-cs"/>
              </a:rPr>
              <a:t> at the beginning of each meeting, the chairs of the technical committees issue a call for IPR. They invite participants to declare any essential patents they may have and thereby remind them of their obligations under the ETSI IPR Policy.</a:t>
            </a:r>
          </a:p>
          <a:p>
            <a:pPr fontAlgn="t"/>
            <a:endParaRPr lang="en-GB" sz="1200" b="0"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The disclosure process is carried out entirely online</a:t>
            </a:r>
            <a:r>
              <a:rPr lang="en-GB" sz="1200" b="0" i="0" kern="1200" dirty="0">
                <a:solidFill>
                  <a:schemeClr val="tx1"/>
                </a:solidFill>
                <a:effectLst/>
                <a:latin typeface="+mn-lt"/>
                <a:ea typeface="+mn-ea"/>
                <a:cs typeface="+mn-cs"/>
              </a:rPr>
              <a:t> through the ETSI IPR database, where declarants can also indicate whether or not they provide a FRAND licensing undertaking. This tool enables ETSI members to comply with their obligations as set out in the IPR Policy.</a:t>
            </a:r>
          </a:p>
          <a:p>
            <a:pPr fontAlgn="t"/>
            <a:endParaRPr lang="en-GB" sz="1200" b="0"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The database is public</a:t>
            </a:r>
            <a:r>
              <a:rPr lang="en-GB" sz="1200" b="0" i="0" kern="1200" dirty="0">
                <a:solidFill>
                  <a:schemeClr val="tx1"/>
                </a:solidFill>
                <a:effectLst/>
                <a:latin typeface="+mn-lt"/>
                <a:ea typeface="+mn-ea"/>
                <a:cs typeface="+mn-cs"/>
              </a:rPr>
              <a:t>, meaning that any stakeholder can check whether essential patents have been declared for a given standard. This gives implementers visibility into the patent licences that may be required to use the standard. As a result, the database enhances transparency and predictability, making the ETSI IPR database an important asset for the industry.</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If an essential patent was not available on FRAND terms, the technical committee could consider revising the standard to adopt an alternative technology. However, to date, this scenario has remained largely theoretical.</a:t>
            </a:r>
          </a:p>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7</a:t>
            </a:fld>
            <a:endParaRPr lang="en-US"/>
          </a:p>
        </p:txBody>
      </p:sp>
    </p:spTree>
    <p:extLst>
      <p:ext uri="{BB962C8B-B14F-4D97-AF65-F5344CB8AC3E}">
        <p14:creationId xmlns:p14="http://schemas.microsoft.com/office/powerpoint/2010/main" val="37788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A few words on the ETSI IPR database: as of today, it is the largest SEP database, with more than half a million unique standard‑essential patents disclosed.</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This figure does not mean that every ETSI standard has associated essential patents. The presence of patented technologies varies depending on the technological domain of a given standard. For example, when standardization work on 5G began, a significant increase in SEP disclosures was observed.</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To properly interpret these numbers, it is important to keep in mind that ETSI operates in a domain in which many companies (for example the telecom industry) traditionally build large patent portfolios and use them in licensing programmes or in cross‑licensing negotiations.</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The IPR database is interfaced with </a:t>
            </a:r>
            <a:r>
              <a:rPr lang="en-GB" sz="1200" b="0" i="0" kern="1200" dirty="0" err="1">
                <a:solidFill>
                  <a:schemeClr val="tx1"/>
                </a:solidFill>
                <a:effectLst/>
                <a:latin typeface="+mn-lt"/>
                <a:ea typeface="+mn-ea"/>
                <a:cs typeface="+mn-cs"/>
              </a:rPr>
              <a:t>Espacenet</a:t>
            </a:r>
            <a:r>
              <a:rPr lang="en-GB" sz="1200" b="0" i="0" kern="1200" dirty="0">
                <a:solidFill>
                  <a:schemeClr val="tx1"/>
                </a:solidFill>
                <a:effectLst/>
                <a:latin typeface="+mn-lt"/>
                <a:ea typeface="+mn-ea"/>
                <a:cs typeface="+mn-cs"/>
              </a:rPr>
              <a:t>, enabling declarants to automatically import all patents belonging to the relevant patent family that are available in the EPO database.</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Several reporting tools are also publicly available for both basic and advanced users. In particular, the entire IPR database dataset is freely accessible and used by various stakeholders for different purposes: by companies for business‑intelligence activities, by service providers for patent analyses or studies, and even by WIPO, which has integrated the data into </a:t>
            </a:r>
            <a:r>
              <a:rPr lang="en-GB" sz="1200" b="0" i="0" kern="1200" dirty="0" err="1">
                <a:solidFill>
                  <a:schemeClr val="tx1"/>
                </a:solidFill>
                <a:effectLst/>
                <a:latin typeface="+mn-lt"/>
                <a:ea typeface="+mn-ea"/>
                <a:cs typeface="+mn-cs"/>
              </a:rPr>
              <a:t>Patentscope</a:t>
            </a:r>
            <a:r>
              <a:rPr lang="en-GB"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8</a:t>
            </a:fld>
            <a:endParaRPr lang="en-US"/>
          </a:p>
        </p:txBody>
      </p:sp>
    </p:spTree>
    <p:extLst>
      <p:ext uri="{BB962C8B-B14F-4D97-AF65-F5344CB8AC3E}">
        <p14:creationId xmlns:p14="http://schemas.microsoft.com/office/powerpoint/2010/main" val="75260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I would also like to highlight a few important points regarding the ETSI FRAND licensing commitment.</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This commitment is a </a:t>
            </a:r>
            <a:r>
              <a:rPr lang="en-GB" sz="1200" b="1" i="0" kern="1200" dirty="0">
                <a:solidFill>
                  <a:schemeClr val="tx1"/>
                </a:solidFill>
                <a:effectLst/>
                <a:latin typeface="+mn-lt"/>
                <a:ea typeface="+mn-ea"/>
                <a:cs typeface="+mn-cs"/>
              </a:rPr>
              <a:t>promise to grant a licence</a:t>
            </a:r>
            <a:r>
              <a:rPr lang="en-GB" sz="1200" b="0" i="0" kern="1200" dirty="0">
                <a:solidFill>
                  <a:schemeClr val="tx1"/>
                </a:solidFill>
                <a:effectLst/>
                <a:latin typeface="+mn-lt"/>
                <a:ea typeface="+mn-ea"/>
                <a:cs typeface="+mn-cs"/>
              </a:rPr>
              <a:t>, which, under French law, is considered a </a:t>
            </a:r>
            <a:r>
              <a:rPr lang="en-GB" sz="1200" b="1" i="0" kern="1200" dirty="0">
                <a:solidFill>
                  <a:schemeClr val="tx1"/>
                </a:solidFill>
                <a:effectLst/>
                <a:latin typeface="+mn-lt"/>
                <a:ea typeface="+mn-ea"/>
                <a:cs typeface="+mn-cs"/>
              </a:rPr>
              <a:t>binding contractual undertaking</a:t>
            </a:r>
            <a:r>
              <a:rPr lang="en-GB" sz="1200" b="0" i="0" kern="1200" dirty="0">
                <a:solidFill>
                  <a:schemeClr val="tx1"/>
                </a:solidFill>
                <a:effectLst/>
                <a:latin typeface="+mn-lt"/>
                <a:ea typeface="+mn-ea"/>
                <a:cs typeface="+mn-cs"/>
              </a:rPr>
              <a:t>. From this perspective, it differs from the IPR policies of some other SDOs, which often require only a commitment to enter into good‑faith negotiations rather than a firm promise to license.</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Still under French law, the FRAND licensing undertaking is characterized as a </a:t>
            </a:r>
            <a:r>
              <a:rPr lang="en-GB" sz="1200" b="1" i="0" kern="1200" dirty="0">
                <a:solidFill>
                  <a:schemeClr val="tx1"/>
                </a:solidFill>
                <a:effectLst/>
                <a:latin typeface="+mn-lt"/>
                <a:ea typeface="+mn-ea"/>
                <a:cs typeface="+mn-cs"/>
              </a:rPr>
              <a:t>stipulation pour autrui</a:t>
            </a:r>
            <a:r>
              <a:rPr lang="en-GB" sz="1200" b="0" i="0" kern="1200" dirty="0">
                <a:solidFill>
                  <a:schemeClr val="tx1"/>
                </a:solidFill>
                <a:effectLst/>
                <a:latin typeface="+mn-lt"/>
                <a:ea typeface="+mn-ea"/>
                <a:cs typeface="+mn-cs"/>
              </a:rPr>
              <a:t>. This is a specific contractual mechanism through which one party to a contract (the </a:t>
            </a:r>
            <a:r>
              <a:rPr lang="en-GB" sz="1200" b="0" i="1" kern="1200" dirty="0">
                <a:solidFill>
                  <a:schemeClr val="tx1"/>
                </a:solidFill>
                <a:effectLst/>
                <a:latin typeface="+mn-lt"/>
                <a:ea typeface="+mn-ea"/>
                <a:cs typeface="+mn-cs"/>
              </a:rPr>
              <a:t>stipulator</a:t>
            </a:r>
            <a:r>
              <a:rPr lang="en-GB" sz="1200" b="0" i="0" kern="1200" dirty="0">
                <a:solidFill>
                  <a:schemeClr val="tx1"/>
                </a:solidFill>
                <a:effectLst/>
                <a:latin typeface="+mn-lt"/>
                <a:ea typeface="+mn-ea"/>
                <a:cs typeface="+mn-cs"/>
              </a:rPr>
              <a:t>) requires the other party (the </a:t>
            </a:r>
            <a:r>
              <a:rPr lang="en-GB" sz="1200" b="0" i="1" kern="1200" dirty="0">
                <a:solidFill>
                  <a:schemeClr val="tx1"/>
                </a:solidFill>
                <a:effectLst/>
                <a:latin typeface="+mn-lt"/>
                <a:ea typeface="+mn-ea"/>
                <a:cs typeface="+mn-cs"/>
              </a:rPr>
              <a:t>promisor</a:t>
            </a:r>
            <a:r>
              <a:rPr lang="en-GB" sz="1200" b="0" i="0" kern="1200" dirty="0">
                <a:solidFill>
                  <a:schemeClr val="tx1"/>
                </a:solidFill>
                <a:effectLst/>
                <a:latin typeface="+mn-lt"/>
                <a:ea typeface="+mn-ea"/>
                <a:cs typeface="+mn-cs"/>
              </a:rPr>
              <a:t>) to undertake a performance for the benefit of a </a:t>
            </a:r>
            <a:r>
              <a:rPr lang="en-GB" sz="1200" b="1" i="0" kern="1200" dirty="0">
                <a:solidFill>
                  <a:schemeClr val="tx1"/>
                </a:solidFill>
                <a:effectLst/>
                <a:latin typeface="+mn-lt"/>
                <a:ea typeface="+mn-ea"/>
                <a:cs typeface="+mn-cs"/>
              </a:rPr>
              <a:t>third party</a:t>
            </a:r>
            <a:r>
              <a:rPr lang="en-GB" sz="1200" b="0" i="0" kern="1200" dirty="0">
                <a:solidFill>
                  <a:schemeClr val="tx1"/>
                </a:solidFill>
                <a:effectLst/>
                <a:latin typeface="+mn-lt"/>
                <a:ea typeface="+mn-ea"/>
                <a:cs typeface="+mn-cs"/>
              </a:rPr>
              <a:t> (the </a:t>
            </a:r>
            <a:r>
              <a:rPr lang="en-GB" sz="1200" b="0" i="1" kern="1200" dirty="0">
                <a:solidFill>
                  <a:schemeClr val="tx1"/>
                </a:solidFill>
                <a:effectLst/>
                <a:latin typeface="+mn-lt"/>
                <a:ea typeface="+mn-ea"/>
                <a:cs typeface="+mn-cs"/>
              </a:rPr>
              <a:t>beneficiary</a:t>
            </a:r>
            <a:r>
              <a:rPr lang="en-GB" sz="1200" b="0" i="0" kern="1200" dirty="0">
                <a:solidFill>
                  <a:schemeClr val="tx1"/>
                </a:solidFill>
                <a:effectLst/>
                <a:latin typeface="+mn-lt"/>
                <a:ea typeface="+mn-ea"/>
                <a:cs typeface="+mn-cs"/>
              </a:rPr>
              <a:t>).</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 the context of the ETSI FRAND commitment:</a:t>
            </a:r>
          </a:p>
          <a:p>
            <a:pPr fontAlgn="t"/>
            <a:r>
              <a:rPr lang="en-GB" sz="1200" b="1" i="0" kern="1200" dirty="0">
                <a:solidFill>
                  <a:schemeClr val="tx1"/>
                </a:solidFill>
                <a:effectLst/>
                <a:latin typeface="+mn-lt"/>
                <a:ea typeface="+mn-ea"/>
                <a:cs typeface="+mn-cs"/>
              </a:rPr>
              <a:t>ETSI acts as the stipulator</a:t>
            </a:r>
            <a:r>
              <a:rPr lang="en-GB" sz="1200" b="0" i="0" kern="1200" dirty="0">
                <a:solidFill>
                  <a:schemeClr val="tx1"/>
                </a:solidFill>
                <a:effectLst/>
                <a:latin typeface="+mn-lt"/>
                <a:ea typeface="+mn-ea"/>
                <a:cs typeface="+mn-cs"/>
              </a:rPr>
              <a:t>,</a:t>
            </a:r>
          </a:p>
          <a:p>
            <a:pPr fontAlgn="t"/>
            <a:r>
              <a:rPr lang="en-GB" sz="1200" b="1" i="0" kern="1200" dirty="0">
                <a:solidFill>
                  <a:schemeClr val="tx1"/>
                </a:solidFill>
                <a:effectLst/>
                <a:latin typeface="+mn-lt"/>
                <a:ea typeface="+mn-ea"/>
                <a:cs typeface="+mn-cs"/>
              </a:rPr>
              <a:t>the patent holder is the promisor</a:t>
            </a:r>
            <a:r>
              <a:rPr lang="en-GB" sz="1200" b="0" i="0" kern="1200" dirty="0">
                <a:solidFill>
                  <a:schemeClr val="tx1"/>
                </a:solidFill>
                <a:effectLst/>
                <a:latin typeface="+mn-lt"/>
                <a:ea typeface="+mn-ea"/>
                <a:cs typeface="+mn-cs"/>
              </a:rPr>
              <a:t>, and</a:t>
            </a:r>
          </a:p>
          <a:p>
            <a:pPr fontAlgn="t"/>
            <a:r>
              <a:rPr lang="en-GB" sz="1200" b="1" i="0" kern="1200" dirty="0">
                <a:solidFill>
                  <a:schemeClr val="tx1"/>
                </a:solidFill>
                <a:effectLst/>
                <a:latin typeface="+mn-lt"/>
                <a:ea typeface="+mn-ea"/>
                <a:cs typeface="+mn-cs"/>
              </a:rPr>
              <a:t>the implementer of the standard is the beneficiary</a:t>
            </a:r>
            <a:r>
              <a:rPr lang="en-GB" sz="1200" b="0" i="0" kern="1200" dirty="0">
                <a:solidFill>
                  <a:schemeClr val="tx1"/>
                </a:solidFill>
                <a:effectLst/>
                <a:latin typeface="+mn-lt"/>
                <a:ea typeface="+mn-ea"/>
                <a:cs typeface="+mn-cs"/>
              </a:rPr>
              <a:t> of the promised FRAND licence.</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This </a:t>
            </a:r>
            <a:r>
              <a:rPr lang="en-GB" sz="1200" b="0" i="1" kern="1200" dirty="0">
                <a:solidFill>
                  <a:schemeClr val="tx1"/>
                </a:solidFill>
                <a:effectLst/>
                <a:latin typeface="+mn-lt"/>
                <a:ea typeface="+mn-ea"/>
                <a:cs typeface="+mn-cs"/>
              </a:rPr>
              <a:t>stipulation pour autrui</a:t>
            </a:r>
            <a:r>
              <a:rPr lang="en-GB" sz="1200" b="0" i="0" kern="1200" dirty="0">
                <a:solidFill>
                  <a:schemeClr val="tx1"/>
                </a:solidFill>
                <a:effectLst/>
                <a:latin typeface="+mn-lt"/>
                <a:ea typeface="+mn-ea"/>
                <a:cs typeface="+mn-cs"/>
              </a:rPr>
              <a:t> mechanism in the ETSI IPR policy has been recognised not only by French courts, but also by courts in other jurisdictions, including courts in England.</a:t>
            </a:r>
          </a:p>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9</a:t>
            </a:fld>
            <a:endParaRPr lang="en-US"/>
          </a:p>
        </p:txBody>
      </p:sp>
    </p:spTree>
    <p:extLst>
      <p:ext uri="{BB962C8B-B14F-4D97-AF65-F5344CB8AC3E}">
        <p14:creationId xmlns:p14="http://schemas.microsoft.com/office/powerpoint/2010/main" val="2355220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FE917F-CDA1-1423-460C-1C02E18F7ED8}"/>
              </a:ext>
            </a:extLst>
          </p:cNvPr>
          <p:cNvSpPr/>
          <p:nvPr userDrawn="1"/>
        </p:nvSpPr>
        <p:spPr>
          <a:xfrm>
            <a:off x="6732026" y="2907108"/>
            <a:ext cx="5459974" cy="3950892"/>
          </a:xfrm>
          <a:custGeom>
            <a:avLst/>
            <a:gdLst>
              <a:gd name="connsiteX0" fmla="*/ 4702352 w 5459974"/>
              <a:gd name="connsiteY0" fmla="*/ 131 h 3950892"/>
              <a:gd name="connsiteX1" fmla="*/ 5325482 w 5459974"/>
              <a:gd name="connsiteY1" fmla="*/ 125168 h 3950892"/>
              <a:gd name="connsiteX2" fmla="*/ 5459974 w 5459974"/>
              <a:gd name="connsiteY2" fmla="*/ 188832 h 3950892"/>
              <a:gd name="connsiteX3" fmla="*/ 5459974 w 5459974"/>
              <a:gd name="connsiteY3" fmla="*/ 3950892 h 3950892"/>
              <a:gd name="connsiteX4" fmla="*/ 230748 w 5459974"/>
              <a:gd name="connsiteY4" fmla="*/ 3950892 h 3950892"/>
              <a:gd name="connsiteX5" fmla="*/ 158683 w 5459974"/>
              <a:gd name="connsiteY5" fmla="*/ 3791410 h 3950892"/>
              <a:gd name="connsiteX6" fmla="*/ 5222 w 5459974"/>
              <a:gd name="connsiteY6" fmla="*/ 3163790 h 3950892"/>
              <a:gd name="connsiteX7" fmla="*/ 576536 w 5459974"/>
              <a:gd name="connsiteY7" fmla="*/ 1971870 h 3950892"/>
              <a:gd name="connsiteX8" fmla="*/ 1973340 w 5459974"/>
              <a:gd name="connsiteY8" fmla="*/ 1653798 h 3950892"/>
              <a:gd name="connsiteX9" fmla="*/ 3604112 w 5459974"/>
              <a:gd name="connsiteY9" fmla="*/ 694094 h 3950892"/>
              <a:gd name="connsiteX10" fmla="*/ 4702352 w 5459974"/>
              <a:gd name="connsiteY10" fmla="*/ 131 h 39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974" h="3950892">
                <a:moveTo>
                  <a:pt x="4702352" y="131"/>
                </a:moveTo>
                <a:cubicBezTo>
                  <a:pt x="4919967" y="4424"/>
                  <a:pt x="5130682" y="47220"/>
                  <a:pt x="5325482" y="125168"/>
                </a:cubicBezTo>
                <a:lnTo>
                  <a:pt x="5459974" y="188832"/>
                </a:lnTo>
                <a:lnTo>
                  <a:pt x="5459974" y="3950892"/>
                </a:lnTo>
                <a:lnTo>
                  <a:pt x="230748" y="3950892"/>
                </a:lnTo>
                <a:lnTo>
                  <a:pt x="158683" y="3791410"/>
                </a:lnTo>
                <a:cubicBezTo>
                  <a:pt x="78533" y="3590835"/>
                  <a:pt x="25459" y="3379785"/>
                  <a:pt x="5222" y="3163790"/>
                </a:cubicBezTo>
                <a:cubicBezTo>
                  <a:pt x="-39048" y="2690830"/>
                  <a:pt x="202163" y="2249524"/>
                  <a:pt x="576536" y="1971870"/>
                </a:cubicBezTo>
                <a:cubicBezTo>
                  <a:pt x="1024732" y="1639314"/>
                  <a:pt x="1450619" y="1703325"/>
                  <a:pt x="1973340" y="1653798"/>
                </a:cubicBezTo>
                <a:cubicBezTo>
                  <a:pt x="2620346" y="1592357"/>
                  <a:pt x="3115031" y="1073257"/>
                  <a:pt x="3604112" y="694094"/>
                </a:cubicBezTo>
                <a:cubicBezTo>
                  <a:pt x="3938420" y="434896"/>
                  <a:pt x="4252052" y="-8746"/>
                  <a:pt x="4702352" y="131"/>
                </a:cubicBezTo>
                <a:close/>
              </a:path>
            </a:pathLst>
          </a:custGeom>
          <a:gradFill>
            <a:gsLst>
              <a:gs pos="63000">
                <a:schemeClr val="accent6">
                  <a:lumMod val="75000"/>
                </a:schemeClr>
              </a:gs>
              <a:gs pos="0">
                <a:schemeClr val="accent1"/>
              </a:gs>
            </a:gsLst>
            <a:lin ang="8100000" scaled="1"/>
          </a:gradFill>
          <a:ln w="0" cap="flat">
            <a:noFill/>
            <a:prstDash val="solid"/>
            <a:miter/>
          </a:ln>
        </p:spPr>
        <p:txBody>
          <a:bodyPr wrap="square" rtlCol="0" anchor="ctr">
            <a:noAutofit/>
          </a:bodyPr>
          <a:lstStyle/>
          <a:p>
            <a:endParaRPr lang="en-US"/>
          </a:p>
        </p:txBody>
      </p:sp>
      <p:sp>
        <p:nvSpPr>
          <p:cNvPr id="7" name="כותרת 1">
            <a:extLst>
              <a:ext uri="{FF2B5EF4-FFF2-40B4-BE49-F238E27FC236}">
                <a16:creationId xmlns:a16="http://schemas.microsoft.com/office/drawing/2014/main" id="{224E59BB-91FF-8B55-5067-6CC36658FCB3}"/>
              </a:ext>
            </a:extLst>
          </p:cNvPr>
          <p:cNvSpPr>
            <a:spLocks noGrp="1"/>
          </p:cNvSpPr>
          <p:nvPr>
            <p:ph type="ctrTitle" hasCustomPrompt="1"/>
          </p:nvPr>
        </p:nvSpPr>
        <p:spPr>
          <a:xfrm>
            <a:off x="682790" y="2542641"/>
            <a:ext cx="9847004" cy="1549025"/>
          </a:xfrm>
          <a:prstGeom prst="rect">
            <a:avLst/>
          </a:prstGeom>
        </p:spPr>
        <p:txBody>
          <a:bodyPr anchor="ctr">
            <a:noAutofit/>
          </a:bodyPr>
          <a:lstStyle>
            <a:lvl1pPr algn="l">
              <a:lnSpc>
                <a:spcPct val="100000"/>
              </a:lnSpc>
              <a:defRPr sz="4800" baseline="0">
                <a:solidFill>
                  <a:schemeClr val="bg2"/>
                </a:solidFill>
                <a:latin typeface="+mj-lt"/>
              </a:defRPr>
            </a:lvl1pPr>
          </a:lstStyle>
          <a:p>
            <a:r>
              <a:rPr lang="en-US"/>
              <a:t>Presentation title</a:t>
            </a:r>
          </a:p>
        </p:txBody>
      </p:sp>
      <p:pic>
        <p:nvPicPr>
          <p:cNvPr id="28" name="Graphic 27">
            <a:extLst>
              <a:ext uri="{FF2B5EF4-FFF2-40B4-BE49-F238E27FC236}">
                <a16:creationId xmlns:a16="http://schemas.microsoft.com/office/drawing/2014/main" id="{7C40184C-9405-0794-6538-B4ED6A49BC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sp>
        <p:nvSpPr>
          <p:cNvPr id="13" name="TextBox 12">
            <a:extLst>
              <a:ext uri="{FF2B5EF4-FFF2-40B4-BE49-F238E27FC236}">
                <a16:creationId xmlns:a16="http://schemas.microsoft.com/office/drawing/2014/main" id="{87DDF4EF-A600-8854-3FA8-042B9D39368D}"/>
              </a:ext>
            </a:extLst>
          </p:cNvPr>
          <p:cNvSpPr txBox="1"/>
          <p:nvPr userDrawn="1"/>
        </p:nvSpPr>
        <p:spPr>
          <a:xfrm>
            <a:off x="682790" y="6390104"/>
            <a:ext cx="2659439" cy="261610"/>
          </a:xfrm>
          <a:prstGeom prst="rect">
            <a:avLst/>
          </a:prstGeom>
          <a:noFill/>
        </p:spPr>
        <p:txBody>
          <a:bodyPr wrap="square" rtlCol="0" anchor="b">
            <a:spAutoFit/>
          </a:bodyPr>
          <a:lstStyle/>
          <a:p>
            <a:r>
              <a:rPr lang="en-US" sz="1100">
                <a:solidFill>
                  <a:schemeClr val="bg1"/>
                </a:solidFill>
              </a:rPr>
              <a:t>©ETSI 2026. All rights reserved.</a:t>
            </a:r>
          </a:p>
        </p:txBody>
      </p:sp>
      <p:pic>
        <p:nvPicPr>
          <p:cNvPr id="17" name="Graphic 16">
            <a:extLst>
              <a:ext uri="{FF2B5EF4-FFF2-40B4-BE49-F238E27FC236}">
                <a16:creationId xmlns:a16="http://schemas.microsoft.com/office/drawing/2014/main" id="{431BF4F9-6697-4F80-07B2-F54130E25F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9673" y="334995"/>
            <a:ext cx="5797004" cy="1536365"/>
          </a:xfrm>
          <a:prstGeom prst="rect">
            <a:avLst/>
          </a:prstGeom>
        </p:spPr>
      </p:pic>
    </p:spTree>
    <p:extLst>
      <p:ext uri="{BB962C8B-B14F-4D97-AF65-F5344CB8AC3E}">
        <p14:creationId xmlns:p14="http://schemas.microsoft.com/office/powerpoint/2010/main" val="848676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61000">
                <a:schemeClr val="tx1"/>
              </a:gs>
              <a:gs pos="99000">
                <a:schemeClr val="accent5"/>
              </a:gs>
            </a:gsLst>
            <a:lin ang="0" scaled="0"/>
            <a:tileRect/>
          </a:gradFill>
          <a:ln w="0" cap="flat">
            <a:noFill/>
            <a:prstDash val="solid"/>
            <a:miter/>
          </a:ln>
        </p:spPr>
        <p:txBody>
          <a:bodyPr rtlCol="0" anchor="ctr"/>
          <a:lstStyle/>
          <a:p>
            <a:pPr lvl="0"/>
            <a:endParaRPr lang="en-US" err="1"/>
          </a:p>
        </p:txBody>
      </p:sp>
      <p:sp>
        <p:nvSpPr>
          <p:cNvPr id="3" name="מציין מיקום של כותרת 1">
            <a:extLst>
              <a:ext uri="{FF2B5EF4-FFF2-40B4-BE49-F238E27FC236}">
                <a16:creationId xmlns:a16="http://schemas.microsoft.com/office/drawing/2014/main" id="{25C866E2-1BD8-7425-29FD-3FDC272CD3C1}"/>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a:t>Click to add Title</a:t>
            </a:r>
          </a:p>
        </p:txBody>
      </p:sp>
      <p:sp>
        <p:nvSpPr>
          <p:cNvPr id="18" name="מציין מיקום תוכן 4">
            <a:extLst>
              <a:ext uri="{FF2B5EF4-FFF2-40B4-BE49-F238E27FC236}">
                <a16:creationId xmlns:a16="http://schemas.microsoft.com/office/drawing/2014/main" id="{92845BCF-FC05-10E5-3F0B-A4F3AA267CE1}"/>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a:t>Click to add text</a:t>
            </a:r>
            <a:endParaRPr lang="he-IL"/>
          </a:p>
          <a:p>
            <a:pPr lvl="1"/>
            <a:r>
              <a:rPr lang="en-US"/>
              <a:t> 2nd level</a:t>
            </a:r>
            <a:endParaRPr lang="he-IL"/>
          </a:p>
          <a:p>
            <a:pPr lvl="2"/>
            <a:r>
              <a:rPr lang="en-US"/>
              <a:t> 3rd level</a:t>
            </a:r>
            <a:endParaRPr lang="he-IL"/>
          </a:p>
          <a:p>
            <a:pPr lvl="3"/>
            <a:r>
              <a:rPr lang="en-US"/>
              <a:t> 4th level</a:t>
            </a:r>
            <a:endParaRPr lang="he-IL"/>
          </a:p>
          <a:p>
            <a:pPr lvl="4"/>
            <a:r>
              <a:rPr lang="en-US"/>
              <a:t> 5th level</a:t>
            </a:r>
            <a:endParaRPr lang="he-IL"/>
          </a:p>
        </p:txBody>
      </p:sp>
      <p:sp>
        <p:nvSpPr>
          <p:cNvPr id="5" name="Footer Placeholder 4">
            <a:extLst>
              <a:ext uri="{FF2B5EF4-FFF2-40B4-BE49-F238E27FC236}">
                <a16:creationId xmlns:a16="http://schemas.microsoft.com/office/drawing/2014/main" id="{09F50422-143F-D2ED-CCE2-EBF705FD20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AE6672-0BD4-2D68-B803-1DBAAFBBAC3D}"/>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11" name="Picture 10" descr="A black background with white text">
            <a:extLst>
              <a:ext uri="{FF2B5EF4-FFF2-40B4-BE49-F238E27FC236}">
                <a16:creationId xmlns:a16="http://schemas.microsoft.com/office/drawing/2014/main" id="{D3A2C936-5FD1-ECD7-C13D-32BFA9BC3F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08393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sp>
        <p:nvSpPr>
          <p:cNvPr id="57" name="Freeform 56">
            <a:extLst>
              <a:ext uri="{FF2B5EF4-FFF2-40B4-BE49-F238E27FC236}">
                <a16:creationId xmlns:a16="http://schemas.microsoft.com/office/drawing/2014/main" id="{765EA8EF-4E1C-35E9-B773-2B2909ED819F}"/>
              </a:ext>
            </a:extLst>
          </p:cNvPr>
          <p:cNvSpPr/>
          <p:nvPr userDrawn="1"/>
        </p:nvSpPr>
        <p:spPr>
          <a:xfrm>
            <a:off x="6100241" y="2992967"/>
            <a:ext cx="6128518" cy="3882951"/>
          </a:xfrm>
          <a:custGeom>
            <a:avLst/>
            <a:gdLst>
              <a:gd name="connsiteX0" fmla="*/ 0 w 5697415"/>
              <a:gd name="connsiteY0" fmla="*/ 3598985 h 3598985"/>
              <a:gd name="connsiteX1" fmla="*/ 5697415 w 5697415"/>
              <a:gd name="connsiteY1" fmla="*/ 3598985 h 3598985"/>
              <a:gd name="connsiteX2" fmla="*/ 5697415 w 5697415"/>
              <a:gd name="connsiteY2" fmla="*/ 515816 h 3598985"/>
              <a:gd name="connsiteX3" fmla="*/ 4349261 w 5697415"/>
              <a:gd name="connsiteY3" fmla="*/ 0 h 3598985"/>
              <a:gd name="connsiteX4" fmla="*/ 2332892 w 5697415"/>
              <a:gd name="connsiteY4" fmla="*/ 1559170 h 3598985"/>
              <a:gd name="connsiteX5" fmla="*/ 375138 w 5697415"/>
              <a:gd name="connsiteY5" fmla="*/ 2004646 h 3598985"/>
              <a:gd name="connsiteX6" fmla="*/ 0 w 5697415"/>
              <a:gd name="connsiteY6" fmla="*/ 3598985 h 3598985"/>
              <a:gd name="connsiteX0" fmla="*/ 0 w 5697415"/>
              <a:gd name="connsiteY0" fmla="*/ 3677718 h 3677718"/>
              <a:gd name="connsiteX1" fmla="*/ 5697415 w 5697415"/>
              <a:gd name="connsiteY1" fmla="*/ 3677718 h 3677718"/>
              <a:gd name="connsiteX2" fmla="*/ 5697415 w 5697415"/>
              <a:gd name="connsiteY2" fmla="*/ 594549 h 3677718"/>
              <a:gd name="connsiteX3" fmla="*/ 4349261 w 5697415"/>
              <a:gd name="connsiteY3" fmla="*/ 78733 h 3677718"/>
              <a:gd name="connsiteX4" fmla="*/ 2332892 w 5697415"/>
              <a:gd name="connsiteY4" fmla="*/ 1637903 h 3677718"/>
              <a:gd name="connsiteX5" fmla="*/ 375138 w 5697415"/>
              <a:gd name="connsiteY5" fmla="*/ 2083379 h 3677718"/>
              <a:gd name="connsiteX6" fmla="*/ 0 w 5697415"/>
              <a:gd name="connsiteY6" fmla="*/ 3677718 h 3677718"/>
              <a:gd name="connsiteX0" fmla="*/ 0 w 5697415"/>
              <a:gd name="connsiteY0" fmla="*/ 3677718 h 3677718"/>
              <a:gd name="connsiteX1" fmla="*/ 5697415 w 5697415"/>
              <a:gd name="connsiteY1" fmla="*/ 3677718 h 3677718"/>
              <a:gd name="connsiteX2" fmla="*/ 5697415 w 5697415"/>
              <a:gd name="connsiteY2" fmla="*/ 594549 h 3677718"/>
              <a:gd name="connsiteX3" fmla="*/ 4349261 w 5697415"/>
              <a:gd name="connsiteY3" fmla="*/ 78733 h 3677718"/>
              <a:gd name="connsiteX4" fmla="*/ 2332892 w 5697415"/>
              <a:gd name="connsiteY4" fmla="*/ 1637903 h 3677718"/>
              <a:gd name="connsiteX5" fmla="*/ 375138 w 5697415"/>
              <a:gd name="connsiteY5" fmla="*/ 2083379 h 3677718"/>
              <a:gd name="connsiteX6" fmla="*/ 0 w 5697415"/>
              <a:gd name="connsiteY6" fmla="*/ 3677718 h 3677718"/>
              <a:gd name="connsiteX0" fmla="*/ 443939 w 6141354"/>
              <a:gd name="connsiteY0" fmla="*/ 3677718 h 3677718"/>
              <a:gd name="connsiteX1" fmla="*/ 6141354 w 6141354"/>
              <a:gd name="connsiteY1" fmla="*/ 3677718 h 3677718"/>
              <a:gd name="connsiteX2" fmla="*/ 6141354 w 6141354"/>
              <a:gd name="connsiteY2" fmla="*/ 594549 h 3677718"/>
              <a:gd name="connsiteX3" fmla="*/ 4793200 w 6141354"/>
              <a:gd name="connsiteY3" fmla="*/ 78733 h 3677718"/>
              <a:gd name="connsiteX4" fmla="*/ 2776831 w 6141354"/>
              <a:gd name="connsiteY4" fmla="*/ 1637903 h 3677718"/>
              <a:gd name="connsiteX5" fmla="*/ 819077 w 6141354"/>
              <a:gd name="connsiteY5" fmla="*/ 2083379 h 3677718"/>
              <a:gd name="connsiteX6" fmla="*/ 443939 w 6141354"/>
              <a:gd name="connsiteY6" fmla="*/ 3677718 h 3677718"/>
              <a:gd name="connsiteX0" fmla="*/ 443939 w 6141354"/>
              <a:gd name="connsiteY0" fmla="*/ 3696587 h 3696587"/>
              <a:gd name="connsiteX1" fmla="*/ 6141354 w 6141354"/>
              <a:gd name="connsiteY1" fmla="*/ 3696587 h 3696587"/>
              <a:gd name="connsiteX2" fmla="*/ 6141354 w 6141354"/>
              <a:gd name="connsiteY2" fmla="*/ 613418 h 3696587"/>
              <a:gd name="connsiteX3" fmla="*/ 4558738 w 6141354"/>
              <a:gd name="connsiteY3" fmla="*/ 74155 h 3696587"/>
              <a:gd name="connsiteX4" fmla="*/ 2776831 w 6141354"/>
              <a:gd name="connsiteY4" fmla="*/ 1656772 h 3696587"/>
              <a:gd name="connsiteX5" fmla="*/ 819077 w 6141354"/>
              <a:gd name="connsiteY5" fmla="*/ 2102248 h 3696587"/>
              <a:gd name="connsiteX6" fmla="*/ 443939 w 6141354"/>
              <a:gd name="connsiteY6" fmla="*/ 3696587 h 3696587"/>
              <a:gd name="connsiteX0" fmla="*/ 505254 w 6202669"/>
              <a:gd name="connsiteY0" fmla="*/ 3696587 h 3696587"/>
              <a:gd name="connsiteX1" fmla="*/ 6202669 w 6202669"/>
              <a:gd name="connsiteY1" fmla="*/ 3696587 h 3696587"/>
              <a:gd name="connsiteX2" fmla="*/ 6202669 w 6202669"/>
              <a:gd name="connsiteY2" fmla="*/ 613418 h 3696587"/>
              <a:gd name="connsiteX3" fmla="*/ 4620053 w 6202669"/>
              <a:gd name="connsiteY3" fmla="*/ 74155 h 3696587"/>
              <a:gd name="connsiteX4" fmla="*/ 2838146 w 6202669"/>
              <a:gd name="connsiteY4" fmla="*/ 1656772 h 3696587"/>
              <a:gd name="connsiteX5" fmla="*/ 692823 w 6202669"/>
              <a:gd name="connsiteY5" fmla="*/ 1891232 h 3696587"/>
              <a:gd name="connsiteX6" fmla="*/ 505254 w 6202669"/>
              <a:gd name="connsiteY6" fmla="*/ 3696587 h 3696587"/>
              <a:gd name="connsiteX0" fmla="*/ 548384 w 6245799"/>
              <a:gd name="connsiteY0" fmla="*/ 3696587 h 3696587"/>
              <a:gd name="connsiteX1" fmla="*/ 6245799 w 6245799"/>
              <a:gd name="connsiteY1" fmla="*/ 3696587 h 3696587"/>
              <a:gd name="connsiteX2" fmla="*/ 6245799 w 6245799"/>
              <a:gd name="connsiteY2" fmla="*/ 613418 h 3696587"/>
              <a:gd name="connsiteX3" fmla="*/ 4663183 w 6245799"/>
              <a:gd name="connsiteY3" fmla="*/ 74155 h 3696587"/>
              <a:gd name="connsiteX4" fmla="*/ 2881276 w 6245799"/>
              <a:gd name="connsiteY4" fmla="*/ 1656772 h 3696587"/>
              <a:gd name="connsiteX5" fmla="*/ 735953 w 6245799"/>
              <a:gd name="connsiteY5" fmla="*/ 1891232 h 3696587"/>
              <a:gd name="connsiteX6" fmla="*/ 548384 w 6245799"/>
              <a:gd name="connsiteY6" fmla="*/ 3696587 h 3696587"/>
              <a:gd name="connsiteX0" fmla="*/ 435186 w 6132601"/>
              <a:gd name="connsiteY0" fmla="*/ 3682211 h 3682211"/>
              <a:gd name="connsiteX1" fmla="*/ 6132601 w 6132601"/>
              <a:gd name="connsiteY1" fmla="*/ 3682211 h 3682211"/>
              <a:gd name="connsiteX2" fmla="*/ 6132601 w 6132601"/>
              <a:gd name="connsiteY2" fmla="*/ 599042 h 3682211"/>
              <a:gd name="connsiteX3" fmla="*/ 4549985 w 6132601"/>
              <a:gd name="connsiteY3" fmla="*/ 59779 h 3682211"/>
              <a:gd name="connsiteX4" fmla="*/ 2803247 w 6132601"/>
              <a:gd name="connsiteY4" fmla="*/ 1443103 h 3682211"/>
              <a:gd name="connsiteX5" fmla="*/ 622755 w 6132601"/>
              <a:gd name="connsiteY5" fmla="*/ 1876856 h 3682211"/>
              <a:gd name="connsiteX6" fmla="*/ 435186 w 6132601"/>
              <a:gd name="connsiteY6" fmla="*/ 3682211 h 3682211"/>
              <a:gd name="connsiteX0" fmla="*/ 462392 w 6159807"/>
              <a:gd name="connsiteY0" fmla="*/ 3682211 h 3682211"/>
              <a:gd name="connsiteX1" fmla="*/ 6159807 w 6159807"/>
              <a:gd name="connsiteY1" fmla="*/ 3682211 h 3682211"/>
              <a:gd name="connsiteX2" fmla="*/ 6159807 w 6159807"/>
              <a:gd name="connsiteY2" fmla="*/ 599042 h 3682211"/>
              <a:gd name="connsiteX3" fmla="*/ 4577191 w 6159807"/>
              <a:gd name="connsiteY3" fmla="*/ 59779 h 3682211"/>
              <a:gd name="connsiteX4" fmla="*/ 2830453 w 6159807"/>
              <a:gd name="connsiteY4" fmla="*/ 1443103 h 3682211"/>
              <a:gd name="connsiteX5" fmla="*/ 649961 w 6159807"/>
              <a:gd name="connsiteY5" fmla="*/ 1876856 h 3682211"/>
              <a:gd name="connsiteX6" fmla="*/ 462392 w 6159807"/>
              <a:gd name="connsiteY6" fmla="*/ 3682211 h 3682211"/>
              <a:gd name="connsiteX0" fmla="*/ 444156 w 6141571"/>
              <a:gd name="connsiteY0" fmla="*/ 3682211 h 3682211"/>
              <a:gd name="connsiteX1" fmla="*/ 6141571 w 6141571"/>
              <a:gd name="connsiteY1" fmla="*/ 3682211 h 3682211"/>
              <a:gd name="connsiteX2" fmla="*/ 6141571 w 6141571"/>
              <a:gd name="connsiteY2" fmla="*/ 599042 h 3682211"/>
              <a:gd name="connsiteX3" fmla="*/ 4558955 w 6141571"/>
              <a:gd name="connsiteY3" fmla="*/ 59779 h 3682211"/>
              <a:gd name="connsiteX4" fmla="*/ 2812217 w 6141571"/>
              <a:gd name="connsiteY4" fmla="*/ 1443103 h 3682211"/>
              <a:gd name="connsiteX5" fmla="*/ 690340 w 6141571"/>
              <a:gd name="connsiteY5" fmla="*/ 2040979 h 3682211"/>
              <a:gd name="connsiteX6" fmla="*/ 444156 w 6141571"/>
              <a:gd name="connsiteY6" fmla="*/ 3682211 h 3682211"/>
              <a:gd name="connsiteX0" fmla="*/ 484700 w 6182115"/>
              <a:gd name="connsiteY0" fmla="*/ 3682211 h 3682211"/>
              <a:gd name="connsiteX1" fmla="*/ 6182115 w 6182115"/>
              <a:gd name="connsiteY1" fmla="*/ 3682211 h 3682211"/>
              <a:gd name="connsiteX2" fmla="*/ 6182115 w 6182115"/>
              <a:gd name="connsiteY2" fmla="*/ 599042 h 3682211"/>
              <a:gd name="connsiteX3" fmla="*/ 4599499 w 6182115"/>
              <a:gd name="connsiteY3" fmla="*/ 59779 h 3682211"/>
              <a:gd name="connsiteX4" fmla="*/ 2852761 w 6182115"/>
              <a:gd name="connsiteY4" fmla="*/ 1443103 h 3682211"/>
              <a:gd name="connsiteX5" fmla="*/ 730884 w 6182115"/>
              <a:gd name="connsiteY5" fmla="*/ 2040979 h 3682211"/>
              <a:gd name="connsiteX6" fmla="*/ 484700 w 6182115"/>
              <a:gd name="connsiteY6" fmla="*/ 3682211 h 3682211"/>
              <a:gd name="connsiteX0" fmla="*/ 484700 w 6182115"/>
              <a:gd name="connsiteY0" fmla="*/ 3846747 h 3846747"/>
              <a:gd name="connsiteX1" fmla="*/ 6182115 w 6182115"/>
              <a:gd name="connsiteY1" fmla="*/ 3846747 h 3846747"/>
              <a:gd name="connsiteX2" fmla="*/ 6182115 w 6182115"/>
              <a:gd name="connsiteY2" fmla="*/ 763578 h 3846747"/>
              <a:gd name="connsiteX3" fmla="*/ 4493991 w 6182115"/>
              <a:gd name="connsiteY3" fmla="*/ 36746 h 3846747"/>
              <a:gd name="connsiteX4" fmla="*/ 2852761 w 6182115"/>
              <a:gd name="connsiteY4" fmla="*/ 1607639 h 3846747"/>
              <a:gd name="connsiteX5" fmla="*/ 730884 w 6182115"/>
              <a:gd name="connsiteY5" fmla="*/ 2205515 h 3846747"/>
              <a:gd name="connsiteX6" fmla="*/ 484700 w 6182115"/>
              <a:gd name="connsiteY6" fmla="*/ 3846747 h 3846747"/>
              <a:gd name="connsiteX0" fmla="*/ 484700 w 6182115"/>
              <a:gd name="connsiteY0" fmla="*/ 3891463 h 3891463"/>
              <a:gd name="connsiteX1" fmla="*/ 6182115 w 6182115"/>
              <a:gd name="connsiteY1" fmla="*/ 3891463 h 3891463"/>
              <a:gd name="connsiteX2" fmla="*/ 6182115 w 6182115"/>
              <a:gd name="connsiteY2" fmla="*/ 808294 h 3891463"/>
              <a:gd name="connsiteX3" fmla="*/ 4493991 w 6182115"/>
              <a:gd name="connsiteY3" fmla="*/ 81462 h 3891463"/>
              <a:gd name="connsiteX4" fmla="*/ 2852761 w 6182115"/>
              <a:gd name="connsiteY4" fmla="*/ 1652355 h 3891463"/>
              <a:gd name="connsiteX5" fmla="*/ 730884 w 6182115"/>
              <a:gd name="connsiteY5" fmla="*/ 2250231 h 3891463"/>
              <a:gd name="connsiteX6" fmla="*/ 484700 w 6182115"/>
              <a:gd name="connsiteY6" fmla="*/ 3891463 h 3891463"/>
              <a:gd name="connsiteX0" fmla="*/ 501380 w 6198795"/>
              <a:gd name="connsiteY0" fmla="*/ 3891463 h 3891463"/>
              <a:gd name="connsiteX1" fmla="*/ 6198795 w 6198795"/>
              <a:gd name="connsiteY1" fmla="*/ 3891463 h 3891463"/>
              <a:gd name="connsiteX2" fmla="*/ 6198795 w 6198795"/>
              <a:gd name="connsiteY2" fmla="*/ 808294 h 3891463"/>
              <a:gd name="connsiteX3" fmla="*/ 4510671 w 6198795"/>
              <a:gd name="connsiteY3" fmla="*/ 81462 h 3891463"/>
              <a:gd name="connsiteX4" fmla="*/ 2869441 w 6198795"/>
              <a:gd name="connsiteY4" fmla="*/ 1652355 h 3891463"/>
              <a:gd name="connsiteX5" fmla="*/ 747564 w 6198795"/>
              <a:gd name="connsiteY5" fmla="*/ 2250231 h 3891463"/>
              <a:gd name="connsiteX6" fmla="*/ 501380 w 6198795"/>
              <a:gd name="connsiteY6" fmla="*/ 3891463 h 3891463"/>
              <a:gd name="connsiteX0" fmla="*/ 494638 w 6192053"/>
              <a:gd name="connsiteY0" fmla="*/ 3891463 h 3891463"/>
              <a:gd name="connsiteX1" fmla="*/ 6192053 w 6192053"/>
              <a:gd name="connsiteY1" fmla="*/ 3891463 h 3891463"/>
              <a:gd name="connsiteX2" fmla="*/ 6192053 w 6192053"/>
              <a:gd name="connsiteY2" fmla="*/ 808294 h 3891463"/>
              <a:gd name="connsiteX3" fmla="*/ 4503929 w 6192053"/>
              <a:gd name="connsiteY3" fmla="*/ 81462 h 3891463"/>
              <a:gd name="connsiteX4" fmla="*/ 2862699 w 6192053"/>
              <a:gd name="connsiteY4" fmla="*/ 1652355 h 3891463"/>
              <a:gd name="connsiteX5" fmla="*/ 740822 w 6192053"/>
              <a:gd name="connsiteY5" fmla="*/ 2250231 h 3891463"/>
              <a:gd name="connsiteX6" fmla="*/ 494638 w 6192053"/>
              <a:gd name="connsiteY6" fmla="*/ 3891463 h 3891463"/>
              <a:gd name="connsiteX0" fmla="*/ 542876 w 6240291"/>
              <a:gd name="connsiteY0" fmla="*/ 3891463 h 3891463"/>
              <a:gd name="connsiteX1" fmla="*/ 6240291 w 6240291"/>
              <a:gd name="connsiteY1" fmla="*/ 3891463 h 3891463"/>
              <a:gd name="connsiteX2" fmla="*/ 6240291 w 6240291"/>
              <a:gd name="connsiteY2" fmla="*/ 808294 h 3891463"/>
              <a:gd name="connsiteX3" fmla="*/ 4552167 w 6240291"/>
              <a:gd name="connsiteY3" fmla="*/ 81462 h 3891463"/>
              <a:gd name="connsiteX4" fmla="*/ 2910937 w 6240291"/>
              <a:gd name="connsiteY4" fmla="*/ 1652355 h 3891463"/>
              <a:gd name="connsiteX5" fmla="*/ 660107 w 6240291"/>
              <a:gd name="connsiteY5" fmla="*/ 1886816 h 3891463"/>
              <a:gd name="connsiteX6" fmla="*/ 542876 w 6240291"/>
              <a:gd name="connsiteY6" fmla="*/ 3891463 h 3891463"/>
              <a:gd name="connsiteX0" fmla="*/ 630230 w 6327645"/>
              <a:gd name="connsiteY0" fmla="*/ 3891463 h 3891463"/>
              <a:gd name="connsiteX1" fmla="*/ 6327645 w 6327645"/>
              <a:gd name="connsiteY1" fmla="*/ 3891463 h 3891463"/>
              <a:gd name="connsiteX2" fmla="*/ 6327645 w 6327645"/>
              <a:gd name="connsiteY2" fmla="*/ 808294 h 3891463"/>
              <a:gd name="connsiteX3" fmla="*/ 4639521 w 6327645"/>
              <a:gd name="connsiteY3" fmla="*/ 81462 h 3891463"/>
              <a:gd name="connsiteX4" fmla="*/ 2998291 w 6327645"/>
              <a:gd name="connsiteY4" fmla="*/ 1652355 h 3891463"/>
              <a:gd name="connsiteX5" fmla="*/ 747461 w 6327645"/>
              <a:gd name="connsiteY5" fmla="*/ 1886816 h 3891463"/>
              <a:gd name="connsiteX6" fmla="*/ 630230 w 6327645"/>
              <a:gd name="connsiteY6" fmla="*/ 3891463 h 3891463"/>
              <a:gd name="connsiteX0" fmla="*/ 458379 w 6155794"/>
              <a:gd name="connsiteY0" fmla="*/ 3862577 h 3862577"/>
              <a:gd name="connsiteX1" fmla="*/ 6155794 w 6155794"/>
              <a:gd name="connsiteY1" fmla="*/ 3862577 h 3862577"/>
              <a:gd name="connsiteX2" fmla="*/ 6155794 w 6155794"/>
              <a:gd name="connsiteY2" fmla="*/ 779408 h 3862577"/>
              <a:gd name="connsiteX3" fmla="*/ 4467670 w 6155794"/>
              <a:gd name="connsiteY3" fmla="*/ 52576 h 3862577"/>
              <a:gd name="connsiteX4" fmla="*/ 2861609 w 6155794"/>
              <a:gd name="connsiteY4" fmla="*/ 1881377 h 3862577"/>
              <a:gd name="connsiteX5" fmla="*/ 575610 w 6155794"/>
              <a:gd name="connsiteY5" fmla="*/ 1857930 h 3862577"/>
              <a:gd name="connsiteX6" fmla="*/ 458379 w 6155794"/>
              <a:gd name="connsiteY6" fmla="*/ 3862577 h 3862577"/>
              <a:gd name="connsiteX0" fmla="*/ 519027 w 6216442"/>
              <a:gd name="connsiteY0" fmla="*/ 3862577 h 3862577"/>
              <a:gd name="connsiteX1" fmla="*/ 6216442 w 6216442"/>
              <a:gd name="connsiteY1" fmla="*/ 3862577 h 3862577"/>
              <a:gd name="connsiteX2" fmla="*/ 6216442 w 6216442"/>
              <a:gd name="connsiteY2" fmla="*/ 779408 h 3862577"/>
              <a:gd name="connsiteX3" fmla="*/ 4528318 w 6216442"/>
              <a:gd name="connsiteY3" fmla="*/ 52576 h 3862577"/>
              <a:gd name="connsiteX4" fmla="*/ 2922257 w 6216442"/>
              <a:gd name="connsiteY4" fmla="*/ 1881377 h 3862577"/>
              <a:gd name="connsiteX5" fmla="*/ 636258 w 6216442"/>
              <a:gd name="connsiteY5" fmla="*/ 1857930 h 3862577"/>
              <a:gd name="connsiteX6" fmla="*/ 519027 w 6216442"/>
              <a:gd name="connsiteY6" fmla="*/ 3862577 h 3862577"/>
              <a:gd name="connsiteX0" fmla="*/ 670613 w 6368028"/>
              <a:gd name="connsiteY0" fmla="*/ 3862577 h 3862577"/>
              <a:gd name="connsiteX1" fmla="*/ 6368028 w 6368028"/>
              <a:gd name="connsiteY1" fmla="*/ 3862577 h 3862577"/>
              <a:gd name="connsiteX2" fmla="*/ 6368028 w 6368028"/>
              <a:gd name="connsiteY2" fmla="*/ 779408 h 3862577"/>
              <a:gd name="connsiteX3" fmla="*/ 4679904 w 6368028"/>
              <a:gd name="connsiteY3" fmla="*/ 52576 h 3862577"/>
              <a:gd name="connsiteX4" fmla="*/ 3073843 w 6368028"/>
              <a:gd name="connsiteY4" fmla="*/ 1881377 h 3862577"/>
              <a:gd name="connsiteX5" fmla="*/ 787844 w 6368028"/>
              <a:gd name="connsiteY5" fmla="*/ 1857930 h 3862577"/>
              <a:gd name="connsiteX6" fmla="*/ 670613 w 6368028"/>
              <a:gd name="connsiteY6" fmla="*/ 3862577 h 3862577"/>
              <a:gd name="connsiteX0" fmla="*/ 566841 w 6264256"/>
              <a:gd name="connsiteY0" fmla="*/ 3862577 h 3862577"/>
              <a:gd name="connsiteX1" fmla="*/ 6264256 w 6264256"/>
              <a:gd name="connsiteY1" fmla="*/ 3862577 h 3862577"/>
              <a:gd name="connsiteX2" fmla="*/ 6264256 w 6264256"/>
              <a:gd name="connsiteY2" fmla="*/ 779408 h 3862577"/>
              <a:gd name="connsiteX3" fmla="*/ 4576132 w 6264256"/>
              <a:gd name="connsiteY3" fmla="*/ 52576 h 3862577"/>
              <a:gd name="connsiteX4" fmla="*/ 2970071 w 6264256"/>
              <a:gd name="connsiteY4" fmla="*/ 1881377 h 3862577"/>
              <a:gd name="connsiteX5" fmla="*/ 918533 w 6264256"/>
              <a:gd name="connsiteY5" fmla="*/ 2467530 h 3862577"/>
              <a:gd name="connsiteX6" fmla="*/ 566841 w 6264256"/>
              <a:gd name="connsiteY6" fmla="*/ 3862577 h 3862577"/>
              <a:gd name="connsiteX0" fmla="*/ 380363 w 6077778"/>
              <a:gd name="connsiteY0" fmla="*/ 3862577 h 3862577"/>
              <a:gd name="connsiteX1" fmla="*/ 6077778 w 6077778"/>
              <a:gd name="connsiteY1" fmla="*/ 3862577 h 3862577"/>
              <a:gd name="connsiteX2" fmla="*/ 6077778 w 6077778"/>
              <a:gd name="connsiteY2" fmla="*/ 779408 h 3862577"/>
              <a:gd name="connsiteX3" fmla="*/ 4389654 w 6077778"/>
              <a:gd name="connsiteY3" fmla="*/ 52576 h 3862577"/>
              <a:gd name="connsiteX4" fmla="*/ 2783593 w 6077778"/>
              <a:gd name="connsiteY4" fmla="*/ 1881377 h 3862577"/>
              <a:gd name="connsiteX5" fmla="*/ 732055 w 6077778"/>
              <a:gd name="connsiteY5" fmla="*/ 2467530 h 3862577"/>
              <a:gd name="connsiteX6" fmla="*/ 380363 w 6077778"/>
              <a:gd name="connsiteY6" fmla="*/ 3862577 h 3862577"/>
              <a:gd name="connsiteX0" fmla="*/ 250643 w 5948058"/>
              <a:gd name="connsiteY0" fmla="*/ 3862577 h 3862577"/>
              <a:gd name="connsiteX1" fmla="*/ 5948058 w 5948058"/>
              <a:gd name="connsiteY1" fmla="*/ 3862577 h 3862577"/>
              <a:gd name="connsiteX2" fmla="*/ 5948058 w 5948058"/>
              <a:gd name="connsiteY2" fmla="*/ 779408 h 3862577"/>
              <a:gd name="connsiteX3" fmla="*/ 4259934 w 5948058"/>
              <a:gd name="connsiteY3" fmla="*/ 52576 h 3862577"/>
              <a:gd name="connsiteX4" fmla="*/ 2653873 w 5948058"/>
              <a:gd name="connsiteY4" fmla="*/ 1881377 h 3862577"/>
              <a:gd name="connsiteX5" fmla="*/ 602335 w 5948058"/>
              <a:gd name="connsiteY5" fmla="*/ 2467530 h 3862577"/>
              <a:gd name="connsiteX6" fmla="*/ 250643 w 5948058"/>
              <a:gd name="connsiteY6" fmla="*/ 3862577 h 3862577"/>
              <a:gd name="connsiteX0" fmla="*/ 252924 w 5950339"/>
              <a:gd name="connsiteY0" fmla="*/ 3862577 h 3862577"/>
              <a:gd name="connsiteX1" fmla="*/ 5950339 w 5950339"/>
              <a:gd name="connsiteY1" fmla="*/ 3862577 h 3862577"/>
              <a:gd name="connsiteX2" fmla="*/ 5950339 w 5950339"/>
              <a:gd name="connsiteY2" fmla="*/ 779408 h 3862577"/>
              <a:gd name="connsiteX3" fmla="*/ 4262215 w 5950339"/>
              <a:gd name="connsiteY3" fmla="*/ 52576 h 3862577"/>
              <a:gd name="connsiteX4" fmla="*/ 2656154 w 5950339"/>
              <a:gd name="connsiteY4" fmla="*/ 1881377 h 3862577"/>
              <a:gd name="connsiteX5" fmla="*/ 604616 w 5950339"/>
              <a:gd name="connsiteY5" fmla="*/ 2467530 h 3862577"/>
              <a:gd name="connsiteX6" fmla="*/ 252924 w 5950339"/>
              <a:gd name="connsiteY6" fmla="*/ 3862577 h 3862577"/>
              <a:gd name="connsiteX0" fmla="*/ 257580 w 5954995"/>
              <a:gd name="connsiteY0" fmla="*/ 3847447 h 3847447"/>
              <a:gd name="connsiteX1" fmla="*/ 5954995 w 5954995"/>
              <a:gd name="connsiteY1" fmla="*/ 3847447 h 3847447"/>
              <a:gd name="connsiteX2" fmla="*/ 5954995 w 5954995"/>
              <a:gd name="connsiteY2" fmla="*/ 764278 h 3847447"/>
              <a:gd name="connsiteX3" fmla="*/ 4266871 w 5954995"/>
              <a:gd name="connsiteY3" fmla="*/ 37446 h 3847447"/>
              <a:gd name="connsiteX4" fmla="*/ 2520133 w 5954995"/>
              <a:gd name="connsiteY4" fmla="*/ 1620063 h 3847447"/>
              <a:gd name="connsiteX5" fmla="*/ 609272 w 5954995"/>
              <a:gd name="connsiteY5" fmla="*/ 2452400 h 3847447"/>
              <a:gd name="connsiteX6" fmla="*/ 257580 w 5954995"/>
              <a:gd name="connsiteY6" fmla="*/ 3847447 h 3847447"/>
              <a:gd name="connsiteX0" fmla="*/ 332210 w 6029625"/>
              <a:gd name="connsiteY0" fmla="*/ 3847447 h 3847447"/>
              <a:gd name="connsiteX1" fmla="*/ 6029625 w 6029625"/>
              <a:gd name="connsiteY1" fmla="*/ 3847447 h 3847447"/>
              <a:gd name="connsiteX2" fmla="*/ 6029625 w 6029625"/>
              <a:gd name="connsiteY2" fmla="*/ 764278 h 3847447"/>
              <a:gd name="connsiteX3" fmla="*/ 4341501 w 6029625"/>
              <a:gd name="connsiteY3" fmla="*/ 37446 h 3847447"/>
              <a:gd name="connsiteX4" fmla="*/ 2594763 w 6029625"/>
              <a:gd name="connsiteY4" fmla="*/ 1620063 h 3847447"/>
              <a:gd name="connsiteX5" fmla="*/ 425995 w 6029625"/>
              <a:gd name="connsiteY5" fmla="*/ 2159323 h 3847447"/>
              <a:gd name="connsiteX6" fmla="*/ 332210 w 6029625"/>
              <a:gd name="connsiteY6" fmla="*/ 3847447 h 3847447"/>
              <a:gd name="connsiteX0" fmla="*/ 306057 w 6003472"/>
              <a:gd name="connsiteY0" fmla="*/ 3847447 h 3847447"/>
              <a:gd name="connsiteX1" fmla="*/ 6003472 w 6003472"/>
              <a:gd name="connsiteY1" fmla="*/ 3847447 h 3847447"/>
              <a:gd name="connsiteX2" fmla="*/ 6003472 w 6003472"/>
              <a:gd name="connsiteY2" fmla="*/ 764278 h 3847447"/>
              <a:gd name="connsiteX3" fmla="*/ 4315348 w 6003472"/>
              <a:gd name="connsiteY3" fmla="*/ 37446 h 3847447"/>
              <a:gd name="connsiteX4" fmla="*/ 2568610 w 6003472"/>
              <a:gd name="connsiteY4" fmla="*/ 1620063 h 3847447"/>
              <a:gd name="connsiteX5" fmla="*/ 399842 w 6003472"/>
              <a:gd name="connsiteY5" fmla="*/ 2159323 h 3847447"/>
              <a:gd name="connsiteX6" fmla="*/ 306057 w 6003472"/>
              <a:gd name="connsiteY6" fmla="*/ 3847447 h 3847447"/>
              <a:gd name="connsiteX0" fmla="*/ 306057 w 6003472"/>
              <a:gd name="connsiteY0" fmla="*/ 3847447 h 3847447"/>
              <a:gd name="connsiteX1" fmla="*/ 6003472 w 6003472"/>
              <a:gd name="connsiteY1" fmla="*/ 3847447 h 3847447"/>
              <a:gd name="connsiteX2" fmla="*/ 6003472 w 6003472"/>
              <a:gd name="connsiteY2" fmla="*/ 764278 h 3847447"/>
              <a:gd name="connsiteX3" fmla="*/ 4315348 w 6003472"/>
              <a:gd name="connsiteY3" fmla="*/ 37446 h 3847447"/>
              <a:gd name="connsiteX4" fmla="*/ 2568610 w 6003472"/>
              <a:gd name="connsiteY4" fmla="*/ 1620063 h 3847447"/>
              <a:gd name="connsiteX5" fmla="*/ 399842 w 6003472"/>
              <a:gd name="connsiteY5" fmla="*/ 2159323 h 3847447"/>
              <a:gd name="connsiteX6" fmla="*/ 306057 w 6003472"/>
              <a:gd name="connsiteY6" fmla="*/ 3847447 h 3847447"/>
              <a:gd name="connsiteX0" fmla="*/ 325815 w 6023230"/>
              <a:gd name="connsiteY0" fmla="*/ 3847447 h 3847447"/>
              <a:gd name="connsiteX1" fmla="*/ 6023230 w 6023230"/>
              <a:gd name="connsiteY1" fmla="*/ 3847447 h 3847447"/>
              <a:gd name="connsiteX2" fmla="*/ 6023230 w 6023230"/>
              <a:gd name="connsiteY2" fmla="*/ 764278 h 3847447"/>
              <a:gd name="connsiteX3" fmla="*/ 4335106 w 6023230"/>
              <a:gd name="connsiteY3" fmla="*/ 37446 h 3847447"/>
              <a:gd name="connsiteX4" fmla="*/ 2588368 w 6023230"/>
              <a:gd name="connsiteY4" fmla="*/ 1620063 h 3847447"/>
              <a:gd name="connsiteX5" fmla="*/ 360985 w 6023230"/>
              <a:gd name="connsiteY5" fmla="*/ 2159323 h 3847447"/>
              <a:gd name="connsiteX6" fmla="*/ 325815 w 6023230"/>
              <a:gd name="connsiteY6" fmla="*/ 3847447 h 3847447"/>
              <a:gd name="connsiteX0" fmla="*/ 357978 w 6055393"/>
              <a:gd name="connsiteY0" fmla="*/ 3847447 h 3847447"/>
              <a:gd name="connsiteX1" fmla="*/ 6055393 w 6055393"/>
              <a:gd name="connsiteY1" fmla="*/ 3847447 h 3847447"/>
              <a:gd name="connsiteX2" fmla="*/ 6055393 w 6055393"/>
              <a:gd name="connsiteY2" fmla="*/ 764278 h 3847447"/>
              <a:gd name="connsiteX3" fmla="*/ 4367269 w 6055393"/>
              <a:gd name="connsiteY3" fmla="*/ 37446 h 3847447"/>
              <a:gd name="connsiteX4" fmla="*/ 2620531 w 6055393"/>
              <a:gd name="connsiteY4" fmla="*/ 1620063 h 3847447"/>
              <a:gd name="connsiteX5" fmla="*/ 393148 w 6055393"/>
              <a:gd name="connsiteY5" fmla="*/ 2159323 h 3847447"/>
              <a:gd name="connsiteX6" fmla="*/ 357978 w 6055393"/>
              <a:gd name="connsiteY6" fmla="*/ 3847447 h 3847447"/>
              <a:gd name="connsiteX0" fmla="*/ 397454 w 6094869"/>
              <a:gd name="connsiteY0" fmla="*/ 3847447 h 3847447"/>
              <a:gd name="connsiteX1" fmla="*/ 6094869 w 6094869"/>
              <a:gd name="connsiteY1" fmla="*/ 3847447 h 3847447"/>
              <a:gd name="connsiteX2" fmla="*/ 6094869 w 6094869"/>
              <a:gd name="connsiteY2" fmla="*/ 764278 h 3847447"/>
              <a:gd name="connsiteX3" fmla="*/ 4406745 w 6094869"/>
              <a:gd name="connsiteY3" fmla="*/ 37446 h 3847447"/>
              <a:gd name="connsiteX4" fmla="*/ 2660007 w 6094869"/>
              <a:gd name="connsiteY4" fmla="*/ 1620063 h 3847447"/>
              <a:gd name="connsiteX5" fmla="*/ 432624 w 6094869"/>
              <a:gd name="connsiteY5" fmla="*/ 2159323 h 3847447"/>
              <a:gd name="connsiteX6" fmla="*/ 397454 w 6094869"/>
              <a:gd name="connsiteY6" fmla="*/ 3847447 h 3847447"/>
              <a:gd name="connsiteX0" fmla="*/ 397454 w 6094869"/>
              <a:gd name="connsiteY0" fmla="*/ 3847447 h 3847447"/>
              <a:gd name="connsiteX1" fmla="*/ 6094869 w 6094869"/>
              <a:gd name="connsiteY1" fmla="*/ 3847447 h 3847447"/>
              <a:gd name="connsiteX2" fmla="*/ 6094869 w 6094869"/>
              <a:gd name="connsiteY2" fmla="*/ 764278 h 3847447"/>
              <a:gd name="connsiteX3" fmla="*/ 4406745 w 6094869"/>
              <a:gd name="connsiteY3" fmla="*/ 37446 h 3847447"/>
              <a:gd name="connsiteX4" fmla="*/ 2660007 w 6094869"/>
              <a:gd name="connsiteY4" fmla="*/ 1620063 h 3847447"/>
              <a:gd name="connsiteX5" fmla="*/ 432624 w 6094869"/>
              <a:gd name="connsiteY5" fmla="*/ 2159323 h 3847447"/>
              <a:gd name="connsiteX6" fmla="*/ 397454 w 6094869"/>
              <a:gd name="connsiteY6" fmla="*/ 3847447 h 3847447"/>
              <a:gd name="connsiteX0" fmla="*/ 431103 w 6128518"/>
              <a:gd name="connsiteY0" fmla="*/ 3847447 h 3847447"/>
              <a:gd name="connsiteX1" fmla="*/ 6128518 w 6128518"/>
              <a:gd name="connsiteY1" fmla="*/ 3847447 h 3847447"/>
              <a:gd name="connsiteX2" fmla="*/ 6128518 w 6128518"/>
              <a:gd name="connsiteY2" fmla="*/ 764278 h 3847447"/>
              <a:gd name="connsiteX3" fmla="*/ 4440394 w 6128518"/>
              <a:gd name="connsiteY3" fmla="*/ 37446 h 3847447"/>
              <a:gd name="connsiteX4" fmla="*/ 2693656 w 6128518"/>
              <a:gd name="connsiteY4" fmla="*/ 1620063 h 3847447"/>
              <a:gd name="connsiteX5" fmla="*/ 466273 w 6128518"/>
              <a:gd name="connsiteY5" fmla="*/ 2159323 h 3847447"/>
              <a:gd name="connsiteX6" fmla="*/ 431103 w 6128518"/>
              <a:gd name="connsiteY6" fmla="*/ 3847447 h 3847447"/>
              <a:gd name="connsiteX0" fmla="*/ 431103 w 6128518"/>
              <a:gd name="connsiteY0" fmla="*/ 3882951 h 3882951"/>
              <a:gd name="connsiteX1" fmla="*/ 6128518 w 6128518"/>
              <a:gd name="connsiteY1" fmla="*/ 3882951 h 3882951"/>
              <a:gd name="connsiteX2" fmla="*/ 6128518 w 6128518"/>
              <a:gd name="connsiteY2" fmla="*/ 799782 h 3882951"/>
              <a:gd name="connsiteX3" fmla="*/ 4440394 w 6128518"/>
              <a:gd name="connsiteY3" fmla="*/ 72950 h 3882951"/>
              <a:gd name="connsiteX4" fmla="*/ 2693656 w 6128518"/>
              <a:gd name="connsiteY4" fmla="*/ 1655567 h 3882951"/>
              <a:gd name="connsiteX5" fmla="*/ 466273 w 6128518"/>
              <a:gd name="connsiteY5" fmla="*/ 2194827 h 3882951"/>
              <a:gd name="connsiteX6" fmla="*/ 431103 w 6128518"/>
              <a:gd name="connsiteY6" fmla="*/ 3882951 h 388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8518" h="3882951">
                <a:moveTo>
                  <a:pt x="431103" y="3882951"/>
                </a:moveTo>
                <a:lnTo>
                  <a:pt x="6128518" y="3882951"/>
                </a:lnTo>
                <a:lnTo>
                  <a:pt x="6128518" y="799782"/>
                </a:lnTo>
                <a:cubicBezTo>
                  <a:pt x="5903826" y="199951"/>
                  <a:pt x="5188717" y="-163466"/>
                  <a:pt x="4440394" y="72950"/>
                </a:cubicBezTo>
                <a:cubicBezTo>
                  <a:pt x="3692071" y="309366"/>
                  <a:pt x="3356009" y="1301921"/>
                  <a:pt x="2693656" y="1655567"/>
                </a:cubicBezTo>
                <a:cubicBezTo>
                  <a:pt x="2031303" y="2009213"/>
                  <a:pt x="960596" y="1893934"/>
                  <a:pt x="466273" y="2194827"/>
                </a:cubicBezTo>
                <a:cubicBezTo>
                  <a:pt x="-28050" y="2495720"/>
                  <a:pt x="-256651" y="3324151"/>
                  <a:pt x="431103" y="3882951"/>
                </a:cubicBezTo>
                <a:close/>
              </a:path>
            </a:pathLst>
          </a:custGeom>
          <a:gradFill>
            <a:gsLst>
              <a:gs pos="28000">
                <a:schemeClr val="tx1"/>
              </a:gs>
              <a:gs pos="83000">
                <a:schemeClr val="accent2"/>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7C40184C-9405-0794-6538-B4ED6A49BC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sp>
        <p:nvSpPr>
          <p:cNvPr id="7" name="TextBox 6">
            <a:extLst>
              <a:ext uri="{FF2B5EF4-FFF2-40B4-BE49-F238E27FC236}">
                <a16:creationId xmlns:a16="http://schemas.microsoft.com/office/drawing/2014/main" id="{F6817762-B725-31A0-2C74-A7A634646C75}"/>
              </a:ext>
            </a:extLst>
          </p:cNvPr>
          <p:cNvSpPr txBox="1"/>
          <p:nvPr userDrawn="1"/>
        </p:nvSpPr>
        <p:spPr>
          <a:xfrm>
            <a:off x="564406" y="6390104"/>
            <a:ext cx="2659439" cy="261610"/>
          </a:xfrm>
          <a:prstGeom prst="rect">
            <a:avLst/>
          </a:prstGeom>
          <a:noFill/>
        </p:spPr>
        <p:txBody>
          <a:bodyPr wrap="square" rtlCol="0" anchor="b">
            <a:spAutoFit/>
          </a:bodyPr>
          <a:lstStyle/>
          <a:p>
            <a:r>
              <a:rPr lang="en-US" sz="1100">
                <a:solidFill>
                  <a:schemeClr val="bg1"/>
                </a:solidFill>
              </a:rPr>
              <a:t>©ETSI 2026. All rights reserved.</a:t>
            </a:r>
          </a:p>
        </p:txBody>
      </p:sp>
      <p:grpSp>
        <p:nvGrpSpPr>
          <p:cNvPr id="14" name="Graphic 7">
            <a:extLst>
              <a:ext uri="{FF2B5EF4-FFF2-40B4-BE49-F238E27FC236}">
                <a16:creationId xmlns:a16="http://schemas.microsoft.com/office/drawing/2014/main" id="{224D9305-3334-DF08-A859-EE8AD57A67ED}"/>
              </a:ext>
            </a:extLst>
          </p:cNvPr>
          <p:cNvGrpSpPr/>
          <p:nvPr userDrawn="1"/>
        </p:nvGrpSpPr>
        <p:grpSpPr>
          <a:xfrm>
            <a:off x="7406766" y="3163032"/>
            <a:ext cx="3931404" cy="2804014"/>
            <a:chOff x="2662332" y="1118901"/>
            <a:chExt cx="6532696" cy="4659344"/>
          </a:xfrm>
        </p:grpSpPr>
        <p:sp>
          <p:nvSpPr>
            <p:cNvPr id="15" name="Freeform: Shape 9">
              <a:extLst>
                <a:ext uri="{FF2B5EF4-FFF2-40B4-BE49-F238E27FC236}">
                  <a16:creationId xmlns:a16="http://schemas.microsoft.com/office/drawing/2014/main" id="{502E6974-4B31-A01A-80D6-62626F2AAFAF}"/>
                </a:ext>
              </a:extLst>
            </p:cNvPr>
            <p:cNvSpPr/>
            <p:nvPr/>
          </p:nvSpPr>
          <p:spPr>
            <a:xfrm>
              <a:off x="4576952" y="1191006"/>
              <a:ext cx="4618076" cy="4549997"/>
            </a:xfrm>
            <a:custGeom>
              <a:avLst/>
              <a:gdLst>
                <a:gd name="connsiteX0" fmla="*/ 0 w 4618076"/>
                <a:gd name="connsiteY0" fmla="*/ 0 h 4549997"/>
                <a:gd name="connsiteX1" fmla="*/ 668750 w 4618076"/>
                <a:gd name="connsiteY1" fmla="*/ 462248 h 4549997"/>
                <a:gd name="connsiteX2" fmla="*/ 1470279 w 4618076"/>
                <a:gd name="connsiteY2" fmla="*/ 742569 h 4549997"/>
                <a:gd name="connsiteX3" fmla="*/ 2025873 w 4618076"/>
                <a:gd name="connsiteY3" fmla="*/ 816293 h 4549997"/>
                <a:gd name="connsiteX4" fmla="*/ 2665095 w 4618076"/>
                <a:gd name="connsiteY4" fmla="*/ 821246 h 4549997"/>
                <a:gd name="connsiteX5" fmla="*/ 3083052 w 4618076"/>
                <a:gd name="connsiteY5" fmla="*/ 836009 h 4549997"/>
                <a:gd name="connsiteX6" fmla="*/ 3491198 w 4618076"/>
                <a:gd name="connsiteY6" fmla="*/ 919639 h 4549997"/>
                <a:gd name="connsiteX7" fmla="*/ 3904202 w 4618076"/>
                <a:gd name="connsiteY7" fmla="*/ 1135952 h 4549997"/>
                <a:gd name="connsiteX8" fmla="*/ 4179570 w 4618076"/>
                <a:gd name="connsiteY8" fmla="*/ 1489996 h 4549997"/>
                <a:gd name="connsiteX9" fmla="*/ 4204145 w 4618076"/>
                <a:gd name="connsiteY9" fmla="*/ 1775174 h 4549997"/>
                <a:gd name="connsiteX10" fmla="*/ 4204145 w 4618076"/>
                <a:gd name="connsiteY10" fmla="*/ 1952149 h 4549997"/>
                <a:gd name="connsiteX11" fmla="*/ 4597527 w 4618076"/>
                <a:gd name="connsiteY11" fmla="*/ 2311051 h 4549997"/>
                <a:gd name="connsiteX12" fmla="*/ 4554950 w 4618076"/>
                <a:gd name="connsiteY12" fmla="*/ 2458593 h 4549997"/>
                <a:gd name="connsiteX13" fmla="*/ 4469702 w 4618076"/>
                <a:gd name="connsiteY13" fmla="*/ 2558606 h 4549997"/>
                <a:gd name="connsiteX14" fmla="*/ 4568000 w 4618076"/>
                <a:gd name="connsiteY14" fmla="*/ 2722531 h 4549997"/>
                <a:gd name="connsiteX15" fmla="*/ 4495896 w 4618076"/>
                <a:gd name="connsiteY15" fmla="*/ 2845499 h 4549997"/>
                <a:gd name="connsiteX16" fmla="*/ 4588479 w 4618076"/>
                <a:gd name="connsiteY16" fmla="*/ 2956941 h 4549997"/>
                <a:gd name="connsiteX17" fmla="*/ 4522090 w 4618076"/>
                <a:gd name="connsiteY17" fmla="*/ 3068384 h 4549997"/>
                <a:gd name="connsiteX18" fmla="*/ 4515517 w 4618076"/>
                <a:gd name="connsiteY18" fmla="*/ 3161824 h 4549997"/>
                <a:gd name="connsiteX19" fmla="*/ 4535139 w 4618076"/>
                <a:gd name="connsiteY19" fmla="*/ 3299460 h 4549997"/>
                <a:gd name="connsiteX20" fmla="*/ 4456462 w 4618076"/>
                <a:gd name="connsiteY20" fmla="*/ 3451860 h 4549997"/>
                <a:gd name="connsiteX21" fmla="*/ 4335209 w 4618076"/>
                <a:gd name="connsiteY21" fmla="*/ 3497771 h 4549997"/>
                <a:gd name="connsiteX22" fmla="*/ 3879533 w 4618076"/>
                <a:gd name="connsiteY22" fmla="*/ 3519107 h 4549997"/>
                <a:gd name="connsiteX23" fmla="*/ 3797617 w 4618076"/>
                <a:gd name="connsiteY23" fmla="*/ 3540443 h 4549997"/>
                <a:gd name="connsiteX24" fmla="*/ 3695986 w 4618076"/>
                <a:gd name="connsiteY24" fmla="*/ 3651885 h 4549997"/>
                <a:gd name="connsiteX25" fmla="*/ 3568161 w 4618076"/>
                <a:gd name="connsiteY25" fmla="*/ 3897725 h 4549997"/>
                <a:gd name="connsiteX26" fmla="*/ 3458337 w 4618076"/>
                <a:gd name="connsiteY26" fmla="*/ 4217289 h 4549997"/>
                <a:gd name="connsiteX27" fmla="*/ 3412427 w 4618076"/>
                <a:gd name="connsiteY27" fmla="*/ 4549997 h 454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18076" h="4549997">
                  <a:moveTo>
                    <a:pt x="0" y="0"/>
                  </a:moveTo>
                  <a:cubicBezTo>
                    <a:pt x="0" y="0"/>
                    <a:pt x="481870" y="393382"/>
                    <a:pt x="668750" y="462248"/>
                  </a:cubicBezTo>
                  <a:cubicBezTo>
                    <a:pt x="855631" y="531114"/>
                    <a:pt x="1273588" y="703231"/>
                    <a:pt x="1470279" y="742569"/>
                  </a:cubicBezTo>
                  <a:cubicBezTo>
                    <a:pt x="1666970" y="781907"/>
                    <a:pt x="1957102" y="811435"/>
                    <a:pt x="2025873" y="816293"/>
                  </a:cubicBezTo>
                  <a:cubicBezTo>
                    <a:pt x="2094643" y="821150"/>
                    <a:pt x="2615946" y="821246"/>
                    <a:pt x="2665095" y="821246"/>
                  </a:cubicBezTo>
                  <a:cubicBezTo>
                    <a:pt x="2714244" y="821246"/>
                    <a:pt x="2999423" y="826199"/>
                    <a:pt x="3083052" y="836009"/>
                  </a:cubicBezTo>
                  <a:cubicBezTo>
                    <a:pt x="3166682" y="845820"/>
                    <a:pt x="3368231" y="880301"/>
                    <a:pt x="3491198" y="919639"/>
                  </a:cubicBezTo>
                  <a:cubicBezTo>
                    <a:pt x="3614166" y="958977"/>
                    <a:pt x="3830479" y="1062228"/>
                    <a:pt x="3904202" y="1135952"/>
                  </a:cubicBezTo>
                  <a:cubicBezTo>
                    <a:pt x="3977926" y="1209675"/>
                    <a:pt x="4145185" y="1352264"/>
                    <a:pt x="4179570" y="1489996"/>
                  </a:cubicBezTo>
                  <a:cubicBezTo>
                    <a:pt x="4213956" y="1627632"/>
                    <a:pt x="4218909" y="1696498"/>
                    <a:pt x="4204145" y="1775174"/>
                  </a:cubicBezTo>
                  <a:cubicBezTo>
                    <a:pt x="4189381" y="1853851"/>
                    <a:pt x="4159853" y="1873472"/>
                    <a:pt x="4204145" y="1952149"/>
                  </a:cubicBezTo>
                  <a:cubicBezTo>
                    <a:pt x="4248436" y="2030825"/>
                    <a:pt x="4579525" y="2276666"/>
                    <a:pt x="4597527" y="2311051"/>
                  </a:cubicBezTo>
                  <a:cubicBezTo>
                    <a:pt x="4615530" y="2345436"/>
                    <a:pt x="4648296" y="2371725"/>
                    <a:pt x="4554950" y="2458593"/>
                  </a:cubicBezTo>
                  <a:cubicBezTo>
                    <a:pt x="4461606" y="2545461"/>
                    <a:pt x="4468082" y="2542223"/>
                    <a:pt x="4469702" y="2558606"/>
                  </a:cubicBezTo>
                  <a:cubicBezTo>
                    <a:pt x="4471321" y="2574989"/>
                    <a:pt x="4566381" y="2603659"/>
                    <a:pt x="4568000" y="2722531"/>
                  </a:cubicBezTo>
                  <a:cubicBezTo>
                    <a:pt x="4569619" y="2841403"/>
                    <a:pt x="4503230" y="2824163"/>
                    <a:pt x="4495896" y="2845499"/>
                  </a:cubicBezTo>
                  <a:cubicBezTo>
                    <a:pt x="4488561" y="2866835"/>
                    <a:pt x="4593432" y="2861882"/>
                    <a:pt x="4588479" y="2956941"/>
                  </a:cubicBezTo>
                  <a:cubicBezTo>
                    <a:pt x="4583525" y="3052001"/>
                    <a:pt x="4538472" y="3027426"/>
                    <a:pt x="4522090" y="3068384"/>
                  </a:cubicBezTo>
                  <a:cubicBezTo>
                    <a:pt x="4505706" y="3109341"/>
                    <a:pt x="4502468" y="3119152"/>
                    <a:pt x="4515517" y="3161824"/>
                  </a:cubicBezTo>
                  <a:cubicBezTo>
                    <a:pt x="4528567" y="3204496"/>
                    <a:pt x="4543426" y="3242120"/>
                    <a:pt x="4535139" y="3299460"/>
                  </a:cubicBezTo>
                  <a:cubicBezTo>
                    <a:pt x="4526852" y="3356801"/>
                    <a:pt x="4503992" y="3422428"/>
                    <a:pt x="4456462" y="3451860"/>
                  </a:cubicBezTo>
                  <a:cubicBezTo>
                    <a:pt x="4415314" y="3477387"/>
                    <a:pt x="4374547" y="3487960"/>
                    <a:pt x="4335209" y="3497771"/>
                  </a:cubicBezTo>
                  <a:cubicBezTo>
                    <a:pt x="4295871" y="3507581"/>
                    <a:pt x="3922586" y="3512249"/>
                    <a:pt x="3879533" y="3519107"/>
                  </a:cubicBezTo>
                  <a:cubicBezTo>
                    <a:pt x="3848386" y="3524060"/>
                    <a:pt x="3815620" y="3532251"/>
                    <a:pt x="3797617" y="3540443"/>
                  </a:cubicBezTo>
                  <a:cubicBezTo>
                    <a:pt x="3779616" y="3548634"/>
                    <a:pt x="3733705" y="3576542"/>
                    <a:pt x="3695986" y="3651885"/>
                  </a:cubicBezTo>
                  <a:cubicBezTo>
                    <a:pt x="3658267" y="3727228"/>
                    <a:pt x="3581210" y="3868198"/>
                    <a:pt x="3568161" y="3897725"/>
                  </a:cubicBezTo>
                  <a:cubicBezTo>
                    <a:pt x="3555016" y="3927253"/>
                    <a:pt x="3468148" y="4171474"/>
                    <a:pt x="3458337" y="4217289"/>
                  </a:cubicBezTo>
                  <a:cubicBezTo>
                    <a:pt x="3448527" y="4263104"/>
                    <a:pt x="3412427" y="4549997"/>
                    <a:pt x="3412427" y="4549997"/>
                  </a:cubicBezTo>
                </a:path>
              </a:pathLst>
            </a:custGeom>
            <a:noFill/>
            <a:ln w="19050" cap="flat">
              <a:solidFill>
                <a:schemeClr val="bg2"/>
              </a:solidFill>
              <a:prstDash val="solid"/>
              <a:miter/>
            </a:ln>
          </p:spPr>
          <p:txBody>
            <a:bodyPr rtlCol="0" anchor="ctr"/>
            <a:lstStyle/>
            <a:p>
              <a:endParaRPr lang="en-US"/>
            </a:p>
          </p:txBody>
        </p:sp>
        <p:sp>
          <p:nvSpPr>
            <p:cNvPr id="16" name="Freeform: Shape 10">
              <a:extLst>
                <a:ext uri="{FF2B5EF4-FFF2-40B4-BE49-F238E27FC236}">
                  <a16:creationId xmlns:a16="http://schemas.microsoft.com/office/drawing/2014/main" id="{ED62AB13-2B04-8782-EDD5-582126A3DFC0}"/>
                </a:ext>
              </a:extLst>
            </p:cNvPr>
            <p:cNvSpPr/>
            <p:nvPr/>
          </p:nvSpPr>
          <p:spPr>
            <a:xfrm>
              <a:off x="4340923" y="1633537"/>
              <a:ext cx="2955131" cy="747331"/>
            </a:xfrm>
            <a:custGeom>
              <a:avLst/>
              <a:gdLst>
                <a:gd name="connsiteX0" fmla="*/ 0 w 2955131"/>
                <a:gd name="connsiteY0" fmla="*/ 0 h 747331"/>
                <a:gd name="connsiteX1" fmla="*/ 358902 w 2955131"/>
                <a:gd name="connsiteY1" fmla="*/ 236029 h 747331"/>
                <a:gd name="connsiteX2" fmla="*/ 845725 w 2955131"/>
                <a:gd name="connsiteY2" fmla="*/ 447484 h 747331"/>
                <a:gd name="connsiteX3" fmla="*/ 1312831 w 2955131"/>
                <a:gd name="connsiteY3" fmla="*/ 585121 h 747331"/>
                <a:gd name="connsiteX4" fmla="*/ 1725835 w 2955131"/>
                <a:gd name="connsiteY4" fmla="*/ 658844 h 747331"/>
                <a:gd name="connsiteX5" fmla="*/ 2178177 w 2955131"/>
                <a:gd name="connsiteY5" fmla="*/ 712946 h 747331"/>
                <a:gd name="connsiteX6" fmla="*/ 2546985 w 2955131"/>
                <a:gd name="connsiteY6" fmla="*/ 727710 h 747331"/>
                <a:gd name="connsiteX7" fmla="*/ 2955131 w 2955131"/>
                <a:gd name="connsiteY7" fmla="*/ 747332 h 74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131" h="747331">
                  <a:moveTo>
                    <a:pt x="0" y="0"/>
                  </a:moveTo>
                  <a:cubicBezTo>
                    <a:pt x="0" y="0"/>
                    <a:pt x="275368" y="181927"/>
                    <a:pt x="358902" y="236029"/>
                  </a:cubicBezTo>
                  <a:cubicBezTo>
                    <a:pt x="442436" y="290132"/>
                    <a:pt x="791623" y="422910"/>
                    <a:pt x="845725" y="447484"/>
                  </a:cubicBezTo>
                  <a:cubicBezTo>
                    <a:pt x="899827" y="472059"/>
                    <a:pt x="1253871" y="575310"/>
                    <a:pt x="1312831" y="585121"/>
                  </a:cubicBezTo>
                  <a:cubicBezTo>
                    <a:pt x="1371791" y="594932"/>
                    <a:pt x="1657064" y="649034"/>
                    <a:pt x="1725835" y="658844"/>
                  </a:cubicBezTo>
                  <a:cubicBezTo>
                    <a:pt x="1794605" y="668655"/>
                    <a:pt x="2109407" y="707993"/>
                    <a:pt x="2178177" y="712946"/>
                  </a:cubicBezTo>
                  <a:cubicBezTo>
                    <a:pt x="2246948" y="717899"/>
                    <a:pt x="2443734" y="722757"/>
                    <a:pt x="2546985" y="727710"/>
                  </a:cubicBezTo>
                  <a:cubicBezTo>
                    <a:pt x="2650236" y="732663"/>
                    <a:pt x="2955131" y="747332"/>
                    <a:pt x="2955131" y="747332"/>
                  </a:cubicBezTo>
                </a:path>
              </a:pathLst>
            </a:custGeom>
            <a:noFill/>
            <a:ln w="19050" cap="flat">
              <a:solidFill>
                <a:schemeClr val="bg2"/>
              </a:solidFill>
              <a:prstDash val="solid"/>
              <a:miter/>
            </a:ln>
          </p:spPr>
          <p:txBody>
            <a:bodyPr rtlCol="0" anchor="ctr"/>
            <a:lstStyle/>
            <a:p>
              <a:endParaRPr lang="en-US"/>
            </a:p>
          </p:txBody>
        </p:sp>
        <p:sp>
          <p:nvSpPr>
            <p:cNvPr id="17" name="Freeform: Shape 11">
              <a:extLst>
                <a:ext uri="{FF2B5EF4-FFF2-40B4-BE49-F238E27FC236}">
                  <a16:creationId xmlns:a16="http://schemas.microsoft.com/office/drawing/2014/main" id="{DD98C53F-CEEC-7B9C-35E2-DE4CA45E302D}"/>
                </a:ext>
              </a:extLst>
            </p:cNvPr>
            <p:cNvSpPr/>
            <p:nvPr/>
          </p:nvSpPr>
          <p:spPr>
            <a:xfrm>
              <a:off x="4296727" y="1933479"/>
              <a:ext cx="3314033" cy="737520"/>
            </a:xfrm>
            <a:custGeom>
              <a:avLst/>
              <a:gdLst>
                <a:gd name="connsiteX0" fmla="*/ 0 w 3314033"/>
                <a:gd name="connsiteY0" fmla="*/ 0 h 737520"/>
                <a:gd name="connsiteX1" fmla="*/ 452342 w 3314033"/>
                <a:gd name="connsiteY1" fmla="*/ 231077 h 737520"/>
                <a:gd name="connsiteX2" fmla="*/ 988314 w 3314033"/>
                <a:gd name="connsiteY2" fmla="*/ 403193 h 737520"/>
                <a:gd name="connsiteX3" fmla="*/ 1494758 w 3314033"/>
                <a:gd name="connsiteY3" fmla="*/ 501491 h 737520"/>
                <a:gd name="connsiteX4" fmla="*/ 1971675 w 3314033"/>
                <a:gd name="connsiteY4" fmla="*/ 560451 h 737520"/>
                <a:gd name="connsiteX5" fmla="*/ 2424018 w 3314033"/>
                <a:gd name="connsiteY5" fmla="*/ 580453 h 737520"/>
                <a:gd name="connsiteX6" fmla="*/ 2792825 w 3314033"/>
                <a:gd name="connsiteY6" fmla="*/ 609981 h 737520"/>
                <a:gd name="connsiteX7" fmla="*/ 3097721 w 3314033"/>
                <a:gd name="connsiteY7" fmla="*/ 663797 h 737520"/>
                <a:gd name="connsiteX8" fmla="*/ 3314034 w 3314033"/>
                <a:gd name="connsiteY8" fmla="*/ 737521 h 73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4033" h="737520">
                  <a:moveTo>
                    <a:pt x="0" y="0"/>
                  </a:moveTo>
                  <a:cubicBezTo>
                    <a:pt x="0" y="0"/>
                    <a:pt x="354044" y="196691"/>
                    <a:pt x="452342" y="231077"/>
                  </a:cubicBezTo>
                  <a:cubicBezTo>
                    <a:pt x="550640" y="265462"/>
                    <a:pt x="875252" y="373666"/>
                    <a:pt x="988314" y="403193"/>
                  </a:cubicBezTo>
                  <a:cubicBezTo>
                    <a:pt x="1101376" y="432721"/>
                    <a:pt x="1391507" y="486823"/>
                    <a:pt x="1494758" y="501491"/>
                  </a:cubicBezTo>
                  <a:cubicBezTo>
                    <a:pt x="1598009" y="516160"/>
                    <a:pt x="1897951" y="550640"/>
                    <a:pt x="1971675" y="560451"/>
                  </a:cubicBezTo>
                  <a:cubicBezTo>
                    <a:pt x="2045398" y="570262"/>
                    <a:pt x="2296192" y="570548"/>
                    <a:pt x="2424018" y="580453"/>
                  </a:cubicBezTo>
                  <a:cubicBezTo>
                    <a:pt x="2551843" y="590360"/>
                    <a:pt x="2684621" y="600075"/>
                    <a:pt x="2792825" y="609981"/>
                  </a:cubicBezTo>
                  <a:cubicBezTo>
                    <a:pt x="2901029" y="619887"/>
                    <a:pt x="3023902" y="644081"/>
                    <a:pt x="3097721" y="663797"/>
                  </a:cubicBezTo>
                  <a:cubicBezTo>
                    <a:pt x="3171444" y="683419"/>
                    <a:pt x="3314034" y="737521"/>
                    <a:pt x="3314034" y="737521"/>
                  </a:cubicBezTo>
                </a:path>
              </a:pathLst>
            </a:custGeom>
            <a:noFill/>
            <a:ln w="19050" cap="flat">
              <a:solidFill>
                <a:schemeClr val="bg2"/>
              </a:solidFill>
              <a:prstDash val="solid"/>
              <a:miter/>
            </a:ln>
          </p:spPr>
          <p:txBody>
            <a:bodyPr rtlCol="0" anchor="ctr"/>
            <a:lstStyle/>
            <a:p>
              <a:endParaRPr lang="en-US"/>
            </a:p>
          </p:txBody>
        </p:sp>
        <p:sp>
          <p:nvSpPr>
            <p:cNvPr id="18" name="Freeform: Shape 12">
              <a:extLst>
                <a:ext uri="{FF2B5EF4-FFF2-40B4-BE49-F238E27FC236}">
                  <a16:creationId xmlns:a16="http://schemas.microsoft.com/office/drawing/2014/main" id="{41665A9C-4605-6AA9-059D-664F55B5065C}"/>
                </a:ext>
              </a:extLst>
            </p:cNvPr>
            <p:cNvSpPr/>
            <p:nvPr/>
          </p:nvSpPr>
          <p:spPr>
            <a:xfrm>
              <a:off x="3549300" y="2243232"/>
              <a:ext cx="4395787" cy="1221009"/>
            </a:xfrm>
            <a:custGeom>
              <a:avLst/>
              <a:gdLst>
                <a:gd name="connsiteX0" fmla="*/ 0 w 4395787"/>
                <a:gd name="connsiteY0" fmla="*/ 0 h 1221009"/>
                <a:gd name="connsiteX1" fmla="*/ 457295 w 4395787"/>
                <a:gd name="connsiteY1" fmla="*/ 211455 h 1221009"/>
                <a:gd name="connsiteX2" fmla="*/ 924401 w 4395787"/>
                <a:gd name="connsiteY2" fmla="*/ 368808 h 1221009"/>
                <a:gd name="connsiteX3" fmla="*/ 1332548 w 4395787"/>
                <a:gd name="connsiteY3" fmla="*/ 462248 h 1221009"/>
                <a:gd name="connsiteX4" fmla="*/ 1789843 w 4395787"/>
                <a:gd name="connsiteY4" fmla="*/ 526161 h 1221009"/>
                <a:gd name="connsiteX5" fmla="*/ 2212753 w 4395787"/>
                <a:gd name="connsiteY5" fmla="*/ 560546 h 1221009"/>
                <a:gd name="connsiteX6" fmla="*/ 2537270 w 4395787"/>
                <a:gd name="connsiteY6" fmla="*/ 585121 h 1221009"/>
                <a:gd name="connsiteX7" fmla="*/ 2945416 w 4395787"/>
                <a:gd name="connsiteY7" fmla="*/ 594932 h 1221009"/>
                <a:gd name="connsiteX8" fmla="*/ 3304318 w 4395787"/>
                <a:gd name="connsiteY8" fmla="*/ 629317 h 1221009"/>
                <a:gd name="connsiteX9" fmla="*/ 3638645 w 4395787"/>
                <a:gd name="connsiteY9" fmla="*/ 712946 h 1221009"/>
                <a:gd name="connsiteX10" fmla="*/ 3894296 w 4395787"/>
                <a:gd name="connsiteY10" fmla="*/ 830961 h 1221009"/>
                <a:gd name="connsiteX11" fmla="*/ 4149947 w 4395787"/>
                <a:gd name="connsiteY11" fmla="*/ 991553 h 1221009"/>
                <a:gd name="connsiteX12" fmla="*/ 4395788 w 4395787"/>
                <a:gd name="connsiteY12" fmla="*/ 1221010 h 122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5787" h="1221009">
                  <a:moveTo>
                    <a:pt x="0" y="0"/>
                  </a:moveTo>
                  <a:cubicBezTo>
                    <a:pt x="0" y="0"/>
                    <a:pt x="378619" y="181928"/>
                    <a:pt x="457295" y="211455"/>
                  </a:cubicBezTo>
                  <a:cubicBezTo>
                    <a:pt x="535972" y="240983"/>
                    <a:pt x="870299" y="354044"/>
                    <a:pt x="924401" y="368808"/>
                  </a:cubicBezTo>
                  <a:cubicBezTo>
                    <a:pt x="978503" y="383572"/>
                    <a:pt x="1268635" y="452438"/>
                    <a:pt x="1332548" y="462248"/>
                  </a:cubicBezTo>
                  <a:cubicBezTo>
                    <a:pt x="1396460" y="472059"/>
                    <a:pt x="1706213" y="516350"/>
                    <a:pt x="1789843" y="526161"/>
                  </a:cubicBezTo>
                  <a:cubicBezTo>
                    <a:pt x="1873472" y="535972"/>
                    <a:pt x="2153698" y="555689"/>
                    <a:pt x="2212753" y="560546"/>
                  </a:cubicBezTo>
                  <a:cubicBezTo>
                    <a:pt x="2271808" y="565404"/>
                    <a:pt x="2468404" y="580168"/>
                    <a:pt x="2537270" y="585121"/>
                  </a:cubicBezTo>
                  <a:cubicBezTo>
                    <a:pt x="2606135" y="590074"/>
                    <a:pt x="2886361" y="590074"/>
                    <a:pt x="2945416" y="594932"/>
                  </a:cubicBezTo>
                  <a:cubicBezTo>
                    <a:pt x="3004471" y="599789"/>
                    <a:pt x="3210973" y="614553"/>
                    <a:pt x="3304318" y="629317"/>
                  </a:cubicBezTo>
                  <a:cubicBezTo>
                    <a:pt x="3397663" y="644081"/>
                    <a:pt x="3540347" y="668655"/>
                    <a:pt x="3638645" y="712946"/>
                  </a:cubicBezTo>
                  <a:cubicBezTo>
                    <a:pt x="3736944" y="757238"/>
                    <a:pt x="3825526" y="794861"/>
                    <a:pt x="3894296" y="830961"/>
                  </a:cubicBezTo>
                  <a:cubicBezTo>
                    <a:pt x="3963067" y="867061"/>
                    <a:pt x="4074604" y="939165"/>
                    <a:pt x="4149947" y="991553"/>
                  </a:cubicBezTo>
                  <a:cubicBezTo>
                    <a:pt x="4225385" y="1044035"/>
                    <a:pt x="4395788" y="1221010"/>
                    <a:pt x="4395788" y="1221010"/>
                  </a:cubicBezTo>
                </a:path>
              </a:pathLst>
            </a:custGeom>
            <a:noFill/>
            <a:ln w="19050" cap="flat">
              <a:solidFill>
                <a:schemeClr val="bg2"/>
              </a:solid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1BC95581-4B81-590C-ACFB-D4EFE893503B}"/>
                </a:ext>
              </a:extLst>
            </p:cNvPr>
            <p:cNvSpPr/>
            <p:nvPr/>
          </p:nvSpPr>
          <p:spPr>
            <a:xfrm>
              <a:off x="5117877" y="2951321"/>
              <a:ext cx="2932937" cy="1194720"/>
            </a:xfrm>
            <a:custGeom>
              <a:avLst/>
              <a:gdLst>
                <a:gd name="connsiteX0" fmla="*/ 0 w 2932937"/>
                <a:gd name="connsiteY0" fmla="*/ 0 h 1194720"/>
                <a:gd name="connsiteX1" fmla="*/ 398240 w 2932937"/>
                <a:gd name="connsiteY1" fmla="*/ 34385 h 1194720"/>
                <a:gd name="connsiteX2" fmla="*/ 801434 w 2932937"/>
                <a:gd name="connsiteY2" fmla="*/ 39338 h 1194720"/>
                <a:gd name="connsiteX3" fmla="*/ 1180052 w 2932937"/>
                <a:gd name="connsiteY3" fmla="*/ 49149 h 1194720"/>
                <a:gd name="connsiteX4" fmla="*/ 1494758 w 2932937"/>
                <a:gd name="connsiteY4" fmla="*/ 73723 h 1194720"/>
                <a:gd name="connsiteX5" fmla="*/ 1784890 w 2932937"/>
                <a:gd name="connsiteY5" fmla="*/ 122872 h 1194720"/>
                <a:gd name="connsiteX6" fmla="*/ 2001202 w 2932937"/>
                <a:gd name="connsiteY6" fmla="*/ 186785 h 1194720"/>
                <a:gd name="connsiteX7" fmla="*/ 2264283 w 2932937"/>
                <a:gd name="connsiteY7" fmla="*/ 312134 h 1194720"/>
                <a:gd name="connsiteX8" fmla="*/ 2546985 w 2932937"/>
                <a:gd name="connsiteY8" fmla="*/ 543211 h 1194720"/>
                <a:gd name="connsiteX9" fmla="*/ 2763298 w 2932937"/>
                <a:gd name="connsiteY9" fmla="*/ 830866 h 1194720"/>
                <a:gd name="connsiteX10" fmla="*/ 2932938 w 2932937"/>
                <a:gd name="connsiteY10" fmla="*/ 1194721 h 119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2937" h="1194720">
                  <a:moveTo>
                    <a:pt x="0" y="0"/>
                  </a:moveTo>
                  <a:cubicBezTo>
                    <a:pt x="0" y="0"/>
                    <a:pt x="265557" y="29527"/>
                    <a:pt x="398240" y="34385"/>
                  </a:cubicBezTo>
                  <a:cubicBezTo>
                    <a:pt x="530923" y="39243"/>
                    <a:pt x="737521" y="34385"/>
                    <a:pt x="801434" y="39338"/>
                  </a:cubicBezTo>
                  <a:cubicBezTo>
                    <a:pt x="865346" y="44291"/>
                    <a:pt x="1086612" y="49149"/>
                    <a:pt x="1180052" y="49149"/>
                  </a:cubicBezTo>
                  <a:cubicBezTo>
                    <a:pt x="1273493" y="49149"/>
                    <a:pt x="1406271" y="63913"/>
                    <a:pt x="1494758" y="73723"/>
                  </a:cubicBezTo>
                  <a:cubicBezTo>
                    <a:pt x="1583246" y="83534"/>
                    <a:pt x="1696402" y="98298"/>
                    <a:pt x="1784890" y="122872"/>
                  </a:cubicBezTo>
                  <a:cubicBezTo>
                    <a:pt x="1873377" y="147447"/>
                    <a:pt x="1929956" y="157258"/>
                    <a:pt x="2001202" y="186785"/>
                  </a:cubicBezTo>
                  <a:cubicBezTo>
                    <a:pt x="2072545" y="216313"/>
                    <a:pt x="2183130" y="258127"/>
                    <a:pt x="2264283" y="312134"/>
                  </a:cubicBezTo>
                  <a:cubicBezTo>
                    <a:pt x="2345436" y="366236"/>
                    <a:pt x="2515076" y="511302"/>
                    <a:pt x="2546985" y="543211"/>
                  </a:cubicBezTo>
                  <a:cubicBezTo>
                    <a:pt x="2578894" y="575120"/>
                    <a:pt x="2738724" y="789051"/>
                    <a:pt x="2763298" y="830866"/>
                  </a:cubicBezTo>
                  <a:cubicBezTo>
                    <a:pt x="2787872" y="872680"/>
                    <a:pt x="2923128" y="1157859"/>
                    <a:pt x="2932938" y="1194721"/>
                  </a:cubicBezTo>
                </a:path>
              </a:pathLst>
            </a:custGeom>
            <a:noFill/>
            <a:ln w="19050" cap="flat">
              <a:solidFill>
                <a:schemeClr val="bg2"/>
              </a:solidFill>
              <a:prstDash val="solid"/>
              <a:miter/>
            </a:ln>
          </p:spPr>
          <p:txBody>
            <a:bodyPr rtlCol="0" anchor="ctr"/>
            <a:lstStyle/>
            <a:p>
              <a:endParaRPr lang="en-US"/>
            </a:p>
          </p:txBody>
        </p:sp>
        <p:sp>
          <p:nvSpPr>
            <p:cNvPr id="20" name="Freeform: Shape 14">
              <a:extLst>
                <a:ext uri="{FF2B5EF4-FFF2-40B4-BE49-F238E27FC236}">
                  <a16:creationId xmlns:a16="http://schemas.microsoft.com/office/drawing/2014/main" id="{39E23B78-52FC-6691-69AF-C1D4611374AB}"/>
                </a:ext>
              </a:extLst>
            </p:cNvPr>
            <p:cNvSpPr/>
            <p:nvPr/>
          </p:nvSpPr>
          <p:spPr>
            <a:xfrm>
              <a:off x="3141154" y="3054572"/>
              <a:ext cx="3928681" cy="270319"/>
            </a:xfrm>
            <a:custGeom>
              <a:avLst/>
              <a:gdLst>
                <a:gd name="connsiteX0" fmla="*/ 0 w 3928681"/>
                <a:gd name="connsiteY0" fmla="*/ 0 h 270319"/>
                <a:gd name="connsiteX1" fmla="*/ 481870 w 3928681"/>
                <a:gd name="connsiteY1" fmla="*/ 73723 h 270319"/>
                <a:gd name="connsiteX2" fmla="*/ 1116139 w 3928681"/>
                <a:gd name="connsiteY2" fmla="*/ 122872 h 270319"/>
                <a:gd name="connsiteX3" fmla="*/ 1725835 w 3928681"/>
                <a:gd name="connsiteY3" fmla="*/ 132683 h 270319"/>
                <a:gd name="connsiteX4" fmla="*/ 2227421 w 3928681"/>
                <a:gd name="connsiteY4" fmla="*/ 127730 h 270319"/>
                <a:gd name="connsiteX5" fmla="*/ 2684717 w 3928681"/>
                <a:gd name="connsiteY5" fmla="*/ 112967 h 270319"/>
                <a:gd name="connsiteX6" fmla="*/ 3166586 w 3928681"/>
                <a:gd name="connsiteY6" fmla="*/ 117920 h 270319"/>
                <a:gd name="connsiteX7" fmla="*/ 3515678 w 3928681"/>
                <a:gd name="connsiteY7" fmla="*/ 137541 h 270319"/>
                <a:gd name="connsiteX8" fmla="*/ 3928682 w 3928681"/>
                <a:gd name="connsiteY8" fmla="*/ 270320 h 27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8681" h="270319">
                  <a:moveTo>
                    <a:pt x="0" y="0"/>
                  </a:moveTo>
                  <a:cubicBezTo>
                    <a:pt x="0" y="0"/>
                    <a:pt x="354044" y="68866"/>
                    <a:pt x="481870" y="73723"/>
                  </a:cubicBezTo>
                  <a:cubicBezTo>
                    <a:pt x="609695" y="78581"/>
                    <a:pt x="1047369" y="118015"/>
                    <a:pt x="1116139" y="122872"/>
                  </a:cubicBezTo>
                  <a:cubicBezTo>
                    <a:pt x="1184910" y="127730"/>
                    <a:pt x="1686497" y="132683"/>
                    <a:pt x="1725835" y="132683"/>
                  </a:cubicBezTo>
                  <a:cubicBezTo>
                    <a:pt x="1765173" y="132683"/>
                    <a:pt x="2158556" y="127730"/>
                    <a:pt x="2227421" y="127730"/>
                  </a:cubicBezTo>
                  <a:cubicBezTo>
                    <a:pt x="2296287" y="127730"/>
                    <a:pt x="2635568" y="117920"/>
                    <a:pt x="2684717" y="112967"/>
                  </a:cubicBezTo>
                  <a:cubicBezTo>
                    <a:pt x="2733866" y="108013"/>
                    <a:pt x="3097721" y="117920"/>
                    <a:pt x="3166586" y="117920"/>
                  </a:cubicBezTo>
                  <a:cubicBezTo>
                    <a:pt x="3235452" y="117920"/>
                    <a:pt x="3461576" y="127730"/>
                    <a:pt x="3515678" y="137541"/>
                  </a:cubicBezTo>
                  <a:cubicBezTo>
                    <a:pt x="3569780" y="147352"/>
                    <a:pt x="3800856" y="201454"/>
                    <a:pt x="3928682" y="270320"/>
                  </a:cubicBezTo>
                </a:path>
              </a:pathLst>
            </a:custGeom>
            <a:noFill/>
            <a:ln w="19050" cap="flat">
              <a:solidFill>
                <a:schemeClr val="bg2"/>
              </a:solidFill>
              <a:prstDash val="solid"/>
              <a:miter/>
            </a:ln>
          </p:spPr>
          <p:txBody>
            <a:bodyPr rtlCol="0" anchor="ctr"/>
            <a:lstStyle/>
            <a:p>
              <a:endParaRPr lang="en-US"/>
            </a:p>
          </p:txBody>
        </p:sp>
        <p:sp>
          <p:nvSpPr>
            <p:cNvPr id="21" name="Freeform: Shape 15">
              <a:extLst>
                <a:ext uri="{FF2B5EF4-FFF2-40B4-BE49-F238E27FC236}">
                  <a16:creationId xmlns:a16="http://schemas.microsoft.com/office/drawing/2014/main" id="{D27C9A81-F89C-8177-FD32-44B4722F4C22}"/>
                </a:ext>
              </a:extLst>
            </p:cNvPr>
            <p:cNvSpPr/>
            <p:nvPr/>
          </p:nvSpPr>
          <p:spPr>
            <a:xfrm>
              <a:off x="3210020" y="3339750"/>
              <a:ext cx="4262913" cy="673608"/>
            </a:xfrm>
            <a:custGeom>
              <a:avLst/>
              <a:gdLst>
                <a:gd name="connsiteX0" fmla="*/ 0 w 4262913"/>
                <a:gd name="connsiteY0" fmla="*/ 49149 h 673608"/>
                <a:gd name="connsiteX1" fmla="*/ 349091 w 4262913"/>
                <a:gd name="connsiteY1" fmla="*/ 83534 h 673608"/>
                <a:gd name="connsiteX2" fmla="*/ 865346 w 4262913"/>
                <a:gd name="connsiteY2" fmla="*/ 98298 h 673608"/>
                <a:gd name="connsiteX3" fmla="*/ 1376743 w 4262913"/>
                <a:gd name="connsiteY3" fmla="*/ 93345 h 673608"/>
                <a:gd name="connsiteX4" fmla="*/ 1843850 w 4262913"/>
                <a:gd name="connsiteY4" fmla="*/ 58960 h 673608"/>
                <a:gd name="connsiteX5" fmla="*/ 2350294 w 4262913"/>
                <a:gd name="connsiteY5" fmla="*/ 24574 h 673608"/>
                <a:gd name="connsiteX6" fmla="*/ 3023902 w 4262913"/>
                <a:gd name="connsiteY6" fmla="*/ 0 h 673608"/>
                <a:gd name="connsiteX7" fmla="*/ 3422142 w 4262913"/>
                <a:gd name="connsiteY7" fmla="*/ 29528 h 673608"/>
                <a:gd name="connsiteX8" fmla="*/ 3756470 w 4262913"/>
                <a:gd name="connsiteY8" fmla="*/ 142589 h 673608"/>
                <a:gd name="connsiteX9" fmla="*/ 4056412 w 4262913"/>
                <a:gd name="connsiteY9" fmla="*/ 388430 h 673608"/>
                <a:gd name="connsiteX10" fmla="*/ 4262914 w 4262913"/>
                <a:gd name="connsiteY10" fmla="*/ 673608 h 67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2913" h="673608">
                  <a:moveTo>
                    <a:pt x="0" y="49149"/>
                  </a:moveTo>
                  <a:cubicBezTo>
                    <a:pt x="0" y="49149"/>
                    <a:pt x="221266" y="78677"/>
                    <a:pt x="349091" y="83534"/>
                  </a:cubicBezTo>
                  <a:cubicBezTo>
                    <a:pt x="476917" y="88392"/>
                    <a:pt x="806387" y="98298"/>
                    <a:pt x="865346" y="98298"/>
                  </a:cubicBezTo>
                  <a:cubicBezTo>
                    <a:pt x="924306" y="98298"/>
                    <a:pt x="1312831" y="98298"/>
                    <a:pt x="1376743" y="93345"/>
                  </a:cubicBezTo>
                  <a:cubicBezTo>
                    <a:pt x="1440656" y="88392"/>
                    <a:pt x="1770126" y="63817"/>
                    <a:pt x="1843850" y="58960"/>
                  </a:cubicBezTo>
                  <a:cubicBezTo>
                    <a:pt x="1917573" y="54102"/>
                    <a:pt x="2251996" y="29432"/>
                    <a:pt x="2350294" y="24574"/>
                  </a:cubicBezTo>
                  <a:cubicBezTo>
                    <a:pt x="2448592" y="19717"/>
                    <a:pt x="2841974" y="0"/>
                    <a:pt x="3023902" y="0"/>
                  </a:cubicBezTo>
                  <a:cubicBezTo>
                    <a:pt x="3205830" y="0"/>
                    <a:pt x="3338608" y="9811"/>
                    <a:pt x="3422142" y="29528"/>
                  </a:cubicBezTo>
                  <a:cubicBezTo>
                    <a:pt x="3505676" y="49244"/>
                    <a:pt x="3648361" y="83629"/>
                    <a:pt x="3756470" y="142589"/>
                  </a:cubicBezTo>
                  <a:cubicBezTo>
                    <a:pt x="3864674" y="201549"/>
                    <a:pt x="3992499" y="319564"/>
                    <a:pt x="4056412" y="388430"/>
                  </a:cubicBezTo>
                  <a:cubicBezTo>
                    <a:pt x="4120325" y="457295"/>
                    <a:pt x="4223576" y="604742"/>
                    <a:pt x="4262914" y="673608"/>
                  </a:cubicBezTo>
                </a:path>
              </a:pathLst>
            </a:custGeom>
            <a:noFill/>
            <a:ln w="19050" cap="flat">
              <a:solidFill>
                <a:schemeClr val="bg2"/>
              </a:solidFill>
              <a:prstDash val="solid"/>
              <a:miter/>
            </a:ln>
          </p:spPr>
          <p:txBody>
            <a:bodyPr rtlCol="0" anchor="ctr"/>
            <a:lstStyle/>
            <a:p>
              <a:endParaRPr lang="en-US"/>
            </a:p>
          </p:txBody>
        </p:sp>
        <p:sp>
          <p:nvSpPr>
            <p:cNvPr id="22" name="Freeform: Shape 16">
              <a:extLst>
                <a:ext uri="{FF2B5EF4-FFF2-40B4-BE49-F238E27FC236}">
                  <a16:creationId xmlns:a16="http://schemas.microsoft.com/office/drawing/2014/main" id="{4163193E-B405-8988-0D88-C8CDF408AA11}"/>
                </a:ext>
              </a:extLst>
            </p:cNvPr>
            <p:cNvSpPr/>
            <p:nvPr/>
          </p:nvSpPr>
          <p:spPr>
            <a:xfrm>
              <a:off x="4749069" y="3508152"/>
              <a:ext cx="2296191" cy="254508"/>
            </a:xfrm>
            <a:custGeom>
              <a:avLst/>
              <a:gdLst>
                <a:gd name="connsiteX0" fmla="*/ 0 w 2296191"/>
                <a:gd name="connsiteY0" fmla="*/ 131540 h 254508"/>
                <a:gd name="connsiteX1" fmla="*/ 270415 w 2296191"/>
                <a:gd name="connsiteY1" fmla="*/ 98774 h 254508"/>
                <a:gd name="connsiteX2" fmla="*/ 589979 w 2296191"/>
                <a:gd name="connsiteY2" fmla="*/ 57817 h 254508"/>
                <a:gd name="connsiteX3" fmla="*/ 835819 w 2296191"/>
                <a:gd name="connsiteY3" fmla="*/ 28289 h 254508"/>
                <a:gd name="connsiteX4" fmla="*/ 1263587 w 2296191"/>
                <a:gd name="connsiteY4" fmla="*/ 3715 h 254508"/>
                <a:gd name="connsiteX5" fmla="*/ 1612678 w 2296191"/>
                <a:gd name="connsiteY5" fmla="*/ 3715 h 254508"/>
                <a:gd name="connsiteX6" fmla="*/ 1902809 w 2296191"/>
                <a:gd name="connsiteY6" fmla="*/ 48006 h 254508"/>
                <a:gd name="connsiteX7" fmla="*/ 2296192 w 2296191"/>
                <a:gd name="connsiteY7" fmla="*/ 254508 h 25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191" h="254508">
                  <a:moveTo>
                    <a:pt x="0" y="131540"/>
                  </a:moveTo>
                  <a:cubicBezTo>
                    <a:pt x="0" y="131540"/>
                    <a:pt x="189262" y="111062"/>
                    <a:pt x="270415" y="98774"/>
                  </a:cubicBezTo>
                  <a:cubicBezTo>
                    <a:pt x="344805" y="87535"/>
                    <a:pt x="560546" y="62675"/>
                    <a:pt x="589979" y="57817"/>
                  </a:cubicBezTo>
                  <a:cubicBezTo>
                    <a:pt x="619411" y="52959"/>
                    <a:pt x="757142" y="33242"/>
                    <a:pt x="835819" y="28289"/>
                  </a:cubicBezTo>
                  <a:cubicBezTo>
                    <a:pt x="914495" y="23336"/>
                    <a:pt x="1194721" y="8668"/>
                    <a:pt x="1263587" y="3715"/>
                  </a:cubicBezTo>
                  <a:cubicBezTo>
                    <a:pt x="1332452" y="-1238"/>
                    <a:pt x="1538954" y="-1238"/>
                    <a:pt x="1612678" y="3715"/>
                  </a:cubicBezTo>
                  <a:cubicBezTo>
                    <a:pt x="1686401" y="8668"/>
                    <a:pt x="1809369" y="23336"/>
                    <a:pt x="1902809" y="48006"/>
                  </a:cubicBezTo>
                  <a:cubicBezTo>
                    <a:pt x="1996249" y="72580"/>
                    <a:pt x="2178177" y="121729"/>
                    <a:pt x="2296192" y="254508"/>
                  </a:cubicBezTo>
                </a:path>
              </a:pathLst>
            </a:custGeom>
            <a:noFill/>
            <a:ln w="19050" cap="flat">
              <a:solidFill>
                <a:schemeClr val="bg2"/>
              </a:solidFill>
              <a:prstDash val="solid"/>
              <a:miter/>
            </a:ln>
          </p:spPr>
          <p:txBody>
            <a:bodyPr rtlCol="0" anchor="ctr"/>
            <a:lstStyle/>
            <a:p>
              <a:endParaRPr lang="en-US"/>
            </a:p>
          </p:txBody>
        </p:sp>
        <p:sp>
          <p:nvSpPr>
            <p:cNvPr id="23" name="Freeform: Shape 17">
              <a:extLst>
                <a:ext uri="{FF2B5EF4-FFF2-40B4-BE49-F238E27FC236}">
                  <a16:creationId xmlns:a16="http://schemas.microsoft.com/office/drawing/2014/main" id="{7B6BCAA3-2F30-7817-3870-8D8E769A6A8F}"/>
                </a:ext>
              </a:extLst>
            </p:cNvPr>
            <p:cNvSpPr/>
            <p:nvPr/>
          </p:nvSpPr>
          <p:spPr>
            <a:xfrm>
              <a:off x="4572000" y="3675081"/>
              <a:ext cx="2274951" cy="225215"/>
            </a:xfrm>
            <a:custGeom>
              <a:avLst/>
              <a:gdLst>
                <a:gd name="connsiteX0" fmla="*/ 0 w 2274951"/>
                <a:gd name="connsiteY0" fmla="*/ 225216 h 225215"/>
                <a:gd name="connsiteX1" fmla="*/ 721138 w 2274951"/>
                <a:gd name="connsiteY1" fmla="*/ 87579 h 225215"/>
                <a:gd name="connsiteX2" fmla="*/ 1180052 w 2274951"/>
                <a:gd name="connsiteY2" fmla="*/ 22047 h 225215"/>
                <a:gd name="connsiteX3" fmla="*/ 1494758 w 2274951"/>
                <a:gd name="connsiteY3" fmla="*/ 2426 h 225215"/>
                <a:gd name="connsiteX4" fmla="*/ 1907762 w 2274951"/>
                <a:gd name="connsiteY4" fmla="*/ 22047 h 225215"/>
                <a:gd name="connsiteX5" fmla="*/ 2274951 w 2274951"/>
                <a:gd name="connsiteY5" fmla="*/ 153207 h 22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951" h="225215">
                  <a:moveTo>
                    <a:pt x="0" y="225216"/>
                  </a:moveTo>
                  <a:cubicBezTo>
                    <a:pt x="0" y="225216"/>
                    <a:pt x="616268" y="107201"/>
                    <a:pt x="721138" y="87579"/>
                  </a:cubicBezTo>
                  <a:cubicBezTo>
                    <a:pt x="826008" y="67958"/>
                    <a:pt x="1094804" y="28620"/>
                    <a:pt x="1180052" y="22047"/>
                  </a:cubicBezTo>
                  <a:cubicBezTo>
                    <a:pt x="1265301" y="15475"/>
                    <a:pt x="1311212" y="8903"/>
                    <a:pt x="1494758" y="2426"/>
                  </a:cubicBezTo>
                  <a:cubicBezTo>
                    <a:pt x="1678305" y="-4051"/>
                    <a:pt x="1796320" y="2426"/>
                    <a:pt x="1907762" y="22047"/>
                  </a:cubicBezTo>
                  <a:cubicBezTo>
                    <a:pt x="2019205" y="41669"/>
                    <a:pt x="2196275" y="100724"/>
                    <a:pt x="2274951" y="153207"/>
                  </a:cubicBezTo>
                </a:path>
              </a:pathLst>
            </a:custGeom>
            <a:noFill/>
            <a:ln w="19050" cap="flat">
              <a:solidFill>
                <a:schemeClr val="bg2"/>
              </a:solidFill>
              <a:prstDash val="solid"/>
              <a:miter/>
            </a:ln>
          </p:spPr>
          <p:txBody>
            <a:bodyPr rtlCol="0" anchor="ctr"/>
            <a:lstStyle/>
            <a:p>
              <a:endParaRPr lang="en-US"/>
            </a:p>
          </p:txBody>
        </p:sp>
        <p:sp>
          <p:nvSpPr>
            <p:cNvPr id="24" name="Freeform: Shape 18">
              <a:extLst>
                <a:ext uri="{FF2B5EF4-FFF2-40B4-BE49-F238E27FC236}">
                  <a16:creationId xmlns:a16="http://schemas.microsoft.com/office/drawing/2014/main" id="{52B8E914-58AF-5D7C-09D2-36A57E6B4925}"/>
                </a:ext>
              </a:extLst>
            </p:cNvPr>
            <p:cNvSpPr/>
            <p:nvPr/>
          </p:nvSpPr>
          <p:spPr>
            <a:xfrm>
              <a:off x="3254311" y="3843993"/>
              <a:ext cx="3338607" cy="825732"/>
            </a:xfrm>
            <a:custGeom>
              <a:avLst/>
              <a:gdLst>
                <a:gd name="connsiteX0" fmla="*/ 0 w 3338607"/>
                <a:gd name="connsiteY0" fmla="*/ 825733 h 825732"/>
                <a:gd name="connsiteX1" fmla="*/ 1225963 w 3338607"/>
                <a:gd name="connsiteY1" fmla="*/ 389774 h 825732"/>
                <a:gd name="connsiteX2" fmla="*/ 2251996 w 3338607"/>
                <a:gd name="connsiteY2" fmla="*/ 88212 h 825732"/>
                <a:gd name="connsiteX3" fmla="*/ 2743676 w 3338607"/>
                <a:gd name="connsiteY3" fmla="*/ 2201 h 825732"/>
                <a:gd name="connsiteX4" fmla="*/ 3028855 w 3338607"/>
                <a:gd name="connsiteY4" fmla="*/ 2201 h 825732"/>
                <a:gd name="connsiteX5" fmla="*/ 3338608 w 3338607"/>
                <a:gd name="connsiteY5" fmla="*/ 71067 h 82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8607" h="825732">
                  <a:moveTo>
                    <a:pt x="0" y="825733"/>
                  </a:moveTo>
                  <a:cubicBezTo>
                    <a:pt x="0" y="825733"/>
                    <a:pt x="978503" y="476642"/>
                    <a:pt x="1225963" y="389774"/>
                  </a:cubicBezTo>
                  <a:cubicBezTo>
                    <a:pt x="1299305" y="364056"/>
                    <a:pt x="2094643" y="129932"/>
                    <a:pt x="2251996" y="88212"/>
                  </a:cubicBezTo>
                  <a:cubicBezTo>
                    <a:pt x="2305812" y="73925"/>
                    <a:pt x="2679764" y="2201"/>
                    <a:pt x="2743676" y="2201"/>
                  </a:cubicBezTo>
                  <a:cubicBezTo>
                    <a:pt x="2807589" y="2201"/>
                    <a:pt x="2973133" y="-2752"/>
                    <a:pt x="3028855" y="2201"/>
                  </a:cubicBezTo>
                  <a:cubicBezTo>
                    <a:pt x="3084576" y="7154"/>
                    <a:pt x="3274695" y="51350"/>
                    <a:pt x="3338608" y="71067"/>
                  </a:cubicBezTo>
                </a:path>
              </a:pathLst>
            </a:custGeom>
            <a:noFill/>
            <a:ln w="19050" cap="flat">
              <a:solidFill>
                <a:schemeClr val="bg2"/>
              </a:solidFill>
              <a:prstDash val="solid"/>
              <a:miter/>
            </a:ln>
          </p:spPr>
          <p:txBody>
            <a:bodyPr rtlCol="0" anchor="ctr"/>
            <a:lstStyle/>
            <a:p>
              <a:endParaRPr lang="en-US"/>
            </a:p>
          </p:txBody>
        </p:sp>
        <p:sp>
          <p:nvSpPr>
            <p:cNvPr id="25" name="Freeform: Shape 19">
              <a:extLst>
                <a:ext uri="{FF2B5EF4-FFF2-40B4-BE49-F238E27FC236}">
                  <a16:creationId xmlns:a16="http://schemas.microsoft.com/office/drawing/2014/main" id="{90DF8AB8-2FED-7E12-4C1F-076FDE30934F}"/>
                </a:ext>
              </a:extLst>
            </p:cNvPr>
            <p:cNvSpPr/>
            <p:nvPr/>
          </p:nvSpPr>
          <p:spPr>
            <a:xfrm>
              <a:off x="2688812" y="4020883"/>
              <a:ext cx="4288303" cy="1347311"/>
            </a:xfrm>
            <a:custGeom>
              <a:avLst/>
              <a:gdLst>
                <a:gd name="connsiteX0" fmla="*/ 0 w 4288303"/>
                <a:gd name="connsiteY0" fmla="*/ 1170146 h 1347311"/>
                <a:gd name="connsiteX1" fmla="*/ 1052227 w 4288303"/>
                <a:gd name="connsiteY1" fmla="*/ 742378 h 1347311"/>
                <a:gd name="connsiteX2" fmla="*/ 2035683 w 4288303"/>
                <a:gd name="connsiteY2" fmla="*/ 353949 h 1347311"/>
                <a:gd name="connsiteX3" fmla="*/ 2679859 w 4288303"/>
                <a:gd name="connsiteY3" fmla="*/ 132683 h 1347311"/>
                <a:gd name="connsiteX4" fmla="*/ 3102769 w 4288303"/>
                <a:gd name="connsiteY4" fmla="*/ 19621 h 1347311"/>
                <a:gd name="connsiteX5" fmla="*/ 3437097 w 4288303"/>
                <a:gd name="connsiteY5" fmla="*/ 0 h 1347311"/>
                <a:gd name="connsiteX6" fmla="*/ 3771424 w 4288303"/>
                <a:gd name="connsiteY6" fmla="*/ 68866 h 1347311"/>
                <a:gd name="connsiteX7" fmla="*/ 4105752 w 4288303"/>
                <a:gd name="connsiteY7" fmla="*/ 280321 h 1347311"/>
                <a:gd name="connsiteX8" fmla="*/ 4263104 w 4288303"/>
                <a:gd name="connsiteY8" fmla="*/ 526161 h 1347311"/>
                <a:gd name="connsiteX9" fmla="*/ 4277868 w 4288303"/>
                <a:gd name="connsiteY9" fmla="*/ 855631 h 1347311"/>
                <a:gd name="connsiteX10" fmla="*/ 4056602 w 4288303"/>
                <a:gd name="connsiteY10" fmla="*/ 1347311 h 13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8303" h="1347311">
                  <a:moveTo>
                    <a:pt x="0" y="1170146"/>
                  </a:moveTo>
                  <a:cubicBezTo>
                    <a:pt x="0" y="1170146"/>
                    <a:pt x="909637" y="801338"/>
                    <a:pt x="1052227" y="742378"/>
                  </a:cubicBezTo>
                  <a:cubicBezTo>
                    <a:pt x="1194816" y="683419"/>
                    <a:pt x="1947100" y="383476"/>
                    <a:pt x="2035683" y="353949"/>
                  </a:cubicBezTo>
                  <a:cubicBezTo>
                    <a:pt x="2124170" y="324421"/>
                    <a:pt x="2586418" y="162211"/>
                    <a:pt x="2679859" y="132683"/>
                  </a:cubicBezTo>
                  <a:cubicBezTo>
                    <a:pt x="2773299" y="103156"/>
                    <a:pt x="3014186" y="34385"/>
                    <a:pt x="3102769" y="19621"/>
                  </a:cubicBezTo>
                  <a:cubicBezTo>
                    <a:pt x="3191256" y="4858"/>
                    <a:pt x="3392900" y="0"/>
                    <a:pt x="3437097" y="0"/>
                  </a:cubicBezTo>
                  <a:cubicBezTo>
                    <a:pt x="3481292" y="0"/>
                    <a:pt x="3638741" y="9811"/>
                    <a:pt x="3771424" y="68866"/>
                  </a:cubicBezTo>
                  <a:cubicBezTo>
                    <a:pt x="3904107" y="127921"/>
                    <a:pt x="4041839" y="206502"/>
                    <a:pt x="4105752" y="280321"/>
                  </a:cubicBezTo>
                  <a:cubicBezTo>
                    <a:pt x="4169664" y="354044"/>
                    <a:pt x="4238530" y="437674"/>
                    <a:pt x="4263104" y="526161"/>
                  </a:cubicBezTo>
                  <a:cubicBezTo>
                    <a:pt x="4287679" y="614648"/>
                    <a:pt x="4297489" y="737616"/>
                    <a:pt x="4277868" y="855631"/>
                  </a:cubicBezTo>
                  <a:cubicBezTo>
                    <a:pt x="4258247" y="973645"/>
                    <a:pt x="4115562" y="1268635"/>
                    <a:pt x="4056602" y="1347311"/>
                  </a:cubicBezTo>
                </a:path>
              </a:pathLst>
            </a:custGeom>
            <a:noFill/>
            <a:ln w="19050" cap="flat">
              <a:solidFill>
                <a:schemeClr val="bg2"/>
              </a:solidFill>
              <a:prstDash val="solid"/>
              <a:miter/>
            </a:ln>
          </p:spPr>
          <p:txBody>
            <a:bodyPr rtlCol="0" anchor="ctr"/>
            <a:lstStyle/>
            <a:p>
              <a:endParaRPr lang="en-US"/>
            </a:p>
          </p:txBody>
        </p:sp>
        <p:sp>
          <p:nvSpPr>
            <p:cNvPr id="26" name="Freeform: Shape 20">
              <a:extLst>
                <a:ext uri="{FF2B5EF4-FFF2-40B4-BE49-F238E27FC236}">
                  <a16:creationId xmlns:a16="http://schemas.microsoft.com/office/drawing/2014/main" id="{94CEB6B3-B7A4-35FA-4589-639C11FD3FB2}"/>
                </a:ext>
              </a:extLst>
            </p:cNvPr>
            <p:cNvSpPr/>
            <p:nvPr/>
          </p:nvSpPr>
          <p:spPr>
            <a:xfrm>
              <a:off x="4719542" y="1589246"/>
              <a:ext cx="3555015" cy="831056"/>
            </a:xfrm>
            <a:custGeom>
              <a:avLst/>
              <a:gdLst>
                <a:gd name="connsiteX0" fmla="*/ 0 w 3555015"/>
                <a:gd name="connsiteY0" fmla="*/ 0 h 831056"/>
                <a:gd name="connsiteX1" fmla="*/ 885063 w 3555015"/>
                <a:gd name="connsiteY1" fmla="*/ 432721 h 831056"/>
                <a:gd name="connsiteX2" fmla="*/ 1775079 w 3555015"/>
                <a:gd name="connsiteY2" fmla="*/ 580263 h 831056"/>
                <a:gd name="connsiteX3" fmla="*/ 2606040 w 3555015"/>
                <a:gd name="connsiteY3" fmla="*/ 604838 h 831056"/>
                <a:gd name="connsiteX4" fmla="*/ 3063335 w 3555015"/>
                <a:gd name="connsiteY4" fmla="*/ 649129 h 831056"/>
                <a:gd name="connsiteX5" fmla="*/ 3230499 w 3555015"/>
                <a:gd name="connsiteY5" fmla="*/ 688467 h 831056"/>
                <a:gd name="connsiteX6" fmla="*/ 3555016 w 3555015"/>
                <a:gd name="connsiteY6" fmla="*/ 831056 h 83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5015" h="831056">
                  <a:moveTo>
                    <a:pt x="0" y="0"/>
                  </a:moveTo>
                  <a:cubicBezTo>
                    <a:pt x="0" y="0"/>
                    <a:pt x="545783" y="363855"/>
                    <a:pt x="885063" y="432721"/>
                  </a:cubicBezTo>
                  <a:cubicBezTo>
                    <a:pt x="1224344" y="501586"/>
                    <a:pt x="1406271" y="555689"/>
                    <a:pt x="1775079" y="580263"/>
                  </a:cubicBezTo>
                  <a:cubicBezTo>
                    <a:pt x="2143887" y="604838"/>
                    <a:pt x="2429066" y="595027"/>
                    <a:pt x="2606040" y="604838"/>
                  </a:cubicBezTo>
                  <a:cubicBezTo>
                    <a:pt x="2783015" y="614648"/>
                    <a:pt x="2896172" y="609790"/>
                    <a:pt x="3063335" y="649129"/>
                  </a:cubicBezTo>
                  <a:lnTo>
                    <a:pt x="3230499" y="688467"/>
                  </a:lnTo>
                  <a:cubicBezTo>
                    <a:pt x="3230499" y="688467"/>
                    <a:pt x="3486150" y="767144"/>
                    <a:pt x="3555016" y="831056"/>
                  </a:cubicBezTo>
                </a:path>
              </a:pathLst>
            </a:custGeom>
            <a:noFill/>
            <a:ln w="19050" cap="flat">
              <a:solidFill>
                <a:schemeClr val="bg2"/>
              </a:solidFill>
              <a:prstDash val="solid"/>
              <a:miter/>
            </a:ln>
          </p:spPr>
          <p:txBody>
            <a:bodyPr rtlCol="0" anchor="ctr"/>
            <a:lstStyle/>
            <a:p>
              <a:endParaRPr lang="en-US"/>
            </a:p>
          </p:txBody>
        </p:sp>
        <p:sp>
          <p:nvSpPr>
            <p:cNvPr id="27" name="Freeform: Shape 21">
              <a:extLst>
                <a:ext uri="{FF2B5EF4-FFF2-40B4-BE49-F238E27FC236}">
                  <a16:creationId xmlns:a16="http://schemas.microsoft.com/office/drawing/2014/main" id="{91605B68-73E7-8C8A-A50F-A64DCA4FDB00}"/>
                </a:ext>
              </a:extLst>
            </p:cNvPr>
            <p:cNvSpPr/>
            <p:nvPr/>
          </p:nvSpPr>
          <p:spPr>
            <a:xfrm>
              <a:off x="4252436" y="2223516"/>
              <a:ext cx="4317206" cy="1201387"/>
            </a:xfrm>
            <a:custGeom>
              <a:avLst/>
              <a:gdLst>
                <a:gd name="connsiteX0" fmla="*/ 0 w 4317206"/>
                <a:gd name="connsiteY0" fmla="*/ 0 h 1201387"/>
                <a:gd name="connsiteX1" fmla="*/ 712946 w 4317206"/>
                <a:gd name="connsiteY1" fmla="*/ 260604 h 1201387"/>
                <a:gd name="connsiteX2" fmla="*/ 1479994 w 4317206"/>
                <a:gd name="connsiteY2" fmla="*/ 388430 h 1201387"/>
                <a:gd name="connsiteX3" fmla="*/ 2242185 w 4317206"/>
                <a:gd name="connsiteY3" fmla="*/ 447389 h 1201387"/>
                <a:gd name="connsiteX4" fmla="*/ 2773204 w 4317206"/>
                <a:gd name="connsiteY4" fmla="*/ 486727 h 1201387"/>
                <a:gd name="connsiteX5" fmla="*/ 3117437 w 4317206"/>
                <a:gd name="connsiteY5" fmla="*/ 565404 h 1201387"/>
                <a:gd name="connsiteX6" fmla="*/ 3486245 w 4317206"/>
                <a:gd name="connsiteY6" fmla="*/ 762095 h 1201387"/>
                <a:gd name="connsiteX7" fmla="*/ 3830479 w 4317206"/>
                <a:gd name="connsiteY7" fmla="*/ 1111187 h 1201387"/>
                <a:gd name="connsiteX8" fmla="*/ 4022217 w 4317206"/>
                <a:gd name="connsiteY8" fmla="*/ 1194816 h 1201387"/>
                <a:gd name="connsiteX9" fmla="*/ 4317206 w 4317206"/>
                <a:gd name="connsiteY9" fmla="*/ 1121093 h 120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7206" h="1201387">
                  <a:moveTo>
                    <a:pt x="0" y="0"/>
                  </a:moveTo>
                  <a:cubicBezTo>
                    <a:pt x="0" y="0"/>
                    <a:pt x="511397" y="216313"/>
                    <a:pt x="712946" y="260604"/>
                  </a:cubicBezTo>
                  <a:cubicBezTo>
                    <a:pt x="914590" y="304895"/>
                    <a:pt x="1352169" y="368808"/>
                    <a:pt x="1479994" y="388430"/>
                  </a:cubicBezTo>
                  <a:cubicBezTo>
                    <a:pt x="1607820" y="408051"/>
                    <a:pt x="2183130" y="447389"/>
                    <a:pt x="2242185" y="447389"/>
                  </a:cubicBezTo>
                  <a:cubicBezTo>
                    <a:pt x="2301240" y="447389"/>
                    <a:pt x="2615851" y="457200"/>
                    <a:pt x="2773204" y="486727"/>
                  </a:cubicBezTo>
                  <a:cubicBezTo>
                    <a:pt x="2930557" y="516255"/>
                    <a:pt x="3028855" y="526066"/>
                    <a:pt x="3117437" y="565404"/>
                  </a:cubicBezTo>
                  <a:cubicBezTo>
                    <a:pt x="3205925" y="604742"/>
                    <a:pt x="3392805" y="683419"/>
                    <a:pt x="3486245" y="762095"/>
                  </a:cubicBezTo>
                  <a:cubicBezTo>
                    <a:pt x="3579686" y="840772"/>
                    <a:pt x="3746849" y="1062038"/>
                    <a:pt x="3830479" y="1111187"/>
                  </a:cubicBezTo>
                  <a:cubicBezTo>
                    <a:pt x="3914108" y="1160336"/>
                    <a:pt x="3928777" y="1170146"/>
                    <a:pt x="4022217" y="1194816"/>
                  </a:cubicBezTo>
                  <a:cubicBezTo>
                    <a:pt x="4115657" y="1219486"/>
                    <a:pt x="4263200" y="1170241"/>
                    <a:pt x="4317206" y="1121093"/>
                  </a:cubicBezTo>
                </a:path>
              </a:pathLst>
            </a:custGeom>
            <a:noFill/>
            <a:ln w="19050" cap="flat">
              <a:solidFill>
                <a:schemeClr val="bg2"/>
              </a:solidFill>
              <a:prstDash val="solid"/>
              <a:miter/>
            </a:ln>
          </p:spPr>
          <p:txBody>
            <a:bodyPr rtlCol="0" anchor="ctr"/>
            <a:lstStyle/>
            <a:p>
              <a:endParaRPr lang="en-US"/>
            </a:p>
          </p:txBody>
        </p:sp>
        <p:sp>
          <p:nvSpPr>
            <p:cNvPr id="30" name="Freeform: Shape 22">
              <a:extLst>
                <a:ext uri="{FF2B5EF4-FFF2-40B4-BE49-F238E27FC236}">
                  <a16:creationId xmlns:a16="http://schemas.microsoft.com/office/drawing/2014/main" id="{385962BA-EEC3-30E1-CE5D-7F734C246E32}"/>
                </a:ext>
              </a:extLst>
            </p:cNvPr>
            <p:cNvSpPr/>
            <p:nvPr/>
          </p:nvSpPr>
          <p:spPr>
            <a:xfrm>
              <a:off x="7928133" y="5633847"/>
              <a:ext cx="144399" cy="144398"/>
            </a:xfrm>
            <a:custGeom>
              <a:avLst/>
              <a:gdLst>
                <a:gd name="connsiteX0" fmla="*/ 144399 w 144399"/>
                <a:gd name="connsiteY0" fmla="*/ 72199 h 144398"/>
                <a:gd name="connsiteX1" fmla="*/ 72199 w 144399"/>
                <a:gd name="connsiteY1" fmla="*/ 144399 h 144398"/>
                <a:gd name="connsiteX2" fmla="*/ 0 w 144399"/>
                <a:gd name="connsiteY2" fmla="*/ 72200 h 144398"/>
                <a:gd name="connsiteX3" fmla="*/ 72199 w 144399"/>
                <a:gd name="connsiteY3" fmla="*/ 0 h 144398"/>
                <a:gd name="connsiteX4" fmla="*/ 144399 w 144399"/>
                <a:gd name="connsiteY4" fmla="*/ 72199 h 14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9" h="144398">
                  <a:moveTo>
                    <a:pt x="144399" y="72199"/>
                  </a:moveTo>
                  <a:cubicBezTo>
                    <a:pt x="144399" y="112074"/>
                    <a:pt x="112074" y="144399"/>
                    <a:pt x="72199" y="144399"/>
                  </a:cubicBezTo>
                  <a:cubicBezTo>
                    <a:pt x="32325" y="144399"/>
                    <a:pt x="0" y="112074"/>
                    <a:pt x="0" y="72200"/>
                  </a:cubicBezTo>
                  <a:cubicBezTo>
                    <a:pt x="0" y="32325"/>
                    <a:pt x="32325" y="0"/>
                    <a:pt x="72199" y="0"/>
                  </a:cubicBezTo>
                  <a:cubicBezTo>
                    <a:pt x="112074" y="0"/>
                    <a:pt x="144399" y="32325"/>
                    <a:pt x="144399" y="72199"/>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1" name="Freeform: Shape 23">
              <a:extLst>
                <a:ext uri="{FF2B5EF4-FFF2-40B4-BE49-F238E27FC236}">
                  <a16:creationId xmlns:a16="http://schemas.microsoft.com/office/drawing/2014/main" id="{F16C95CB-17AB-5EB1-6E16-82450F53856C}"/>
                </a:ext>
              </a:extLst>
            </p:cNvPr>
            <p:cNvSpPr/>
            <p:nvPr/>
          </p:nvSpPr>
          <p:spPr>
            <a:xfrm>
              <a:off x="8254364" y="2392965"/>
              <a:ext cx="72771" cy="72770"/>
            </a:xfrm>
            <a:custGeom>
              <a:avLst/>
              <a:gdLst>
                <a:gd name="connsiteX0" fmla="*/ 72771 w 72771"/>
                <a:gd name="connsiteY0" fmla="*/ 36386 h 72770"/>
                <a:gd name="connsiteX1" fmla="*/ 36385 w 72771"/>
                <a:gd name="connsiteY1" fmla="*/ 72771 h 72770"/>
                <a:gd name="connsiteX2" fmla="*/ 0 w 72771"/>
                <a:gd name="connsiteY2" fmla="*/ 36386 h 72770"/>
                <a:gd name="connsiteX3" fmla="*/ 36385 w 72771"/>
                <a:gd name="connsiteY3" fmla="*/ 0 h 72770"/>
                <a:gd name="connsiteX4" fmla="*/ 72771 w 72771"/>
                <a:gd name="connsiteY4" fmla="*/ 36386 h 7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 h="72770">
                  <a:moveTo>
                    <a:pt x="72771" y="36386"/>
                  </a:moveTo>
                  <a:cubicBezTo>
                    <a:pt x="72771" y="56481"/>
                    <a:pt x="56481" y="72771"/>
                    <a:pt x="36385" y="72771"/>
                  </a:cubicBezTo>
                  <a:cubicBezTo>
                    <a:pt x="16290" y="72771"/>
                    <a:pt x="0" y="56481"/>
                    <a:pt x="0" y="36386"/>
                  </a:cubicBezTo>
                  <a:cubicBezTo>
                    <a:pt x="0" y="16290"/>
                    <a:pt x="16290" y="0"/>
                    <a:pt x="36385" y="0"/>
                  </a:cubicBezTo>
                  <a:cubicBezTo>
                    <a:pt x="56481" y="0"/>
                    <a:pt x="72771" y="16290"/>
                    <a:pt x="72771" y="36386"/>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2" name="Freeform: Shape 24">
              <a:extLst>
                <a:ext uri="{FF2B5EF4-FFF2-40B4-BE49-F238E27FC236}">
                  <a16:creationId xmlns:a16="http://schemas.microsoft.com/office/drawing/2014/main" id="{F917AE01-B5EE-7B7F-5C79-EE3993709992}"/>
                </a:ext>
              </a:extLst>
            </p:cNvPr>
            <p:cNvSpPr/>
            <p:nvPr/>
          </p:nvSpPr>
          <p:spPr>
            <a:xfrm>
              <a:off x="7268337" y="2327529"/>
              <a:ext cx="112585" cy="112585"/>
            </a:xfrm>
            <a:custGeom>
              <a:avLst/>
              <a:gdLst>
                <a:gd name="connsiteX0" fmla="*/ 112586 w 112585"/>
                <a:gd name="connsiteY0" fmla="*/ 56293 h 112585"/>
                <a:gd name="connsiteX1" fmla="*/ 56293 w 112585"/>
                <a:gd name="connsiteY1" fmla="*/ 112586 h 112585"/>
                <a:gd name="connsiteX2" fmla="*/ 1 w 112585"/>
                <a:gd name="connsiteY2" fmla="*/ 56293 h 112585"/>
                <a:gd name="connsiteX3" fmla="*/ 56293 w 112585"/>
                <a:gd name="connsiteY3" fmla="*/ 0 h 112585"/>
                <a:gd name="connsiteX4" fmla="*/ 112586 w 112585"/>
                <a:gd name="connsiteY4" fmla="*/ 56293 h 11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12585">
                  <a:moveTo>
                    <a:pt x="112586" y="56293"/>
                  </a:moveTo>
                  <a:cubicBezTo>
                    <a:pt x="112586" y="87382"/>
                    <a:pt x="87383" y="112586"/>
                    <a:pt x="56293" y="112586"/>
                  </a:cubicBezTo>
                  <a:cubicBezTo>
                    <a:pt x="25204" y="112586"/>
                    <a:pt x="1" y="87382"/>
                    <a:pt x="1" y="56293"/>
                  </a:cubicBezTo>
                  <a:cubicBezTo>
                    <a:pt x="1" y="25203"/>
                    <a:pt x="25204" y="0"/>
                    <a:pt x="56293" y="0"/>
                  </a:cubicBezTo>
                  <a:cubicBezTo>
                    <a:pt x="87383" y="0"/>
                    <a:pt x="112586" y="25203"/>
                    <a:pt x="112586" y="56293"/>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3" name="Freeform: Shape 25">
              <a:extLst>
                <a:ext uri="{FF2B5EF4-FFF2-40B4-BE49-F238E27FC236}">
                  <a16:creationId xmlns:a16="http://schemas.microsoft.com/office/drawing/2014/main" id="{C1067FC3-F35E-21AD-E31E-091FE5930720}"/>
                </a:ext>
              </a:extLst>
            </p:cNvPr>
            <p:cNvSpPr/>
            <p:nvPr/>
          </p:nvSpPr>
          <p:spPr>
            <a:xfrm>
              <a:off x="7574565" y="2636805"/>
              <a:ext cx="72771" cy="72770"/>
            </a:xfrm>
            <a:custGeom>
              <a:avLst/>
              <a:gdLst>
                <a:gd name="connsiteX0" fmla="*/ 72771 w 72771"/>
                <a:gd name="connsiteY0" fmla="*/ 36385 h 72770"/>
                <a:gd name="connsiteX1" fmla="*/ 36385 w 72771"/>
                <a:gd name="connsiteY1" fmla="*/ 72771 h 72770"/>
                <a:gd name="connsiteX2" fmla="*/ 0 w 72771"/>
                <a:gd name="connsiteY2" fmla="*/ 36385 h 72770"/>
                <a:gd name="connsiteX3" fmla="*/ 36385 w 72771"/>
                <a:gd name="connsiteY3" fmla="*/ 0 h 72770"/>
                <a:gd name="connsiteX4" fmla="*/ 72771 w 72771"/>
                <a:gd name="connsiteY4" fmla="*/ 36385 h 72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 h="72770">
                  <a:moveTo>
                    <a:pt x="72771" y="36385"/>
                  </a:moveTo>
                  <a:cubicBezTo>
                    <a:pt x="72771" y="56481"/>
                    <a:pt x="56481" y="72771"/>
                    <a:pt x="36385" y="72771"/>
                  </a:cubicBezTo>
                  <a:cubicBezTo>
                    <a:pt x="16290" y="72771"/>
                    <a:pt x="0" y="56481"/>
                    <a:pt x="0" y="36385"/>
                  </a:cubicBezTo>
                  <a:cubicBezTo>
                    <a:pt x="0" y="16290"/>
                    <a:pt x="16290" y="0"/>
                    <a:pt x="36385" y="0"/>
                  </a:cubicBezTo>
                  <a:cubicBezTo>
                    <a:pt x="56481" y="0"/>
                    <a:pt x="72771" y="16290"/>
                    <a:pt x="72771" y="36385"/>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4" name="Freeform: Shape 26">
              <a:extLst>
                <a:ext uri="{FF2B5EF4-FFF2-40B4-BE49-F238E27FC236}">
                  <a16:creationId xmlns:a16="http://schemas.microsoft.com/office/drawing/2014/main" id="{1F2F1328-2B46-7A53-BC91-C3F16A057309}"/>
                </a:ext>
              </a:extLst>
            </p:cNvPr>
            <p:cNvSpPr/>
            <p:nvPr/>
          </p:nvSpPr>
          <p:spPr>
            <a:xfrm>
              <a:off x="8508492" y="3244977"/>
              <a:ext cx="202311" cy="202311"/>
            </a:xfrm>
            <a:custGeom>
              <a:avLst/>
              <a:gdLst>
                <a:gd name="connsiteX0" fmla="*/ 202311 w 202311"/>
                <a:gd name="connsiteY0" fmla="*/ 101155 h 202311"/>
                <a:gd name="connsiteX1" fmla="*/ 101156 w 202311"/>
                <a:gd name="connsiteY1" fmla="*/ 202311 h 202311"/>
                <a:gd name="connsiteX2" fmla="*/ 0 w 202311"/>
                <a:gd name="connsiteY2" fmla="*/ 101155 h 202311"/>
                <a:gd name="connsiteX3" fmla="*/ 101156 w 202311"/>
                <a:gd name="connsiteY3" fmla="*/ 0 h 202311"/>
                <a:gd name="connsiteX4" fmla="*/ 202311 w 202311"/>
                <a:gd name="connsiteY4" fmla="*/ 101155 h 202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11" h="202311">
                  <a:moveTo>
                    <a:pt x="202311" y="101155"/>
                  </a:moveTo>
                  <a:cubicBezTo>
                    <a:pt x="202311" y="157022"/>
                    <a:pt x="157022" y="202311"/>
                    <a:pt x="101156" y="202311"/>
                  </a:cubicBezTo>
                  <a:cubicBezTo>
                    <a:pt x="45289" y="202311"/>
                    <a:pt x="0" y="157022"/>
                    <a:pt x="0" y="101155"/>
                  </a:cubicBezTo>
                  <a:cubicBezTo>
                    <a:pt x="0" y="45289"/>
                    <a:pt x="45289" y="0"/>
                    <a:pt x="101156" y="0"/>
                  </a:cubicBezTo>
                  <a:cubicBezTo>
                    <a:pt x="157022" y="0"/>
                    <a:pt x="202311" y="45289"/>
                    <a:pt x="202311" y="101155"/>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5" name="Freeform: Shape 27">
              <a:extLst>
                <a:ext uri="{FF2B5EF4-FFF2-40B4-BE49-F238E27FC236}">
                  <a16:creationId xmlns:a16="http://schemas.microsoft.com/office/drawing/2014/main" id="{79F0A592-F968-52FA-599A-78A844ACD4D2}"/>
                </a:ext>
              </a:extLst>
            </p:cNvPr>
            <p:cNvSpPr/>
            <p:nvPr/>
          </p:nvSpPr>
          <p:spPr>
            <a:xfrm>
              <a:off x="7920513" y="3444525"/>
              <a:ext cx="58102" cy="58102"/>
            </a:xfrm>
            <a:custGeom>
              <a:avLst/>
              <a:gdLst>
                <a:gd name="connsiteX0" fmla="*/ 58103 w 58102"/>
                <a:gd name="connsiteY0" fmla="*/ 29051 h 58102"/>
                <a:gd name="connsiteX1" fmla="*/ 29052 w 58102"/>
                <a:gd name="connsiteY1" fmla="*/ 58102 h 58102"/>
                <a:gd name="connsiteX2" fmla="*/ 0 w 58102"/>
                <a:gd name="connsiteY2" fmla="*/ 29051 h 58102"/>
                <a:gd name="connsiteX3" fmla="*/ 29052 w 58102"/>
                <a:gd name="connsiteY3" fmla="*/ 0 h 58102"/>
                <a:gd name="connsiteX4" fmla="*/ 58103 w 58102"/>
                <a:gd name="connsiteY4" fmla="*/ 29051 h 58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58102">
                  <a:moveTo>
                    <a:pt x="58103" y="29051"/>
                  </a:moveTo>
                  <a:cubicBezTo>
                    <a:pt x="58103" y="45096"/>
                    <a:pt x="45096" y="58102"/>
                    <a:pt x="29052" y="58102"/>
                  </a:cubicBezTo>
                  <a:cubicBezTo>
                    <a:pt x="13007" y="58102"/>
                    <a:pt x="0" y="45096"/>
                    <a:pt x="0" y="29051"/>
                  </a:cubicBezTo>
                  <a:cubicBezTo>
                    <a:pt x="0" y="13007"/>
                    <a:pt x="13007" y="0"/>
                    <a:pt x="29052" y="0"/>
                  </a:cubicBezTo>
                  <a:cubicBezTo>
                    <a:pt x="45096" y="0"/>
                    <a:pt x="58103" y="13007"/>
                    <a:pt x="58103" y="29051"/>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6" name="Freeform: Shape 28">
              <a:extLst>
                <a:ext uri="{FF2B5EF4-FFF2-40B4-BE49-F238E27FC236}">
                  <a16:creationId xmlns:a16="http://schemas.microsoft.com/office/drawing/2014/main" id="{0182A99E-F90A-52F9-80FC-8951EF39C76A}"/>
                </a:ext>
              </a:extLst>
            </p:cNvPr>
            <p:cNvSpPr/>
            <p:nvPr/>
          </p:nvSpPr>
          <p:spPr>
            <a:xfrm>
              <a:off x="8001000" y="4095273"/>
              <a:ext cx="112585" cy="112585"/>
            </a:xfrm>
            <a:custGeom>
              <a:avLst/>
              <a:gdLst>
                <a:gd name="connsiteX0" fmla="*/ 112586 w 112585"/>
                <a:gd name="connsiteY0" fmla="*/ 56293 h 112585"/>
                <a:gd name="connsiteX1" fmla="*/ 56293 w 112585"/>
                <a:gd name="connsiteY1" fmla="*/ 112585 h 112585"/>
                <a:gd name="connsiteX2" fmla="*/ 1 w 112585"/>
                <a:gd name="connsiteY2" fmla="*/ 56293 h 112585"/>
                <a:gd name="connsiteX3" fmla="*/ 56293 w 112585"/>
                <a:gd name="connsiteY3" fmla="*/ 0 h 112585"/>
                <a:gd name="connsiteX4" fmla="*/ 112586 w 112585"/>
                <a:gd name="connsiteY4" fmla="*/ 56293 h 11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12585">
                  <a:moveTo>
                    <a:pt x="112586" y="56293"/>
                  </a:moveTo>
                  <a:cubicBezTo>
                    <a:pt x="112586" y="87382"/>
                    <a:pt x="87382" y="112585"/>
                    <a:pt x="56293" y="112585"/>
                  </a:cubicBezTo>
                  <a:cubicBezTo>
                    <a:pt x="25204" y="112585"/>
                    <a:pt x="1" y="87382"/>
                    <a:pt x="1" y="56293"/>
                  </a:cubicBezTo>
                  <a:cubicBezTo>
                    <a:pt x="1" y="25203"/>
                    <a:pt x="25204" y="0"/>
                    <a:pt x="56293" y="0"/>
                  </a:cubicBezTo>
                  <a:cubicBezTo>
                    <a:pt x="87382" y="0"/>
                    <a:pt x="112586" y="25203"/>
                    <a:pt x="112586" y="56293"/>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7" name="Freeform: Shape 29">
              <a:extLst>
                <a:ext uri="{FF2B5EF4-FFF2-40B4-BE49-F238E27FC236}">
                  <a16:creationId xmlns:a16="http://schemas.microsoft.com/office/drawing/2014/main" id="{D1791697-336F-518D-213A-672135E95E2F}"/>
                </a:ext>
              </a:extLst>
            </p:cNvPr>
            <p:cNvSpPr/>
            <p:nvPr/>
          </p:nvSpPr>
          <p:spPr>
            <a:xfrm>
              <a:off x="7035736" y="3290792"/>
              <a:ext cx="68389" cy="68389"/>
            </a:xfrm>
            <a:custGeom>
              <a:avLst/>
              <a:gdLst>
                <a:gd name="connsiteX0" fmla="*/ 68390 w 68389"/>
                <a:gd name="connsiteY0" fmla="*/ 34195 h 68389"/>
                <a:gd name="connsiteX1" fmla="*/ 34195 w 68389"/>
                <a:gd name="connsiteY1" fmla="*/ 68389 h 68389"/>
                <a:gd name="connsiteX2" fmla="*/ 0 w 68389"/>
                <a:gd name="connsiteY2" fmla="*/ 34195 h 68389"/>
                <a:gd name="connsiteX3" fmla="*/ 34195 w 68389"/>
                <a:gd name="connsiteY3" fmla="*/ 0 h 68389"/>
                <a:gd name="connsiteX4" fmla="*/ 68390 w 68389"/>
                <a:gd name="connsiteY4" fmla="*/ 34195 h 68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 h="68389">
                  <a:moveTo>
                    <a:pt x="68390" y="34195"/>
                  </a:moveTo>
                  <a:cubicBezTo>
                    <a:pt x="68390" y="53080"/>
                    <a:pt x="53080" y="68389"/>
                    <a:pt x="34195" y="68389"/>
                  </a:cubicBezTo>
                  <a:cubicBezTo>
                    <a:pt x="15309" y="68389"/>
                    <a:pt x="0" y="53080"/>
                    <a:pt x="0" y="34195"/>
                  </a:cubicBezTo>
                  <a:cubicBezTo>
                    <a:pt x="0" y="15309"/>
                    <a:pt x="15309" y="0"/>
                    <a:pt x="34195" y="0"/>
                  </a:cubicBezTo>
                  <a:cubicBezTo>
                    <a:pt x="53080" y="0"/>
                    <a:pt x="68390" y="15309"/>
                    <a:pt x="68390" y="34195"/>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8" name="Freeform: Shape 30">
              <a:extLst>
                <a:ext uri="{FF2B5EF4-FFF2-40B4-BE49-F238E27FC236}">
                  <a16:creationId xmlns:a16="http://schemas.microsoft.com/office/drawing/2014/main" id="{014E29EE-1492-C23D-A9AE-66B64A0B7A6B}"/>
                </a:ext>
              </a:extLst>
            </p:cNvPr>
            <p:cNvSpPr/>
            <p:nvPr/>
          </p:nvSpPr>
          <p:spPr>
            <a:xfrm>
              <a:off x="7446835" y="3996023"/>
              <a:ext cx="94297" cy="94297"/>
            </a:xfrm>
            <a:custGeom>
              <a:avLst/>
              <a:gdLst>
                <a:gd name="connsiteX0" fmla="*/ 94297 w 94297"/>
                <a:gd name="connsiteY0" fmla="*/ 47149 h 94297"/>
                <a:gd name="connsiteX1" fmla="*/ 47148 w 94297"/>
                <a:gd name="connsiteY1" fmla="*/ 94298 h 94297"/>
                <a:gd name="connsiteX2" fmla="*/ -1 w 94297"/>
                <a:gd name="connsiteY2" fmla="*/ 47149 h 94297"/>
                <a:gd name="connsiteX3" fmla="*/ 47148 w 94297"/>
                <a:gd name="connsiteY3" fmla="*/ 0 h 94297"/>
                <a:gd name="connsiteX4" fmla="*/ 94297 w 94297"/>
                <a:gd name="connsiteY4" fmla="*/ 47149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4297">
                  <a:moveTo>
                    <a:pt x="94297" y="47149"/>
                  </a:moveTo>
                  <a:cubicBezTo>
                    <a:pt x="94297" y="73188"/>
                    <a:pt x="73188" y="94298"/>
                    <a:pt x="47148" y="94298"/>
                  </a:cubicBezTo>
                  <a:cubicBezTo>
                    <a:pt x="21109" y="94298"/>
                    <a:pt x="-1" y="73189"/>
                    <a:pt x="-1" y="47149"/>
                  </a:cubicBezTo>
                  <a:cubicBezTo>
                    <a:pt x="-1" y="21109"/>
                    <a:pt x="21109" y="0"/>
                    <a:pt x="47148" y="0"/>
                  </a:cubicBezTo>
                  <a:cubicBezTo>
                    <a:pt x="73188" y="0"/>
                    <a:pt x="94297" y="21109"/>
                    <a:pt x="94297" y="47149"/>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39" name="Freeform: Shape 31">
              <a:extLst>
                <a:ext uri="{FF2B5EF4-FFF2-40B4-BE49-F238E27FC236}">
                  <a16:creationId xmlns:a16="http://schemas.microsoft.com/office/drawing/2014/main" id="{CD0BA128-0532-508F-BC7F-48CEF439660C}"/>
                </a:ext>
              </a:extLst>
            </p:cNvPr>
            <p:cNvSpPr/>
            <p:nvPr/>
          </p:nvSpPr>
          <p:spPr>
            <a:xfrm>
              <a:off x="7024306" y="3748182"/>
              <a:ext cx="72580" cy="72580"/>
            </a:xfrm>
            <a:custGeom>
              <a:avLst/>
              <a:gdLst>
                <a:gd name="connsiteX0" fmla="*/ 72581 w 72580"/>
                <a:gd name="connsiteY0" fmla="*/ 36290 h 72580"/>
                <a:gd name="connsiteX1" fmla="*/ 36290 w 72580"/>
                <a:gd name="connsiteY1" fmla="*/ 72581 h 72580"/>
                <a:gd name="connsiteX2" fmla="*/ 0 w 72580"/>
                <a:gd name="connsiteY2" fmla="*/ 36290 h 72580"/>
                <a:gd name="connsiteX3" fmla="*/ 36290 w 72580"/>
                <a:gd name="connsiteY3" fmla="*/ 0 h 72580"/>
                <a:gd name="connsiteX4" fmla="*/ 72581 w 72580"/>
                <a:gd name="connsiteY4" fmla="*/ 36290 h 7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80" h="72580">
                  <a:moveTo>
                    <a:pt x="72581" y="36290"/>
                  </a:moveTo>
                  <a:cubicBezTo>
                    <a:pt x="72581" y="56333"/>
                    <a:pt x="56333" y="72581"/>
                    <a:pt x="36290" y="72581"/>
                  </a:cubicBezTo>
                  <a:cubicBezTo>
                    <a:pt x="16248" y="72581"/>
                    <a:pt x="0" y="56333"/>
                    <a:pt x="0" y="36290"/>
                  </a:cubicBezTo>
                  <a:cubicBezTo>
                    <a:pt x="0" y="16248"/>
                    <a:pt x="16248" y="0"/>
                    <a:pt x="36290" y="0"/>
                  </a:cubicBezTo>
                  <a:cubicBezTo>
                    <a:pt x="56333" y="0"/>
                    <a:pt x="72581" y="16248"/>
                    <a:pt x="72581" y="36290"/>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0" name="Freeform: Shape 32">
              <a:extLst>
                <a:ext uri="{FF2B5EF4-FFF2-40B4-BE49-F238E27FC236}">
                  <a16:creationId xmlns:a16="http://schemas.microsoft.com/office/drawing/2014/main" id="{1817791C-230B-03D1-031D-7493F16A8828}"/>
                </a:ext>
              </a:extLst>
            </p:cNvPr>
            <p:cNvSpPr/>
            <p:nvPr/>
          </p:nvSpPr>
          <p:spPr>
            <a:xfrm>
              <a:off x="6805898" y="3790283"/>
              <a:ext cx="58102" cy="58102"/>
            </a:xfrm>
            <a:custGeom>
              <a:avLst/>
              <a:gdLst>
                <a:gd name="connsiteX0" fmla="*/ 58103 w 58102"/>
                <a:gd name="connsiteY0" fmla="*/ 29051 h 58102"/>
                <a:gd name="connsiteX1" fmla="*/ 29051 w 58102"/>
                <a:gd name="connsiteY1" fmla="*/ 58102 h 58102"/>
                <a:gd name="connsiteX2" fmla="*/ 0 w 58102"/>
                <a:gd name="connsiteY2" fmla="*/ 29051 h 58102"/>
                <a:gd name="connsiteX3" fmla="*/ 29051 w 58102"/>
                <a:gd name="connsiteY3" fmla="*/ 0 h 58102"/>
                <a:gd name="connsiteX4" fmla="*/ 58103 w 58102"/>
                <a:gd name="connsiteY4" fmla="*/ 29051 h 58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 h="58102">
                  <a:moveTo>
                    <a:pt x="58103" y="29051"/>
                  </a:moveTo>
                  <a:cubicBezTo>
                    <a:pt x="58103" y="45096"/>
                    <a:pt x="45096" y="58102"/>
                    <a:pt x="29051" y="58102"/>
                  </a:cubicBezTo>
                  <a:cubicBezTo>
                    <a:pt x="13007" y="58102"/>
                    <a:pt x="0" y="45096"/>
                    <a:pt x="0" y="29051"/>
                  </a:cubicBezTo>
                  <a:cubicBezTo>
                    <a:pt x="0" y="13007"/>
                    <a:pt x="13007" y="0"/>
                    <a:pt x="29051" y="0"/>
                  </a:cubicBezTo>
                  <a:cubicBezTo>
                    <a:pt x="45096" y="0"/>
                    <a:pt x="58103" y="13007"/>
                    <a:pt x="58103" y="29051"/>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1" name="Freeform: Shape 33">
              <a:extLst>
                <a:ext uri="{FF2B5EF4-FFF2-40B4-BE49-F238E27FC236}">
                  <a16:creationId xmlns:a16="http://schemas.microsoft.com/office/drawing/2014/main" id="{CE45AF1F-3D6B-18C4-5C77-AE484DFD92B6}"/>
                </a:ext>
              </a:extLst>
            </p:cNvPr>
            <p:cNvSpPr/>
            <p:nvPr/>
          </p:nvSpPr>
          <p:spPr>
            <a:xfrm>
              <a:off x="6543008" y="3866102"/>
              <a:ext cx="94297" cy="94297"/>
            </a:xfrm>
            <a:custGeom>
              <a:avLst/>
              <a:gdLst>
                <a:gd name="connsiteX0" fmla="*/ 94298 w 94297"/>
                <a:gd name="connsiteY0" fmla="*/ 47149 h 94297"/>
                <a:gd name="connsiteX1" fmla="*/ 47149 w 94297"/>
                <a:gd name="connsiteY1" fmla="*/ 94298 h 94297"/>
                <a:gd name="connsiteX2" fmla="*/ 0 w 94297"/>
                <a:gd name="connsiteY2" fmla="*/ 47149 h 94297"/>
                <a:gd name="connsiteX3" fmla="*/ 47149 w 94297"/>
                <a:gd name="connsiteY3" fmla="*/ 0 h 94297"/>
                <a:gd name="connsiteX4" fmla="*/ 94298 w 94297"/>
                <a:gd name="connsiteY4" fmla="*/ 47149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4297">
                  <a:moveTo>
                    <a:pt x="94298" y="47149"/>
                  </a:moveTo>
                  <a:cubicBezTo>
                    <a:pt x="94298" y="73188"/>
                    <a:pt x="73188" y="94298"/>
                    <a:pt x="47149" y="94298"/>
                  </a:cubicBezTo>
                  <a:cubicBezTo>
                    <a:pt x="21109" y="94298"/>
                    <a:pt x="0" y="73188"/>
                    <a:pt x="0" y="47149"/>
                  </a:cubicBezTo>
                  <a:cubicBezTo>
                    <a:pt x="0" y="21109"/>
                    <a:pt x="21109" y="0"/>
                    <a:pt x="47149" y="0"/>
                  </a:cubicBezTo>
                  <a:cubicBezTo>
                    <a:pt x="73188" y="0"/>
                    <a:pt x="94298" y="21109"/>
                    <a:pt x="94298" y="47149"/>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2" name="Freeform: Shape 34">
              <a:extLst>
                <a:ext uri="{FF2B5EF4-FFF2-40B4-BE49-F238E27FC236}">
                  <a16:creationId xmlns:a16="http://schemas.microsoft.com/office/drawing/2014/main" id="{0175DCFF-B402-4D23-D115-AE1FCEC46585}"/>
                </a:ext>
              </a:extLst>
            </p:cNvPr>
            <p:cNvSpPr/>
            <p:nvPr/>
          </p:nvSpPr>
          <p:spPr>
            <a:xfrm>
              <a:off x="6687693" y="5329428"/>
              <a:ext cx="106108" cy="106108"/>
            </a:xfrm>
            <a:custGeom>
              <a:avLst/>
              <a:gdLst>
                <a:gd name="connsiteX0" fmla="*/ 106109 w 106108"/>
                <a:gd name="connsiteY0" fmla="*/ 53054 h 106108"/>
                <a:gd name="connsiteX1" fmla="*/ 53054 w 106108"/>
                <a:gd name="connsiteY1" fmla="*/ 106109 h 106108"/>
                <a:gd name="connsiteX2" fmla="*/ 0 w 106108"/>
                <a:gd name="connsiteY2" fmla="*/ 53054 h 106108"/>
                <a:gd name="connsiteX3" fmla="*/ 53054 w 106108"/>
                <a:gd name="connsiteY3" fmla="*/ 0 h 106108"/>
                <a:gd name="connsiteX4" fmla="*/ 106109 w 106108"/>
                <a:gd name="connsiteY4" fmla="*/ 53054 h 10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8" h="106108">
                  <a:moveTo>
                    <a:pt x="106109" y="53054"/>
                  </a:moveTo>
                  <a:cubicBezTo>
                    <a:pt x="106109" y="82355"/>
                    <a:pt x="82355" y="106109"/>
                    <a:pt x="53054" y="106109"/>
                  </a:cubicBezTo>
                  <a:cubicBezTo>
                    <a:pt x="23753" y="106109"/>
                    <a:pt x="0" y="82355"/>
                    <a:pt x="0" y="53054"/>
                  </a:cubicBezTo>
                  <a:cubicBezTo>
                    <a:pt x="0" y="23753"/>
                    <a:pt x="23753" y="0"/>
                    <a:pt x="53054" y="0"/>
                  </a:cubicBezTo>
                  <a:cubicBezTo>
                    <a:pt x="82355" y="0"/>
                    <a:pt x="106109" y="23753"/>
                    <a:pt x="106109" y="53054"/>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3" name="Freeform: Shape 35">
              <a:extLst>
                <a:ext uri="{FF2B5EF4-FFF2-40B4-BE49-F238E27FC236}">
                  <a16:creationId xmlns:a16="http://schemas.microsoft.com/office/drawing/2014/main" id="{A45D1DEB-78BE-C793-9208-49134266662D}"/>
                </a:ext>
              </a:extLst>
            </p:cNvPr>
            <p:cNvSpPr/>
            <p:nvPr/>
          </p:nvSpPr>
          <p:spPr>
            <a:xfrm>
              <a:off x="4531137" y="1118901"/>
              <a:ext cx="186690" cy="186690"/>
            </a:xfrm>
            <a:custGeom>
              <a:avLst/>
              <a:gdLst>
                <a:gd name="connsiteX0" fmla="*/ 186690 w 186690"/>
                <a:gd name="connsiteY0" fmla="*/ 93345 h 186690"/>
                <a:gd name="connsiteX1" fmla="*/ 93345 w 186690"/>
                <a:gd name="connsiteY1" fmla="*/ 186690 h 186690"/>
                <a:gd name="connsiteX2" fmla="*/ 0 w 186690"/>
                <a:gd name="connsiteY2" fmla="*/ 93345 h 186690"/>
                <a:gd name="connsiteX3" fmla="*/ 93345 w 186690"/>
                <a:gd name="connsiteY3" fmla="*/ 0 h 186690"/>
                <a:gd name="connsiteX4" fmla="*/ 186690 w 186690"/>
                <a:gd name="connsiteY4" fmla="*/ 93345 h 18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 h="18669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4" name="Freeform: Shape 36">
              <a:extLst>
                <a:ext uri="{FF2B5EF4-FFF2-40B4-BE49-F238E27FC236}">
                  <a16:creationId xmlns:a16="http://schemas.microsoft.com/office/drawing/2014/main" id="{70262109-555D-1266-92A0-50EE214DBEBA}"/>
                </a:ext>
              </a:extLst>
            </p:cNvPr>
            <p:cNvSpPr/>
            <p:nvPr/>
          </p:nvSpPr>
          <p:spPr>
            <a:xfrm>
              <a:off x="4669345" y="1533525"/>
              <a:ext cx="112585" cy="112585"/>
            </a:xfrm>
            <a:custGeom>
              <a:avLst/>
              <a:gdLst>
                <a:gd name="connsiteX0" fmla="*/ 112586 w 112585"/>
                <a:gd name="connsiteY0" fmla="*/ 56293 h 112585"/>
                <a:gd name="connsiteX1" fmla="*/ 56293 w 112585"/>
                <a:gd name="connsiteY1" fmla="*/ 112586 h 112585"/>
                <a:gd name="connsiteX2" fmla="*/ 0 w 112585"/>
                <a:gd name="connsiteY2" fmla="*/ 56293 h 112585"/>
                <a:gd name="connsiteX3" fmla="*/ 56293 w 112585"/>
                <a:gd name="connsiteY3" fmla="*/ 0 h 112585"/>
                <a:gd name="connsiteX4" fmla="*/ 112586 w 112585"/>
                <a:gd name="connsiteY4" fmla="*/ 56293 h 11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5" h="112585">
                  <a:moveTo>
                    <a:pt x="112586" y="56293"/>
                  </a:moveTo>
                  <a:cubicBezTo>
                    <a:pt x="112586" y="87382"/>
                    <a:pt x="87382" y="112586"/>
                    <a:pt x="56293" y="112586"/>
                  </a:cubicBezTo>
                  <a:cubicBezTo>
                    <a:pt x="25203" y="112586"/>
                    <a:pt x="0" y="87382"/>
                    <a:pt x="0" y="56293"/>
                  </a:cubicBezTo>
                  <a:cubicBezTo>
                    <a:pt x="0" y="25203"/>
                    <a:pt x="25203" y="0"/>
                    <a:pt x="56293" y="0"/>
                  </a:cubicBezTo>
                  <a:cubicBezTo>
                    <a:pt x="87382" y="0"/>
                    <a:pt x="112586" y="25203"/>
                    <a:pt x="112586" y="56293"/>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5" name="Freeform: Shape 37">
              <a:extLst>
                <a:ext uri="{FF2B5EF4-FFF2-40B4-BE49-F238E27FC236}">
                  <a16:creationId xmlns:a16="http://schemas.microsoft.com/office/drawing/2014/main" id="{0324E43C-90C2-DAE1-C9D3-4C43DDEBA27D}"/>
                </a:ext>
              </a:extLst>
            </p:cNvPr>
            <p:cNvSpPr/>
            <p:nvPr/>
          </p:nvSpPr>
          <p:spPr>
            <a:xfrm>
              <a:off x="4293203" y="1559814"/>
              <a:ext cx="151256" cy="151256"/>
            </a:xfrm>
            <a:custGeom>
              <a:avLst/>
              <a:gdLst>
                <a:gd name="connsiteX0" fmla="*/ 151257 w 151256"/>
                <a:gd name="connsiteY0" fmla="*/ 75628 h 151256"/>
                <a:gd name="connsiteX1" fmla="*/ 75628 w 151256"/>
                <a:gd name="connsiteY1" fmla="*/ 151257 h 151256"/>
                <a:gd name="connsiteX2" fmla="*/ 0 w 151256"/>
                <a:gd name="connsiteY2" fmla="*/ 75628 h 151256"/>
                <a:gd name="connsiteX3" fmla="*/ 75628 w 151256"/>
                <a:gd name="connsiteY3" fmla="*/ 0 h 151256"/>
                <a:gd name="connsiteX4" fmla="*/ 151257 w 151256"/>
                <a:gd name="connsiteY4" fmla="*/ 75628 h 15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6" h="151256">
                  <a:moveTo>
                    <a:pt x="151257" y="75628"/>
                  </a:moveTo>
                  <a:cubicBezTo>
                    <a:pt x="151257" y="117397"/>
                    <a:pt x="117397" y="151257"/>
                    <a:pt x="75628" y="151257"/>
                  </a:cubicBezTo>
                  <a:cubicBezTo>
                    <a:pt x="33860" y="151257"/>
                    <a:pt x="0" y="117397"/>
                    <a:pt x="0" y="75628"/>
                  </a:cubicBezTo>
                  <a:cubicBezTo>
                    <a:pt x="0" y="33860"/>
                    <a:pt x="33860" y="0"/>
                    <a:pt x="75628" y="0"/>
                  </a:cubicBezTo>
                  <a:cubicBezTo>
                    <a:pt x="117397" y="0"/>
                    <a:pt x="151257" y="33860"/>
                    <a:pt x="151257" y="75628"/>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6" name="Freeform: Shape 38">
              <a:extLst>
                <a:ext uri="{FF2B5EF4-FFF2-40B4-BE49-F238E27FC236}">
                  <a16:creationId xmlns:a16="http://schemas.microsoft.com/office/drawing/2014/main" id="{6B2731D8-AAC2-0591-5E31-A97F59E84ABD}"/>
                </a:ext>
              </a:extLst>
            </p:cNvPr>
            <p:cNvSpPr/>
            <p:nvPr/>
          </p:nvSpPr>
          <p:spPr>
            <a:xfrm>
              <a:off x="4227957" y="1855089"/>
              <a:ext cx="130873" cy="130873"/>
            </a:xfrm>
            <a:custGeom>
              <a:avLst/>
              <a:gdLst>
                <a:gd name="connsiteX0" fmla="*/ 130873 w 130873"/>
                <a:gd name="connsiteY0" fmla="*/ 65437 h 130873"/>
                <a:gd name="connsiteX1" fmla="*/ 65437 w 130873"/>
                <a:gd name="connsiteY1" fmla="*/ 130874 h 130873"/>
                <a:gd name="connsiteX2" fmla="*/ 0 w 130873"/>
                <a:gd name="connsiteY2" fmla="*/ 65437 h 130873"/>
                <a:gd name="connsiteX3" fmla="*/ 65437 w 130873"/>
                <a:gd name="connsiteY3" fmla="*/ 0 h 130873"/>
                <a:gd name="connsiteX4" fmla="*/ 130873 w 130873"/>
                <a:gd name="connsiteY4" fmla="*/ 65437 h 13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73" h="130873">
                  <a:moveTo>
                    <a:pt x="130873" y="65437"/>
                  </a:moveTo>
                  <a:cubicBezTo>
                    <a:pt x="130873" y="101576"/>
                    <a:pt x="101576" y="130874"/>
                    <a:pt x="65437" y="130874"/>
                  </a:cubicBezTo>
                  <a:cubicBezTo>
                    <a:pt x="29297" y="130874"/>
                    <a:pt x="0" y="101576"/>
                    <a:pt x="0" y="65437"/>
                  </a:cubicBezTo>
                  <a:cubicBezTo>
                    <a:pt x="0" y="29297"/>
                    <a:pt x="29297" y="0"/>
                    <a:pt x="65437" y="0"/>
                  </a:cubicBezTo>
                  <a:cubicBezTo>
                    <a:pt x="101576" y="0"/>
                    <a:pt x="130873" y="29297"/>
                    <a:pt x="130873" y="65437"/>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7" name="Freeform: Shape 39">
              <a:extLst>
                <a:ext uri="{FF2B5EF4-FFF2-40B4-BE49-F238E27FC236}">
                  <a16:creationId xmlns:a16="http://schemas.microsoft.com/office/drawing/2014/main" id="{DA09C8AB-0535-0A85-EC69-9F9C17E7DD6F}"/>
                </a:ext>
              </a:extLst>
            </p:cNvPr>
            <p:cNvSpPr/>
            <p:nvPr/>
          </p:nvSpPr>
          <p:spPr>
            <a:xfrm>
              <a:off x="3517677" y="2140458"/>
              <a:ext cx="233172" cy="233172"/>
            </a:xfrm>
            <a:custGeom>
              <a:avLst/>
              <a:gdLst>
                <a:gd name="connsiteX0" fmla="*/ 233172 w 233172"/>
                <a:gd name="connsiteY0" fmla="*/ 116586 h 233172"/>
                <a:gd name="connsiteX1" fmla="*/ 116586 w 233172"/>
                <a:gd name="connsiteY1" fmla="*/ 233172 h 233172"/>
                <a:gd name="connsiteX2" fmla="*/ 0 w 233172"/>
                <a:gd name="connsiteY2" fmla="*/ 116586 h 233172"/>
                <a:gd name="connsiteX3" fmla="*/ 116586 w 233172"/>
                <a:gd name="connsiteY3" fmla="*/ 0 h 233172"/>
                <a:gd name="connsiteX4" fmla="*/ 233172 w 233172"/>
                <a:gd name="connsiteY4" fmla="*/ 116586 h 233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72" h="233172">
                  <a:moveTo>
                    <a:pt x="233172" y="116586"/>
                  </a:moveTo>
                  <a:cubicBezTo>
                    <a:pt x="233172" y="180975"/>
                    <a:pt x="180975" y="233172"/>
                    <a:pt x="116586" y="233172"/>
                  </a:cubicBezTo>
                  <a:cubicBezTo>
                    <a:pt x="52197" y="233172"/>
                    <a:pt x="0" y="180975"/>
                    <a:pt x="0" y="116586"/>
                  </a:cubicBezTo>
                  <a:cubicBezTo>
                    <a:pt x="0" y="52197"/>
                    <a:pt x="52197" y="0"/>
                    <a:pt x="116586" y="0"/>
                  </a:cubicBezTo>
                  <a:cubicBezTo>
                    <a:pt x="180975" y="0"/>
                    <a:pt x="233172" y="52197"/>
                    <a:pt x="233172" y="116586"/>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8" name="Freeform: Shape 40">
              <a:extLst>
                <a:ext uri="{FF2B5EF4-FFF2-40B4-BE49-F238E27FC236}">
                  <a16:creationId xmlns:a16="http://schemas.microsoft.com/office/drawing/2014/main" id="{293FADD3-CFE0-6D7D-E463-2EA0BE9D8295}"/>
                </a:ext>
              </a:extLst>
            </p:cNvPr>
            <p:cNvSpPr/>
            <p:nvPr/>
          </p:nvSpPr>
          <p:spPr>
            <a:xfrm>
              <a:off x="4201001" y="2164937"/>
              <a:ext cx="98679" cy="98679"/>
            </a:xfrm>
            <a:custGeom>
              <a:avLst/>
              <a:gdLst>
                <a:gd name="connsiteX0" fmla="*/ 98679 w 98679"/>
                <a:gd name="connsiteY0" fmla="*/ 49340 h 98679"/>
                <a:gd name="connsiteX1" fmla="*/ 49340 w 98679"/>
                <a:gd name="connsiteY1" fmla="*/ 98679 h 98679"/>
                <a:gd name="connsiteX2" fmla="*/ 0 w 98679"/>
                <a:gd name="connsiteY2" fmla="*/ 49340 h 98679"/>
                <a:gd name="connsiteX3" fmla="*/ 49340 w 98679"/>
                <a:gd name="connsiteY3" fmla="*/ 0 h 98679"/>
                <a:gd name="connsiteX4" fmla="*/ 98679 w 98679"/>
                <a:gd name="connsiteY4" fmla="*/ 49340 h 9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79" h="98679">
                  <a:moveTo>
                    <a:pt x="98679" y="49340"/>
                  </a:moveTo>
                  <a:cubicBezTo>
                    <a:pt x="98679" y="76589"/>
                    <a:pt x="76589" y="98679"/>
                    <a:pt x="49340" y="98679"/>
                  </a:cubicBezTo>
                  <a:cubicBezTo>
                    <a:pt x="22090" y="98679"/>
                    <a:pt x="0" y="76589"/>
                    <a:pt x="0" y="49340"/>
                  </a:cubicBezTo>
                  <a:cubicBezTo>
                    <a:pt x="0" y="22090"/>
                    <a:pt x="22090" y="0"/>
                    <a:pt x="49340" y="0"/>
                  </a:cubicBezTo>
                  <a:cubicBezTo>
                    <a:pt x="76589" y="0"/>
                    <a:pt x="98679" y="22090"/>
                    <a:pt x="98679" y="49340"/>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49" name="Freeform: Shape 41">
              <a:extLst>
                <a:ext uri="{FF2B5EF4-FFF2-40B4-BE49-F238E27FC236}">
                  <a16:creationId xmlns:a16="http://schemas.microsoft.com/office/drawing/2014/main" id="{FAA957FB-5C68-8AE2-702D-03806AFB417E}"/>
                </a:ext>
              </a:extLst>
            </p:cNvPr>
            <p:cNvSpPr/>
            <p:nvPr/>
          </p:nvSpPr>
          <p:spPr>
            <a:xfrm>
              <a:off x="3099339" y="2993040"/>
              <a:ext cx="142684" cy="142684"/>
            </a:xfrm>
            <a:custGeom>
              <a:avLst/>
              <a:gdLst>
                <a:gd name="connsiteX0" fmla="*/ 142684 w 142684"/>
                <a:gd name="connsiteY0" fmla="*/ 71342 h 142684"/>
                <a:gd name="connsiteX1" fmla="*/ 71342 w 142684"/>
                <a:gd name="connsiteY1" fmla="*/ 142685 h 142684"/>
                <a:gd name="connsiteX2" fmla="*/ 0 w 142684"/>
                <a:gd name="connsiteY2" fmla="*/ 71342 h 142684"/>
                <a:gd name="connsiteX3" fmla="*/ 71342 w 142684"/>
                <a:gd name="connsiteY3" fmla="*/ 0 h 142684"/>
                <a:gd name="connsiteX4" fmla="*/ 142684 w 142684"/>
                <a:gd name="connsiteY4" fmla="*/ 71342 h 142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84" h="142684">
                  <a:moveTo>
                    <a:pt x="142684" y="71342"/>
                  </a:moveTo>
                  <a:cubicBezTo>
                    <a:pt x="142684" y="110743"/>
                    <a:pt x="110743" y="142685"/>
                    <a:pt x="71342" y="142685"/>
                  </a:cubicBezTo>
                  <a:cubicBezTo>
                    <a:pt x="31941" y="142685"/>
                    <a:pt x="0" y="110743"/>
                    <a:pt x="0" y="71342"/>
                  </a:cubicBezTo>
                  <a:cubicBezTo>
                    <a:pt x="0" y="31941"/>
                    <a:pt x="31941" y="0"/>
                    <a:pt x="71342" y="0"/>
                  </a:cubicBezTo>
                  <a:cubicBezTo>
                    <a:pt x="110743" y="0"/>
                    <a:pt x="142684" y="31941"/>
                    <a:pt x="142684" y="71342"/>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0" name="Freeform: Shape 42">
              <a:extLst>
                <a:ext uri="{FF2B5EF4-FFF2-40B4-BE49-F238E27FC236}">
                  <a16:creationId xmlns:a16="http://schemas.microsoft.com/office/drawing/2014/main" id="{64A674EB-35FB-554D-283E-7261622E486B}"/>
                </a:ext>
              </a:extLst>
            </p:cNvPr>
            <p:cNvSpPr/>
            <p:nvPr/>
          </p:nvSpPr>
          <p:spPr>
            <a:xfrm>
              <a:off x="5074634" y="2900362"/>
              <a:ext cx="98679" cy="98679"/>
            </a:xfrm>
            <a:custGeom>
              <a:avLst/>
              <a:gdLst>
                <a:gd name="connsiteX0" fmla="*/ 98679 w 98679"/>
                <a:gd name="connsiteY0" fmla="*/ 49339 h 98679"/>
                <a:gd name="connsiteX1" fmla="*/ 49340 w 98679"/>
                <a:gd name="connsiteY1" fmla="*/ 98679 h 98679"/>
                <a:gd name="connsiteX2" fmla="*/ 0 w 98679"/>
                <a:gd name="connsiteY2" fmla="*/ 49339 h 98679"/>
                <a:gd name="connsiteX3" fmla="*/ 49340 w 98679"/>
                <a:gd name="connsiteY3" fmla="*/ 0 h 98679"/>
                <a:gd name="connsiteX4" fmla="*/ 98679 w 98679"/>
                <a:gd name="connsiteY4" fmla="*/ 49339 h 9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79" h="98679">
                  <a:moveTo>
                    <a:pt x="98679" y="49339"/>
                  </a:moveTo>
                  <a:cubicBezTo>
                    <a:pt x="98679" y="76589"/>
                    <a:pt x="76589" y="98679"/>
                    <a:pt x="49340" y="98679"/>
                  </a:cubicBezTo>
                  <a:cubicBezTo>
                    <a:pt x="22090" y="98679"/>
                    <a:pt x="0" y="76589"/>
                    <a:pt x="0" y="49339"/>
                  </a:cubicBezTo>
                  <a:cubicBezTo>
                    <a:pt x="0" y="22090"/>
                    <a:pt x="22090" y="0"/>
                    <a:pt x="49340" y="0"/>
                  </a:cubicBezTo>
                  <a:cubicBezTo>
                    <a:pt x="76589" y="0"/>
                    <a:pt x="98679" y="22090"/>
                    <a:pt x="98679" y="49339"/>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1" name="Freeform: Shape 43">
              <a:extLst>
                <a:ext uri="{FF2B5EF4-FFF2-40B4-BE49-F238E27FC236}">
                  <a16:creationId xmlns:a16="http://schemas.microsoft.com/office/drawing/2014/main" id="{DFFBFB46-AECA-9D05-1723-95C67CC7FE67}"/>
                </a:ext>
              </a:extLst>
            </p:cNvPr>
            <p:cNvSpPr/>
            <p:nvPr/>
          </p:nvSpPr>
          <p:spPr>
            <a:xfrm>
              <a:off x="3192399" y="3302317"/>
              <a:ext cx="178879" cy="178879"/>
            </a:xfrm>
            <a:custGeom>
              <a:avLst/>
              <a:gdLst>
                <a:gd name="connsiteX0" fmla="*/ 178880 w 178879"/>
                <a:gd name="connsiteY0" fmla="*/ 89440 h 178879"/>
                <a:gd name="connsiteX1" fmla="*/ 89440 w 178879"/>
                <a:gd name="connsiteY1" fmla="*/ 178880 h 178879"/>
                <a:gd name="connsiteX2" fmla="*/ 0 w 178879"/>
                <a:gd name="connsiteY2" fmla="*/ 89440 h 178879"/>
                <a:gd name="connsiteX3" fmla="*/ 89440 w 178879"/>
                <a:gd name="connsiteY3" fmla="*/ 0 h 178879"/>
                <a:gd name="connsiteX4" fmla="*/ 178880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80" y="89440"/>
                  </a:moveTo>
                  <a:cubicBezTo>
                    <a:pt x="178880" y="138836"/>
                    <a:pt x="138836" y="178880"/>
                    <a:pt x="89440" y="178880"/>
                  </a:cubicBezTo>
                  <a:cubicBezTo>
                    <a:pt x="40044" y="178880"/>
                    <a:pt x="0" y="138836"/>
                    <a:pt x="0" y="89440"/>
                  </a:cubicBezTo>
                  <a:cubicBezTo>
                    <a:pt x="0" y="40044"/>
                    <a:pt x="40044" y="0"/>
                    <a:pt x="89440" y="0"/>
                  </a:cubicBezTo>
                  <a:cubicBezTo>
                    <a:pt x="138836" y="0"/>
                    <a:pt x="178880" y="40043"/>
                    <a:pt x="178880" y="89440"/>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2" name="Freeform: Shape 44">
              <a:extLst>
                <a:ext uri="{FF2B5EF4-FFF2-40B4-BE49-F238E27FC236}">
                  <a16:creationId xmlns:a16="http://schemas.microsoft.com/office/drawing/2014/main" id="{BBD0D77A-F66A-4473-43BA-A22CC8CC8DF8}"/>
                </a:ext>
              </a:extLst>
            </p:cNvPr>
            <p:cNvSpPr/>
            <p:nvPr/>
          </p:nvSpPr>
          <p:spPr>
            <a:xfrm>
              <a:off x="4702778" y="3576066"/>
              <a:ext cx="120776" cy="120776"/>
            </a:xfrm>
            <a:custGeom>
              <a:avLst/>
              <a:gdLst>
                <a:gd name="connsiteX0" fmla="*/ 120777 w 120776"/>
                <a:gd name="connsiteY0" fmla="*/ 60388 h 120776"/>
                <a:gd name="connsiteX1" fmla="*/ 60389 w 120776"/>
                <a:gd name="connsiteY1" fmla="*/ 120777 h 120776"/>
                <a:gd name="connsiteX2" fmla="*/ 0 w 120776"/>
                <a:gd name="connsiteY2" fmla="*/ 60388 h 120776"/>
                <a:gd name="connsiteX3" fmla="*/ 60389 w 120776"/>
                <a:gd name="connsiteY3" fmla="*/ 0 h 120776"/>
                <a:gd name="connsiteX4" fmla="*/ 120777 w 120776"/>
                <a:gd name="connsiteY4" fmla="*/ 60388 h 120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76" h="120776">
                  <a:moveTo>
                    <a:pt x="120777" y="60388"/>
                  </a:moveTo>
                  <a:cubicBezTo>
                    <a:pt x="120777" y="93740"/>
                    <a:pt x="93740" y="120777"/>
                    <a:pt x="60389" y="120777"/>
                  </a:cubicBezTo>
                  <a:cubicBezTo>
                    <a:pt x="27037" y="120777"/>
                    <a:pt x="0" y="93740"/>
                    <a:pt x="0" y="60388"/>
                  </a:cubicBezTo>
                  <a:cubicBezTo>
                    <a:pt x="0" y="27037"/>
                    <a:pt x="27037" y="0"/>
                    <a:pt x="60389" y="0"/>
                  </a:cubicBezTo>
                  <a:cubicBezTo>
                    <a:pt x="93740" y="0"/>
                    <a:pt x="120777" y="27037"/>
                    <a:pt x="120777" y="60388"/>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3" name="Freeform: Shape 45">
              <a:extLst>
                <a:ext uri="{FF2B5EF4-FFF2-40B4-BE49-F238E27FC236}">
                  <a16:creationId xmlns:a16="http://schemas.microsoft.com/office/drawing/2014/main" id="{1375AC1F-1154-6A0F-3F70-122D1B883516}"/>
                </a:ext>
              </a:extLst>
            </p:cNvPr>
            <p:cNvSpPr/>
            <p:nvPr/>
          </p:nvSpPr>
          <p:spPr>
            <a:xfrm>
              <a:off x="4468749" y="3799332"/>
              <a:ext cx="206883" cy="206883"/>
            </a:xfrm>
            <a:custGeom>
              <a:avLst/>
              <a:gdLst>
                <a:gd name="connsiteX0" fmla="*/ 206883 w 206883"/>
                <a:gd name="connsiteY0" fmla="*/ 103441 h 206883"/>
                <a:gd name="connsiteX1" fmla="*/ 103442 w 206883"/>
                <a:gd name="connsiteY1" fmla="*/ 206883 h 206883"/>
                <a:gd name="connsiteX2" fmla="*/ 0 w 206883"/>
                <a:gd name="connsiteY2" fmla="*/ 103441 h 206883"/>
                <a:gd name="connsiteX3" fmla="*/ 103442 w 206883"/>
                <a:gd name="connsiteY3" fmla="*/ 0 h 206883"/>
                <a:gd name="connsiteX4" fmla="*/ 206883 w 206883"/>
                <a:gd name="connsiteY4" fmla="*/ 103441 h 20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206883">
                  <a:moveTo>
                    <a:pt x="206883" y="103441"/>
                  </a:moveTo>
                  <a:cubicBezTo>
                    <a:pt x="206883" y="160570"/>
                    <a:pt x="160571" y="206883"/>
                    <a:pt x="103442" y="206883"/>
                  </a:cubicBezTo>
                  <a:cubicBezTo>
                    <a:pt x="46313" y="206883"/>
                    <a:pt x="0" y="160570"/>
                    <a:pt x="0" y="103441"/>
                  </a:cubicBezTo>
                  <a:cubicBezTo>
                    <a:pt x="0" y="46312"/>
                    <a:pt x="46313" y="0"/>
                    <a:pt x="103442" y="0"/>
                  </a:cubicBezTo>
                  <a:cubicBezTo>
                    <a:pt x="160571" y="0"/>
                    <a:pt x="206883" y="46312"/>
                    <a:pt x="206883" y="103441"/>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4" name="Freeform: Shape 46">
              <a:extLst>
                <a:ext uri="{FF2B5EF4-FFF2-40B4-BE49-F238E27FC236}">
                  <a16:creationId xmlns:a16="http://schemas.microsoft.com/office/drawing/2014/main" id="{163620D7-82B0-80BF-6775-045109CDF96D}"/>
                </a:ext>
              </a:extLst>
            </p:cNvPr>
            <p:cNvSpPr/>
            <p:nvPr/>
          </p:nvSpPr>
          <p:spPr>
            <a:xfrm>
              <a:off x="3186874" y="4602289"/>
              <a:ext cx="134874" cy="134873"/>
            </a:xfrm>
            <a:custGeom>
              <a:avLst/>
              <a:gdLst>
                <a:gd name="connsiteX0" fmla="*/ 134874 w 134874"/>
                <a:gd name="connsiteY0" fmla="*/ 67437 h 134873"/>
                <a:gd name="connsiteX1" fmla="*/ 67437 w 134874"/>
                <a:gd name="connsiteY1" fmla="*/ 134874 h 134873"/>
                <a:gd name="connsiteX2" fmla="*/ 0 w 134874"/>
                <a:gd name="connsiteY2" fmla="*/ 67437 h 134873"/>
                <a:gd name="connsiteX3" fmla="*/ 67437 w 134874"/>
                <a:gd name="connsiteY3" fmla="*/ 0 h 134873"/>
                <a:gd name="connsiteX4" fmla="*/ 134874 w 134874"/>
                <a:gd name="connsiteY4" fmla="*/ 67437 h 13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74" h="134873">
                  <a:moveTo>
                    <a:pt x="134874" y="67437"/>
                  </a:moveTo>
                  <a:cubicBezTo>
                    <a:pt x="134874" y="104682"/>
                    <a:pt x="104681" y="134874"/>
                    <a:pt x="67437" y="134874"/>
                  </a:cubicBezTo>
                  <a:cubicBezTo>
                    <a:pt x="30193" y="134874"/>
                    <a:pt x="0" y="104681"/>
                    <a:pt x="0" y="67437"/>
                  </a:cubicBezTo>
                  <a:cubicBezTo>
                    <a:pt x="0" y="30193"/>
                    <a:pt x="30193" y="0"/>
                    <a:pt x="67437" y="0"/>
                  </a:cubicBezTo>
                  <a:cubicBezTo>
                    <a:pt x="104681" y="0"/>
                    <a:pt x="134874" y="30193"/>
                    <a:pt x="134874" y="67437"/>
                  </a:cubicBezTo>
                  <a:close/>
                </a:path>
              </a:pathLst>
            </a:custGeom>
            <a:solidFill>
              <a:schemeClr val="bg1"/>
            </a:solidFill>
            <a:ln w="19050" cap="flat">
              <a:solidFill>
                <a:schemeClr val="bg2"/>
              </a:solidFill>
              <a:prstDash val="solid"/>
              <a:miter/>
            </a:ln>
          </p:spPr>
          <p:txBody>
            <a:bodyPr rtlCol="0" anchor="ctr"/>
            <a:lstStyle/>
            <a:p>
              <a:endParaRPr lang="en-US"/>
            </a:p>
          </p:txBody>
        </p:sp>
        <p:sp>
          <p:nvSpPr>
            <p:cNvPr id="55" name="Freeform: Shape 47">
              <a:extLst>
                <a:ext uri="{FF2B5EF4-FFF2-40B4-BE49-F238E27FC236}">
                  <a16:creationId xmlns:a16="http://schemas.microsoft.com/office/drawing/2014/main" id="{A757F08F-4088-B6F6-4A8F-4D1F27C1A42F}"/>
                </a:ext>
              </a:extLst>
            </p:cNvPr>
            <p:cNvSpPr/>
            <p:nvPr/>
          </p:nvSpPr>
          <p:spPr>
            <a:xfrm>
              <a:off x="2662332" y="5079015"/>
              <a:ext cx="183261" cy="183261"/>
            </a:xfrm>
            <a:custGeom>
              <a:avLst/>
              <a:gdLst>
                <a:gd name="connsiteX0" fmla="*/ 183261 w 183261"/>
                <a:gd name="connsiteY0" fmla="*/ 91631 h 183261"/>
                <a:gd name="connsiteX1" fmla="*/ 91631 w 183261"/>
                <a:gd name="connsiteY1" fmla="*/ 183261 h 183261"/>
                <a:gd name="connsiteX2" fmla="*/ 0 w 183261"/>
                <a:gd name="connsiteY2" fmla="*/ 91631 h 183261"/>
                <a:gd name="connsiteX3" fmla="*/ 91631 w 183261"/>
                <a:gd name="connsiteY3" fmla="*/ 0 h 183261"/>
                <a:gd name="connsiteX4" fmla="*/ 183261 w 183261"/>
                <a:gd name="connsiteY4" fmla="*/ 91631 h 183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61" h="183261">
                  <a:moveTo>
                    <a:pt x="183261" y="91631"/>
                  </a:moveTo>
                  <a:cubicBezTo>
                    <a:pt x="183261" y="142237"/>
                    <a:pt x="142237" y="183261"/>
                    <a:pt x="91631" y="183261"/>
                  </a:cubicBezTo>
                  <a:cubicBezTo>
                    <a:pt x="41024" y="183261"/>
                    <a:pt x="0" y="142237"/>
                    <a:pt x="0" y="91631"/>
                  </a:cubicBezTo>
                  <a:cubicBezTo>
                    <a:pt x="0" y="41024"/>
                    <a:pt x="41024" y="0"/>
                    <a:pt x="91631" y="0"/>
                  </a:cubicBezTo>
                  <a:cubicBezTo>
                    <a:pt x="142237" y="0"/>
                    <a:pt x="183261" y="41024"/>
                    <a:pt x="183261" y="91631"/>
                  </a:cubicBezTo>
                  <a:close/>
                </a:path>
              </a:pathLst>
            </a:custGeom>
            <a:solidFill>
              <a:schemeClr val="bg1"/>
            </a:solidFill>
            <a:ln w="19050" cap="flat">
              <a:solidFill>
                <a:schemeClr val="bg2"/>
              </a:solidFill>
              <a:prstDash val="solid"/>
              <a:miter/>
            </a:ln>
          </p:spPr>
          <p:txBody>
            <a:bodyPr rtlCol="0" anchor="ctr"/>
            <a:lstStyle/>
            <a:p>
              <a:endParaRPr lang="en-US"/>
            </a:p>
          </p:txBody>
        </p:sp>
      </p:grpSp>
      <p:pic>
        <p:nvPicPr>
          <p:cNvPr id="13" name="Graphic 12">
            <a:extLst>
              <a:ext uri="{FF2B5EF4-FFF2-40B4-BE49-F238E27FC236}">
                <a16:creationId xmlns:a16="http://schemas.microsoft.com/office/drawing/2014/main" id="{4917C3F3-6AB7-FF51-5504-B9F1F1B773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9673" y="334995"/>
            <a:ext cx="5797004" cy="1536365"/>
          </a:xfrm>
          <a:prstGeom prst="rect">
            <a:avLst/>
          </a:prstGeom>
        </p:spPr>
      </p:pic>
    </p:spTree>
    <p:extLst>
      <p:ext uri="{BB962C8B-B14F-4D97-AF65-F5344CB8AC3E}">
        <p14:creationId xmlns:p14="http://schemas.microsoft.com/office/powerpoint/2010/main" val="29058116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3BA134-89D1-2210-5777-E01BBD637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Box 7">
            <a:extLst>
              <a:ext uri="{FF2B5EF4-FFF2-40B4-BE49-F238E27FC236}">
                <a16:creationId xmlns:a16="http://schemas.microsoft.com/office/drawing/2014/main" id="{D9F3D59F-93E8-7D99-4CA0-D20F8B717870}"/>
              </a:ext>
            </a:extLst>
          </p:cNvPr>
          <p:cNvSpPr txBox="1"/>
          <p:nvPr userDrawn="1"/>
        </p:nvSpPr>
        <p:spPr>
          <a:xfrm>
            <a:off x="375075" y="6519971"/>
            <a:ext cx="2204066" cy="261610"/>
          </a:xfrm>
          <a:prstGeom prst="rect">
            <a:avLst/>
          </a:prstGeom>
          <a:noFill/>
        </p:spPr>
        <p:txBody>
          <a:bodyPr wrap="square" rtlCol="0" anchor="b">
            <a:spAutoFit/>
          </a:bodyPr>
          <a:lstStyle/>
          <a:p>
            <a:r>
              <a:rPr lang="en-US" sz="1100">
                <a:solidFill>
                  <a:schemeClr val="bg1">
                    <a:lumMod val="50000"/>
                  </a:schemeClr>
                </a:solidFill>
              </a:rPr>
              <a:t>©ETSI 2026. All rights reserved.</a:t>
            </a:r>
          </a:p>
        </p:txBody>
      </p:sp>
      <p:sp>
        <p:nvSpPr>
          <p:cNvPr id="2" name="Footer Placeholder 1">
            <a:extLst>
              <a:ext uri="{FF2B5EF4-FFF2-40B4-BE49-F238E27FC236}">
                <a16:creationId xmlns:a16="http://schemas.microsoft.com/office/drawing/2014/main" id="{1850DD75-793F-0958-362A-0446A0D24E0D}"/>
              </a:ext>
            </a:extLst>
          </p:cNvPr>
          <p:cNvSpPr>
            <a:spLocks noGrp="1"/>
          </p:cNvSpPr>
          <p:nvPr>
            <p:ph type="ftr" sz="quarter" idx="3"/>
          </p:nvPr>
        </p:nvSpPr>
        <p:spPr>
          <a:xfrm>
            <a:off x="2438400" y="6416456"/>
            <a:ext cx="7315200" cy="365125"/>
          </a:xfrm>
          <a:prstGeom prst="rect">
            <a:avLst/>
          </a:prstGeom>
        </p:spPr>
        <p:txBody>
          <a:bodyPr vert="horz" lIns="91440" tIns="45720" rIns="91440" bIns="45720" rtlCol="0" anchor="b"/>
          <a:lstStyle>
            <a:lvl1pPr algn="ctr">
              <a:defRPr sz="1100">
                <a:solidFill>
                  <a:schemeClr val="bg1">
                    <a:lumMod val="50000"/>
                  </a:schemeClr>
                </a:solidFill>
              </a:defRPr>
            </a:lvl1pPr>
          </a:lstStyle>
          <a:p>
            <a:endParaRPr lang="en-US"/>
          </a:p>
        </p:txBody>
      </p:sp>
      <p:sp>
        <p:nvSpPr>
          <p:cNvPr id="4" name="Slide Number Placeholder 3">
            <a:extLst>
              <a:ext uri="{FF2B5EF4-FFF2-40B4-BE49-F238E27FC236}">
                <a16:creationId xmlns:a16="http://schemas.microsoft.com/office/drawing/2014/main" id="{7E2A16A5-966A-0B00-A3A8-73310F3BBF35}"/>
              </a:ext>
            </a:extLst>
          </p:cNvPr>
          <p:cNvSpPr>
            <a:spLocks noGrp="1"/>
          </p:cNvSpPr>
          <p:nvPr>
            <p:ph type="sldNum" sz="quarter" idx="4"/>
          </p:nvPr>
        </p:nvSpPr>
        <p:spPr>
          <a:xfrm>
            <a:off x="11230707" y="6416456"/>
            <a:ext cx="849923" cy="365125"/>
          </a:xfrm>
          <a:prstGeom prst="rect">
            <a:avLst/>
          </a:prstGeom>
        </p:spPr>
        <p:txBody>
          <a:bodyPr vert="horz" lIns="91440" tIns="45720" rIns="91440" bIns="45720" rtlCol="0" anchor="b"/>
          <a:lstStyle>
            <a:lvl1pPr algn="r">
              <a:defRPr sz="1100">
                <a:solidFill>
                  <a:schemeClr val="bg1">
                    <a:lumMod val="50000"/>
                  </a:schemeClr>
                </a:solidFill>
              </a:defRPr>
            </a:lvl1pPr>
          </a:lstStyle>
          <a:p>
            <a:fld id="{CE5F33B7-1B3C-824C-89B7-74F931436C11}" type="slidenum">
              <a:rPr lang="en-US" smtClean="0"/>
              <a:pPr/>
              <a:t>‹#›</a:t>
            </a:fld>
            <a:endParaRPr lang="en-US"/>
          </a:p>
        </p:txBody>
      </p:sp>
    </p:spTree>
    <p:extLst>
      <p:ext uri="{BB962C8B-B14F-4D97-AF65-F5344CB8AC3E}">
        <p14:creationId xmlns:p14="http://schemas.microsoft.com/office/powerpoint/2010/main" val="1006359927"/>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70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0363" indent="-360363" algn="l" defTabSz="914400" rtl="0" eaLnBrk="1" latinLnBrk="0" hangingPunct="1">
        <a:lnSpc>
          <a:spcPct val="100000"/>
        </a:lnSpc>
        <a:spcBef>
          <a:spcPts val="1000"/>
        </a:spcBef>
        <a:buClr>
          <a:schemeClr val="tx1"/>
        </a:buClr>
        <a:buSzPct val="80000"/>
        <a:buFont typeface=".Hiragino Kaku Gothic Interface W3"/>
        <a:buChar char="◉"/>
        <a:tabLst/>
        <a:defRPr sz="28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8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ptos" panose="020B0004020202020204" pitchFamily="34" charset="0"/>
        <a:buChar char="→"/>
        <a:defRPr sz="18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9.png"/><Relationship Id="rId2" Type="http://schemas.openxmlformats.org/officeDocument/2006/relationships/hyperlink" Target="https://www.linkedin.com/company/etsi?trk=biz-companies-cym" TargetMode="External"/><Relationship Id="rId1" Type="http://schemas.openxmlformats.org/officeDocument/2006/relationships/slideLayout" Target="../slideLayouts/slideLayout3.xml"/><Relationship Id="rId6" Type="http://schemas.openxmlformats.org/officeDocument/2006/relationships/hyperlink" Target="https://www.brighttalk.com/channel/12761/" TargetMode="External"/><Relationship Id="rId5" Type="http://schemas.openxmlformats.org/officeDocument/2006/relationships/image" Target="../media/image8.emf"/><Relationship Id="rId4" Type="http://schemas.openxmlformats.org/officeDocument/2006/relationships/hyperlink" Target="https://www.youtube.com/user/ETSIstandard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pr.etsi.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71AFC-C15E-AB2F-C22D-4B9FC69E057B}"/>
              </a:ext>
            </a:extLst>
          </p:cNvPr>
          <p:cNvSpPr>
            <a:spLocks noGrp="1"/>
          </p:cNvSpPr>
          <p:nvPr>
            <p:ph type="ctrTitle"/>
          </p:nvPr>
        </p:nvSpPr>
        <p:spPr/>
        <p:txBody>
          <a:bodyPr/>
          <a:lstStyle/>
          <a:p>
            <a:r>
              <a:rPr lang="en-US" dirty="0"/>
              <a:t>Introduction to the ETSI IPR Policy</a:t>
            </a:r>
          </a:p>
        </p:txBody>
      </p:sp>
      <p:sp>
        <p:nvSpPr>
          <p:cNvPr id="4" name="Text Placeholder 2">
            <a:extLst>
              <a:ext uri="{FF2B5EF4-FFF2-40B4-BE49-F238E27FC236}">
                <a16:creationId xmlns:a16="http://schemas.microsoft.com/office/drawing/2014/main" id="{5E8DE224-E1C7-BA23-1A06-4B9C277AE0FB}"/>
              </a:ext>
            </a:extLst>
          </p:cNvPr>
          <p:cNvSpPr txBox="1">
            <a:spLocks/>
          </p:cNvSpPr>
          <p:nvPr/>
        </p:nvSpPr>
        <p:spPr>
          <a:xfrm>
            <a:off x="848063" y="5004432"/>
            <a:ext cx="5755990" cy="325683"/>
          </a:xfrm>
          <a:prstGeom prst="rect">
            <a:avLst/>
          </a:prstGeom>
        </p:spPr>
        <p:txBody>
          <a:bodyPr anchor="ctr"/>
          <a:lstStyle>
            <a:lvl1pPr marL="0" indent="0" algn="l" defTabSz="914400" rtl="0" eaLnBrk="1" latinLnBrk="0" hangingPunct="1">
              <a:lnSpc>
                <a:spcPct val="90000"/>
              </a:lnSpc>
              <a:spcBef>
                <a:spcPts val="1000"/>
              </a:spcBef>
              <a:buClr>
                <a:schemeClr val="tx1"/>
              </a:buClr>
              <a:buSzPct val="80000"/>
              <a:buFont typeface=".Hiragino Kaku Gothic Interface W3"/>
              <a:buNone/>
              <a:tabLst/>
              <a:defRPr sz="1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ptos" panose="020B0004020202020204" pitchFamily="34" charset="0"/>
              <a:buChar char="→"/>
              <a:defRPr sz="18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Presented by: Magali FITZGIBBON</a:t>
            </a:r>
          </a:p>
        </p:txBody>
      </p:sp>
      <p:cxnSp>
        <p:nvCxnSpPr>
          <p:cNvPr id="6" name="Straight Connector 5">
            <a:extLst>
              <a:ext uri="{FF2B5EF4-FFF2-40B4-BE49-F238E27FC236}">
                <a16:creationId xmlns:a16="http://schemas.microsoft.com/office/drawing/2014/main" id="{5B3B87C2-C6A3-18FA-7E28-AB76654D01B9}"/>
              </a:ext>
            </a:extLst>
          </p:cNvPr>
          <p:cNvCxnSpPr>
            <a:cxnSpLocks/>
          </p:cNvCxnSpPr>
          <p:nvPr/>
        </p:nvCxnSpPr>
        <p:spPr>
          <a:xfrm>
            <a:off x="848063" y="4613369"/>
            <a:ext cx="0" cy="11078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437795"/>
      </p:ext>
    </p:extLst>
  </p:cSld>
  <p:clrMapOvr>
    <a:masterClrMapping/>
  </p:clrMapOvr>
  <mc:AlternateContent xmlns:mc="http://schemas.openxmlformats.org/markup-compatibility/2006" xmlns:p14="http://schemas.microsoft.com/office/powerpoint/2010/main">
    <mc:Choice Requires="p14">
      <p:transition spd="slow" p14:dur="2000" advTm="15371"/>
    </mc:Choice>
    <mc:Fallback xmlns="">
      <p:transition spd="slow" advTm="153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8D3D6-4EA4-9013-7DDE-8A54C4A2F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7AE7B-E84F-2C60-7A35-F9DFE56940BA}"/>
              </a:ext>
            </a:extLst>
          </p:cNvPr>
          <p:cNvSpPr>
            <a:spLocks noGrp="1"/>
          </p:cNvSpPr>
          <p:nvPr>
            <p:ph type="title"/>
          </p:nvPr>
        </p:nvSpPr>
        <p:spPr/>
        <p:txBody>
          <a:bodyPr/>
          <a:lstStyle/>
          <a:p>
            <a:r>
              <a:rPr lang="fr-FR" dirty="0"/>
              <a:t>To </a:t>
            </a:r>
            <a:r>
              <a:rPr lang="fr-FR" dirty="0" err="1"/>
              <a:t>summarise</a:t>
            </a:r>
            <a:r>
              <a:rPr lang="fr-FR" dirty="0"/>
              <a:t> in a </a:t>
            </a:r>
            <a:r>
              <a:rPr lang="fr-FR" dirty="0" err="1"/>
              <a:t>nutshell</a:t>
            </a:r>
            <a:r>
              <a:rPr lang="fr-FR" dirty="0"/>
              <a:t>…</a:t>
            </a:r>
            <a:endParaRPr lang="en-GB" dirty="0"/>
          </a:p>
        </p:txBody>
      </p:sp>
      <p:sp>
        <p:nvSpPr>
          <p:cNvPr id="3" name="Content Placeholder 2">
            <a:extLst>
              <a:ext uri="{FF2B5EF4-FFF2-40B4-BE49-F238E27FC236}">
                <a16:creationId xmlns:a16="http://schemas.microsoft.com/office/drawing/2014/main" id="{3BAF8C67-64EF-BE2F-AC49-1F48734C31CB}"/>
              </a:ext>
            </a:extLst>
          </p:cNvPr>
          <p:cNvSpPr>
            <a:spLocks noGrp="1"/>
          </p:cNvSpPr>
          <p:nvPr>
            <p:ph sz="quarter" idx="10"/>
          </p:nvPr>
        </p:nvSpPr>
        <p:spPr>
          <a:xfrm>
            <a:off x="390118" y="1570008"/>
            <a:ext cx="11399026" cy="4242600"/>
          </a:xfrm>
        </p:spPr>
        <p:txBody>
          <a:bodyPr>
            <a:noAutofit/>
          </a:bodyPr>
          <a:lstStyle/>
          <a:p>
            <a:pPr fontAlgn="base"/>
            <a:r>
              <a:rPr lang="en-US" sz="2000" dirty="0"/>
              <a:t>ETSI’s IPR framework balances protection of patented technologies with open, interoperable standards to foster innovation and broad participation. ​</a:t>
            </a:r>
          </a:p>
          <a:p>
            <a:pPr marL="0" indent="0" fontAlgn="base">
              <a:buNone/>
            </a:pPr>
            <a:endParaRPr lang="en-US" sz="2000" dirty="0"/>
          </a:p>
          <a:p>
            <a:pPr fontAlgn="base"/>
            <a:r>
              <a:rPr lang="en-US" sz="2000" dirty="0"/>
              <a:t>Through essential patent declarations and FRAND licensing commitments, it provides transparency and predictability for standardization work but also the SEP licensing ecosystem. </a:t>
            </a:r>
          </a:p>
          <a:p>
            <a:pPr marL="0" indent="0" fontAlgn="base">
              <a:buNone/>
            </a:pPr>
            <a:endParaRPr lang="en-US" sz="2000" dirty="0"/>
          </a:p>
          <a:p>
            <a:pPr fontAlgn="base"/>
            <a:r>
              <a:rPr lang="en-US" sz="2000" dirty="0"/>
              <a:t>This foundation enables collaboration and efficient creation of widely adoptable standards.</a:t>
            </a:r>
          </a:p>
          <a:p>
            <a:pPr fontAlgn="base"/>
            <a:endParaRPr lang="en-US" sz="2000" dirty="0"/>
          </a:p>
          <a:p>
            <a:pPr fontAlgn="base"/>
            <a:r>
              <a:rPr lang="en-US" sz="2000" dirty="0"/>
              <a:t>This also makes the ETSI IPR database an important asset for the industry </a:t>
            </a:r>
          </a:p>
          <a:p>
            <a:pPr marL="742950" lvl="1" indent="0">
              <a:buNone/>
            </a:pPr>
            <a:endParaRPr lang="en-GB" sz="2000" dirty="0"/>
          </a:p>
          <a:p>
            <a:pPr marL="742950" lvl="1" indent="0">
              <a:buNone/>
            </a:pPr>
            <a:endParaRPr lang="en-GB" sz="2000" dirty="0"/>
          </a:p>
          <a:p>
            <a:pPr marL="742950" lvl="1" indent="0">
              <a:buNone/>
            </a:pPr>
            <a:endParaRPr lang="en-GB" sz="2000" dirty="0"/>
          </a:p>
          <a:p>
            <a:pPr marL="742950" lvl="1" indent="0">
              <a:buNone/>
            </a:pPr>
            <a:endParaRPr lang="en-GB" sz="2000" dirty="0">
              <a:latin typeface="+mj-lt"/>
            </a:endParaRPr>
          </a:p>
        </p:txBody>
      </p:sp>
      <p:sp>
        <p:nvSpPr>
          <p:cNvPr id="4" name="Footer Placeholder 3">
            <a:extLst>
              <a:ext uri="{FF2B5EF4-FFF2-40B4-BE49-F238E27FC236}">
                <a16:creationId xmlns:a16="http://schemas.microsoft.com/office/drawing/2014/main" id="{BDE64BA2-3746-9252-2FAF-473B0F9B0EE7}"/>
              </a:ext>
            </a:extLst>
          </p:cNvPr>
          <p:cNvSpPr>
            <a:spLocks noGrp="1"/>
          </p:cNvSpPr>
          <p:nvPr>
            <p:ph type="ftr" sz="quarter" idx="11"/>
          </p:nvPr>
        </p:nvSpPr>
        <p:spPr/>
        <p:txBody>
          <a:bodyPr/>
          <a:lstStyle/>
          <a:p>
            <a:r>
              <a:rPr lang="en-US" dirty="0"/>
              <a:t>Introduction to the ETSI IPR Policy</a:t>
            </a:r>
          </a:p>
        </p:txBody>
      </p:sp>
      <p:sp>
        <p:nvSpPr>
          <p:cNvPr id="5" name="Slide Number Placeholder 4">
            <a:extLst>
              <a:ext uri="{FF2B5EF4-FFF2-40B4-BE49-F238E27FC236}">
                <a16:creationId xmlns:a16="http://schemas.microsoft.com/office/drawing/2014/main" id="{1D733FBC-5CDD-E942-FBCD-F16E792D4706}"/>
              </a:ext>
            </a:extLst>
          </p:cNvPr>
          <p:cNvSpPr>
            <a:spLocks noGrp="1"/>
          </p:cNvSpPr>
          <p:nvPr>
            <p:ph type="sldNum" sz="quarter" idx="12"/>
          </p:nvPr>
        </p:nvSpPr>
        <p:spPr/>
        <p:txBody>
          <a:bodyPr/>
          <a:lstStyle/>
          <a:p>
            <a:fld id="{CE5F33B7-1B3C-824C-89B7-74F931436C11}" type="slidenum">
              <a:rPr lang="en-US" smtClean="0"/>
              <a:pPr/>
              <a:t>10</a:t>
            </a:fld>
            <a:endParaRPr lang="en-US"/>
          </a:p>
        </p:txBody>
      </p:sp>
    </p:spTree>
    <p:extLst>
      <p:ext uri="{BB962C8B-B14F-4D97-AF65-F5344CB8AC3E}">
        <p14:creationId xmlns:p14="http://schemas.microsoft.com/office/powerpoint/2010/main" val="2251786511"/>
      </p:ext>
    </p:extLst>
  </p:cSld>
  <p:clrMapOvr>
    <a:masterClrMapping/>
  </p:clrMapOvr>
  <mc:AlternateContent xmlns:mc="http://schemas.openxmlformats.org/markup-compatibility/2006" xmlns:p14="http://schemas.microsoft.com/office/powerpoint/2010/main">
    <mc:Choice Requires="p14">
      <p:transition spd="slow" p14:dur="2000" advTm="55502"/>
    </mc:Choice>
    <mc:Fallback xmlns="">
      <p:transition spd="slow" advTm="555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4471F9-4AF0-F269-9ABB-993AD05FC4B4}"/>
              </a:ext>
            </a:extLst>
          </p:cNvPr>
          <p:cNvSpPr txBox="1"/>
          <p:nvPr/>
        </p:nvSpPr>
        <p:spPr>
          <a:xfrm>
            <a:off x="560817" y="2551837"/>
            <a:ext cx="7348614" cy="1754326"/>
          </a:xfrm>
          <a:prstGeom prst="rect">
            <a:avLst/>
          </a:prstGeom>
          <a:noFill/>
        </p:spPr>
        <p:txBody>
          <a:bodyPr wrap="square" rtlCol="0" anchor="b">
            <a:spAutoFit/>
          </a:bodyPr>
          <a:lstStyle/>
          <a:p>
            <a:r>
              <a:rPr lang="en-US" sz="5400" b="1" dirty="0">
                <a:solidFill>
                  <a:schemeClr val="bg1"/>
                </a:solidFill>
              </a:rPr>
              <a:t>THANK YOU </a:t>
            </a:r>
            <a:br>
              <a:rPr lang="en-US" sz="5400" dirty="0">
                <a:solidFill>
                  <a:schemeClr val="bg1"/>
                </a:solidFill>
              </a:rPr>
            </a:br>
            <a:r>
              <a:rPr lang="en-US" sz="5400" dirty="0">
                <a:solidFill>
                  <a:schemeClr val="bg1"/>
                </a:solidFill>
              </a:rPr>
              <a:t>FOR YOUR ATTENTION</a:t>
            </a:r>
          </a:p>
        </p:txBody>
      </p:sp>
      <p:sp>
        <p:nvSpPr>
          <p:cNvPr id="3" name="Text Box 12">
            <a:extLst>
              <a:ext uri="{FF2B5EF4-FFF2-40B4-BE49-F238E27FC236}">
                <a16:creationId xmlns:a16="http://schemas.microsoft.com/office/drawing/2014/main" id="{00C11CD5-7B5E-2A11-59E6-2F8E7632EB37}"/>
              </a:ext>
            </a:extLst>
          </p:cNvPr>
          <p:cNvSpPr txBox="1"/>
          <p:nvPr/>
        </p:nvSpPr>
        <p:spPr>
          <a:xfrm>
            <a:off x="560817" y="4318734"/>
            <a:ext cx="1477456" cy="444096"/>
          </a:xfrm>
          <a:prstGeom prst="rect">
            <a:avLst/>
          </a:prstGeom>
          <a:noFill/>
        </p:spPr>
        <p:txBody>
          <a:bodyPr wrap="none" rtlCol="0">
            <a:spAutoFit/>
          </a:bodyP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Poppins" pitchFamily="2" charset="77"/>
              </a:rPr>
              <a:t>Follow us on: </a:t>
            </a:r>
          </a:p>
        </p:txBody>
      </p:sp>
      <p:pic>
        <p:nvPicPr>
          <p:cNvPr id="4" name="Picture 3" descr="LinkedIn Icon.">
            <a:hlinkClick r:id="rId2"/>
            <a:extLst>
              <a:ext uri="{FF2B5EF4-FFF2-40B4-BE49-F238E27FC236}">
                <a16:creationId xmlns:a16="http://schemas.microsoft.com/office/drawing/2014/main" id="{2127F5A0-AF1A-4958-A564-01546E6DF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2069" y="4444687"/>
            <a:ext cx="274175" cy="274175"/>
          </a:xfrm>
          <a:prstGeom prst="rect">
            <a:avLst/>
          </a:prstGeom>
        </p:spPr>
      </p:pic>
      <p:pic>
        <p:nvPicPr>
          <p:cNvPr id="5" name="Picture 4" descr="YouTube Icon">
            <a:hlinkClick r:id="rId4"/>
            <a:extLst>
              <a:ext uri="{FF2B5EF4-FFF2-40B4-BE49-F238E27FC236}">
                <a16:creationId xmlns:a16="http://schemas.microsoft.com/office/drawing/2014/main" id="{2CC44C34-0CA0-E802-CE24-C8F55F22F9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260" t="5206" r="5616" b="8673"/>
          <a:stretch/>
        </p:blipFill>
        <p:spPr>
          <a:xfrm>
            <a:off x="2490395" y="4445835"/>
            <a:ext cx="279400" cy="273050"/>
          </a:xfrm>
          <a:prstGeom prst="roundRect">
            <a:avLst>
              <a:gd name="adj" fmla="val 21674"/>
            </a:avLst>
          </a:prstGeom>
          <a:ln>
            <a:noFill/>
          </a:ln>
        </p:spPr>
      </p:pic>
      <p:pic>
        <p:nvPicPr>
          <p:cNvPr id="6" name="Picture 5">
            <a:hlinkClick r:id="rId6"/>
            <a:extLst>
              <a:ext uri="{FF2B5EF4-FFF2-40B4-BE49-F238E27FC236}">
                <a16:creationId xmlns:a16="http://schemas.microsoft.com/office/drawing/2014/main" id="{51334EA6-FC51-E6E1-E4AE-BD42FAA4CDB0}"/>
              </a:ext>
            </a:extLst>
          </p:cNvPr>
          <p:cNvPicPr>
            <a:picLocks noChangeAspect="1"/>
          </p:cNvPicPr>
          <p:nvPr/>
        </p:nvPicPr>
        <p:blipFill rotWithShape="1">
          <a:blip r:embed="rId7"/>
          <a:srcRect l="12553" t="16604" r="14904" b="9527"/>
          <a:stretch/>
        </p:blipFill>
        <p:spPr>
          <a:xfrm>
            <a:off x="2893946" y="4445834"/>
            <a:ext cx="268126" cy="273028"/>
          </a:xfrm>
          <a:prstGeom prst="roundRect">
            <a:avLst>
              <a:gd name="adj" fmla="val 19152"/>
            </a:avLst>
          </a:prstGeom>
        </p:spPr>
      </p:pic>
    </p:spTree>
    <p:extLst>
      <p:ext uri="{BB962C8B-B14F-4D97-AF65-F5344CB8AC3E}">
        <p14:creationId xmlns:p14="http://schemas.microsoft.com/office/powerpoint/2010/main" val="2660108645"/>
      </p:ext>
    </p:extLst>
  </p:cSld>
  <p:clrMapOvr>
    <a:masterClrMapping/>
  </p:clrMapOvr>
  <mc:AlternateContent xmlns:mc="http://schemas.openxmlformats.org/markup-compatibility/2006" xmlns:p14="http://schemas.microsoft.com/office/powerpoint/2010/main">
    <mc:Choice Requires="p14">
      <p:transition spd="slow" p14:dur="2000" advTm="5169"/>
    </mc:Choice>
    <mc:Fallback xmlns="">
      <p:transition spd="slow" advTm="51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072C-88AC-C435-4D42-65F103859E7D}"/>
              </a:ext>
            </a:extLst>
          </p:cNvPr>
          <p:cNvSpPr>
            <a:spLocks noGrp="1"/>
          </p:cNvSpPr>
          <p:nvPr>
            <p:ph type="title"/>
          </p:nvPr>
        </p:nvSpPr>
        <p:spPr/>
        <p:txBody>
          <a:bodyPr/>
          <a:lstStyle/>
          <a:p>
            <a:r>
              <a:rPr lang="en-US" dirty="0"/>
              <a:t>Patents and standards - Reminder</a:t>
            </a:r>
          </a:p>
        </p:txBody>
      </p:sp>
      <p:sp>
        <p:nvSpPr>
          <p:cNvPr id="3" name="Content Placeholder 2">
            <a:extLst>
              <a:ext uri="{FF2B5EF4-FFF2-40B4-BE49-F238E27FC236}">
                <a16:creationId xmlns:a16="http://schemas.microsoft.com/office/drawing/2014/main" id="{CCD424EF-F033-46B2-BAEB-0D5D12894EAC}"/>
              </a:ext>
            </a:extLst>
          </p:cNvPr>
          <p:cNvSpPr>
            <a:spLocks noGrp="1"/>
          </p:cNvSpPr>
          <p:nvPr>
            <p:ph sz="quarter" idx="10"/>
          </p:nvPr>
        </p:nvSpPr>
        <p:spPr>
          <a:xfrm>
            <a:off x="390117" y="846792"/>
            <a:ext cx="11514335" cy="5674778"/>
          </a:xfrm>
        </p:spPr>
        <p:txBody>
          <a:bodyPr vert="horz" lIns="91440" tIns="45720" rIns="91440" bIns="45720" rtlCol="0" anchor="t">
            <a:noAutofit/>
          </a:bodyPr>
          <a:lstStyle/>
          <a:p>
            <a:endParaRPr lang="en-GB" sz="2000" dirty="0"/>
          </a:p>
          <a:p>
            <a:pPr marL="342900" indent="-342900">
              <a:buFont typeface="Wingdings" panose="05000000000000000000" pitchFamily="2" charset="2"/>
              <a:buChar char="Ø"/>
            </a:pPr>
            <a:r>
              <a:rPr lang="en-GB" sz="2000" b="1" dirty="0"/>
              <a:t>Standard</a:t>
            </a:r>
            <a:r>
              <a:rPr lang="en-GB" sz="2000" dirty="0"/>
              <a:t> </a:t>
            </a:r>
          </a:p>
          <a:p>
            <a:pPr lvl="1">
              <a:buFont typeface="Wingdings" panose="05000000000000000000" pitchFamily="2" charset="2"/>
              <a:buChar char="ü"/>
            </a:pPr>
            <a:r>
              <a:rPr lang="en-GB" sz="2000" dirty="0"/>
              <a:t>Document, established by consensus and approved by a recognized body, that provides, for common and repeated use, rules, guidelines or characteristics for activities or their results, aimed at the achievement of the optimum degree of order in a given context”. (Derived from ISO/IEC Guide 2:1996, definition 3.2)</a:t>
            </a:r>
          </a:p>
          <a:p>
            <a:pPr lvl="1">
              <a:buFont typeface="Wingdings" panose="05000000000000000000" pitchFamily="2" charset="2"/>
              <a:buChar char="ü"/>
            </a:pPr>
            <a:r>
              <a:rPr lang="en-GB" sz="2000" dirty="0"/>
              <a:t>ICT standards to facilitate interoperability between products in a multi-vendor, multi-network and multi-service environment</a:t>
            </a:r>
          </a:p>
          <a:p>
            <a:pPr marL="0" indent="0">
              <a:buNone/>
            </a:pPr>
            <a:endParaRPr lang="en-GB" sz="2000" dirty="0"/>
          </a:p>
          <a:p>
            <a:pPr marL="342900" indent="-342900">
              <a:buFont typeface="Wingdings" panose="05000000000000000000" pitchFamily="2" charset="2"/>
              <a:buChar char="Ø"/>
            </a:pPr>
            <a:r>
              <a:rPr lang="en-GB" sz="2000" b="1" dirty="0"/>
              <a:t>Patent </a:t>
            </a:r>
            <a:r>
              <a:rPr lang="en-GB" sz="2000" b="1" i="1" dirty="0"/>
              <a:t>(as defined by WIPO)</a:t>
            </a:r>
          </a:p>
          <a:p>
            <a:pPr lvl="1">
              <a:buFont typeface="Wingdings" panose="05000000000000000000" pitchFamily="2" charset="2"/>
              <a:buChar char="ü"/>
            </a:pPr>
            <a:r>
              <a:rPr lang="en-GB" sz="2000" dirty="0"/>
              <a:t>Exclusive right granted for an invention, which is a product or a process that provides, in general, a new way of doing something, or offers a new technical solution to a problem. To get a patent, technical information about the invention must be disclosed to the public in a patent application.</a:t>
            </a:r>
          </a:p>
          <a:p>
            <a:pPr lvl="1">
              <a:buFont typeface="Wingdings" panose="05000000000000000000" pitchFamily="2" charset="2"/>
              <a:buChar char="ü"/>
            </a:pPr>
            <a:r>
              <a:rPr lang="en-GB" sz="2000" dirty="0"/>
              <a:t>ICT Standards rely on technical contributions from various sources containing possible patented technologies</a:t>
            </a:r>
          </a:p>
          <a:p>
            <a:pPr marL="0" indent="0">
              <a:buNone/>
            </a:pPr>
            <a:r>
              <a:rPr lang="en-GB" sz="2000" dirty="0"/>
              <a:t>						</a:t>
            </a:r>
            <a:endParaRPr lang="en-US" sz="2000" i="1" dirty="0">
              <a:ea typeface="Calibri"/>
              <a:cs typeface="Calibri"/>
            </a:endParaRPr>
          </a:p>
        </p:txBody>
      </p:sp>
      <p:sp>
        <p:nvSpPr>
          <p:cNvPr id="4" name="Footer Placeholder 3">
            <a:extLst>
              <a:ext uri="{FF2B5EF4-FFF2-40B4-BE49-F238E27FC236}">
                <a16:creationId xmlns:a16="http://schemas.microsoft.com/office/drawing/2014/main" id="{4408082E-277A-168B-5903-D1826B5A72F4}"/>
              </a:ext>
            </a:extLst>
          </p:cNvPr>
          <p:cNvSpPr>
            <a:spLocks noGrp="1"/>
          </p:cNvSpPr>
          <p:nvPr>
            <p:ph type="ftr" sz="quarter" idx="11"/>
          </p:nvPr>
        </p:nvSpPr>
        <p:spPr/>
        <p:txBody>
          <a:bodyPr/>
          <a:lstStyle/>
          <a:p>
            <a:r>
              <a:rPr lang="en-US" dirty="0"/>
              <a:t>Introduction to the ETSI IPR policy</a:t>
            </a:r>
          </a:p>
        </p:txBody>
      </p:sp>
      <p:sp>
        <p:nvSpPr>
          <p:cNvPr id="5" name="Slide Number Placeholder 4">
            <a:extLst>
              <a:ext uri="{FF2B5EF4-FFF2-40B4-BE49-F238E27FC236}">
                <a16:creationId xmlns:a16="http://schemas.microsoft.com/office/drawing/2014/main" id="{39E64B76-0440-5A58-D1B7-FFAFED6E8ECC}"/>
              </a:ext>
            </a:extLst>
          </p:cNvPr>
          <p:cNvSpPr>
            <a:spLocks noGrp="1"/>
          </p:cNvSpPr>
          <p:nvPr>
            <p:ph type="sldNum" sz="quarter" idx="12"/>
          </p:nvPr>
        </p:nvSpPr>
        <p:spPr/>
        <p:txBody>
          <a:bodyPr/>
          <a:lstStyle/>
          <a:p>
            <a:fld id="{CE5F33B7-1B3C-824C-89B7-74F931436C11}" type="slidenum">
              <a:rPr lang="en-US" smtClean="0"/>
              <a:pPr/>
              <a:t>2</a:t>
            </a:fld>
            <a:endParaRPr lang="en-US"/>
          </a:p>
        </p:txBody>
      </p:sp>
    </p:spTree>
    <p:extLst>
      <p:ext uri="{BB962C8B-B14F-4D97-AF65-F5344CB8AC3E}">
        <p14:creationId xmlns:p14="http://schemas.microsoft.com/office/powerpoint/2010/main" val="612768965"/>
      </p:ext>
    </p:extLst>
  </p:cSld>
  <p:clrMapOvr>
    <a:masterClrMapping/>
  </p:clrMapOvr>
  <mc:AlternateContent xmlns:mc="http://schemas.openxmlformats.org/markup-compatibility/2006" xmlns:p14="http://schemas.microsoft.com/office/powerpoint/2010/main">
    <mc:Choice Requires="p14">
      <p:transition spd="slow" p14:dur="2000" advTm="91320"/>
    </mc:Choice>
    <mc:Fallback xmlns="">
      <p:transition spd="slow" advTm="9132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7517A-4A33-91D6-4BF8-DADB15F16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8DACD-8B67-9FAC-6712-197EF8C1C44B}"/>
              </a:ext>
            </a:extLst>
          </p:cNvPr>
          <p:cNvSpPr>
            <a:spLocks noGrp="1"/>
          </p:cNvSpPr>
          <p:nvPr>
            <p:ph type="title"/>
          </p:nvPr>
        </p:nvSpPr>
        <p:spPr/>
        <p:txBody>
          <a:bodyPr/>
          <a:lstStyle/>
          <a:p>
            <a:r>
              <a:rPr lang="en-US" dirty="0"/>
              <a:t>When Standards meet Patents…</a:t>
            </a:r>
          </a:p>
        </p:txBody>
      </p:sp>
      <p:sp>
        <p:nvSpPr>
          <p:cNvPr id="3" name="Content Placeholder 2">
            <a:extLst>
              <a:ext uri="{FF2B5EF4-FFF2-40B4-BE49-F238E27FC236}">
                <a16:creationId xmlns:a16="http://schemas.microsoft.com/office/drawing/2014/main" id="{0A258610-49C9-2F77-075D-50054E3708B8}"/>
              </a:ext>
            </a:extLst>
          </p:cNvPr>
          <p:cNvSpPr>
            <a:spLocks noGrp="1"/>
          </p:cNvSpPr>
          <p:nvPr>
            <p:ph sz="quarter" idx="10"/>
          </p:nvPr>
        </p:nvSpPr>
        <p:spPr>
          <a:xfrm>
            <a:off x="256642" y="1639018"/>
            <a:ext cx="11399026" cy="4777437"/>
          </a:xfrm>
        </p:spPr>
        <p:txBody>
          <a:bodyPr vert="horz" lIns="91440" tIns="45720" rIns="91440" bIns="45720" rtlCol="0" anchor="t">
            <a:normAutofit/>
          </a:bodyPr>
          <a:lstStyle/>
          <a:p>
            <a:pPr marL="342900" indent="-342900">
              <a:buFont typeface="Wingdings" panose="05000000000000000000" pitchFamily="2" charset="2"/>
              <a:buChar char="Ø"/>
            </a:pPr>
            <a:r>
              <a:rPr lang="en-GB" sz="2000" b="1" dirty="0"/>
              <a:t>Standard Essential Patent </a:t>
            </a:r>
          </a:p>
          <a:p>
            <a:pPr lvl="1">
              <a:buFont typeface="Wingdings" panose="05000000000000000000" pitchFamily="2" charset="2"/>
              <a:buChar char="ü"/>
            </a:pPr>
            <a:r>
              <a:rPr lang="en-GB" sz="2000" dirty="0"/>
              <a:t>Patent protecting technology essential to a standard</a:t>
            </a:r>
          </a:p>
          <a:p>
            <a:endParaRPr lang="en-GB" sz="2000" dirty="0"/>
          </a:p>
          <a:p>
            <a:pPr marL="342900" indent="-342900">
              <a:buFont typeface="Wingdings" panose="05000000000000000000" pitchFamily="2" charset="2"/>
              <a:buChar char="Ø"/>
            </a:pPr>
            <a:r>
              <a:rPr lang="en-GB" sz="2000" b="1" dirty="0"/>
              <a:t>Essential</a:t>
            </a:r>
          </a:p>
          <a:p>
            <a:pPr lvl="1">
              <a:buFont typeface="Wingdings" panose="05000000000000000000" pitchFamily="2" charset="2"/>
              <a:buChar char="ü"/>
            </a:pPr>
            <a:r>
              <a:rPr lang="en-GB" sz="2000" dirty="0"/>
              <a:t>ESSENTIAL as applied to IPR and according to the ETSI definition means that it is not possible on technical (but not commercial) grounds, taking into account normal technical practice and the state of the art generally available at the time of standardization, to make, sell, lease, otherwise dispose of, repair, use or operate EQUIPMENT or METHODS which comply with a STANDARD without infringing that IPR. For the avoidance of doubt in exceptional cases where a STANDARD can only be implemented by technical solutions, all of which are infringements of IPRs, all such IPRs shall be considered ESSENTIAL. </a:t>
            </a:r>
          </a:p>
          <a:p>
            <a:pPr marL="0" indent="0">
              <a:buNone/>
            </a:pPr>
            <a:endParaRPr lang="en-GB" sz="2000" dirty="0"/>
          </a:p>
          <a:p>
            <a:pPr marL="0" indent="0">
              <a:buNone/>
            </a:pPr>
            <a:r>
              <a:rPr lang="en-GB" sz="2000" dirty="0"/>
              <a:t>									</a:t>
            </a:r>
            <a:endParaRPr lang="en-US" sz="2000" i="1" dirty="0">
              <a:ea typeface="Calibri"/>
              <a:cs typeface="Calibri"/>
            </a:endParaRPr>
          </a:p>
        </p:txBody>
      </p:sp>
      <p:sp>
        <p:nvSpPr>
          <p:cNvPr id="4" name="Footer Placeholder 3">
            <a:extLst>
              <a:ext uri="{FF2B5EF4-FFF2-40B4-BE49-F238E27FC236}">
                <a16:creationId xmlns:a16="http://schemas.microsoft.com/office/drawing/2014/main" id="{845FDAFC-3391-2D30-0D85-3FAAA26DCFAC}"/>
              </a:ext>
            </a:extLst>
          </p:cNvPr>
          <p:cNvSpPr>
            <a:spLocks noGrp="1"/>
          </p:cNvSpPr>
          <p:nvPr>
            <p:ph type="ftr" sz="quarter" idx="11"/>
          </p:nvPr>
        </p:nvSpPr>
        <p:spPr/>
        <p:txBody>
          <a:bodyPr/>
          <a:lstStyle/>
          <a:p>
            <a:r>
              <a:rPr lang="en-US" dirty="0"/>
              <a:t>Introduction to the ETSI IPR policy</a:t>
            </a:r>
          </a:p>
        </p:txBody>
      </p:sp>
      <p:sp>
        <p:nvSpPr>
          <p:cNvPr id="5" name="Slide Number Placeholder 4">
            <a:extLst>
              <a:ext uri="{FF2B5EF4-FFF2-40B4-BE49-F238E27FC236}">
                <a16:creationId xmlns:a16="http://schemas.microsoft.com/office/drawing/2014/main" id="{47EDA71C-D66A-E732-78F4-ADEB537BE872}"/>
              </a:ext>
            </a:extLst>
          </p:cNvPr>
          <p:cNvSpPr>
            <a:spLocks noGrp="1"/>
          </p:cNvSpPr>
          <p:nvPr>
            <p:ph type="sldNum" sz="quarter" idx="12"/>
          </p:nvPr>
        </p:nvSpPr>
        <p:spPr/>
        <p:txBody>
          <a:bodyPr/>
          <a:lstStyle/>
          <a:p>
            <a:fld id="{CE5F33B7-1B3C-824C-89B7-74F931436C11}" type="slidenum">
              <a:rPr lang="en-US" smtClean="0"/>
              <a:pPr/>
              <a:t>3</a:t>
            </a:fld>
            <a:endParaRPr lang="en-US"/>
          </a:p>
        </p:txBody>
      </p:sp>
    </p:spTree>
    <p:extLst>
      <p:ext uri="{BB962C8B-B14F-4D97-AF65-F5344CB8AC3E}">
        <p14:creationId xmlns:p14="http://schemas.microsoft.com/office/powerpoint/2010/main" val="2327476029"/>
      </p:ext>
    </p:extLst>
  </p:cSld>
  <p:clrMapOvr>
    <a:masterClrMapping/>
  </p:clrMapOvr>
  <mc:AlternateContent xmlns:mc="http://schemas.openxmlformats.org/markup-compatibility/2006" xmlns:p14="http://schemas.microsoft.com/office/powerpoint/2010/main">
    <mc:Choice Requires="p14">
      <p:transition spd="slow" p14:dur="2000" advTm="27554"/>
    </mc:Choice>
    <mc:Fallback xmlns="">
      <p:transition spd="slow" advTm="275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A85E-A154-5AE3-6181-C090CDD4D2C9}"/>
              </a:ext>
            </a:extLst>
          </p:cNvPr>
          <p:cNvSpPr>
            <a:spLocks noGrp="1"/>
          </p:cNvSpPr>
          <p:nvPr>
            <p:ph type="title"/>
          </p:nvPr>
        </p:nvSpPr>
        <p:spPr/>
        <p:txBody>
          <a:bodyPr/>
          <a:lstStyle/>
          <a:p>
            <a:r>
              <a:rPr lang="fr-FR" dirty="0"/>
              <a:t>Standard and Patent Monopoly: </a:t>
            </a:r>
            <a:r>
              <a:rPr lang="fr-FR" dirty="0" err="1"/>
              <a:t>any</a:t>
            </a:r>
            <a:r>
              <a:rPr lang="fr-FR" dirty="0"/>
              <a:t> contradiction? </a:t>
            </a:r>
            <a:endParaRPr lang="en-GB" dirty="0"/>
          </a:p>
        </p:txBody>
      </p:sp>
      <p:sp>
        <p:nvSpPr>
          <p:cNvPr id="4" name="Footer Placeholder 3">
            <a:extLst>
              <a:ext uri="{FF2B5EF4-FFF2-40B4-BE49-F238E27FC236}">
                <a16:creationId xmlns:a16="http://schemas.microsoft.com/office/drawing/2014/main" id="{35A33EAA-AAB7-3173-C5AF-65FFA64E58B4}"/>
              </a:ext>
            </a:extLst>
          </p:cNvPr>
          <p:cNvSpPr>
            <a:spLocks noGrp="1"/>
          </p:cNvSpPr>
          <p:nvPr>
            <p:ph type="ftr" sz="quarter" idx="11"/>
          </p:nvPr>
        </p:nvSpPr>
        <p:spPr>
          <a:xfrm>
            <a:off x="2438400" y="6530196"/>
            <a:ext cx="7315200" cy="251385"/>
          </a:xfrm>
        </p:spPr>
        <p:txBody>
          <a:bodyPr/>
          <a:lstStyle/>
          <a:p>
            <a:endParaRPr lang="en-US" dirty="0"/>
          </a:p>
          <a:p>
            <a:endParaRPr lang="en-US" dirty="0"/>
          </a:p>
          <a:p>
            <a:r>
              <a:rPr lang="en-US" dirty="0"/>
              <a:t>Introduction to the ETSI IPR policy</a:t>
            </a:r>
          </a:p>
        </p:txBody>
      </p:sp>
      <p:sp>
        <p:nvSpPr>
          <p:cNvPr id="5" name="Slide Number Placeholder 4">
            <a:extLst>
              <a:ext uri="{FF2B5EF4-FFF2-40B4-BE49-F238E27FC236}">
                <a16:creationId xmlns:a16="http://schemas.microsoft.com/office/drawing/2014/main" id="{0A8D0F78-4FF7-4C61-18E5-4E0BDC28C5FB}"/>
              </a:ext>
            </a:extLst>
          </p:cNvPr>
          <p:cNvSpPr>
            <a:spLocks noGrp="1"/>
          </p:cNvSpPr>
          <p:nvPr>
            <p:ph type="sldNum" sz="quarter" idx="12"/>
          </p:nvPr>
        </p:nvSpPr>
        <p:spPr/>
        <p:txBody>
          <a:bodyPr/>
          <a:lstStyle/>
          <a:p>
            <a:fld id="{CE5F33B7-1B3C-824C-89B7-74F931436C11}" type="slidenum">
              <a:rPr lang="en-US" smtClean="0"/>
              <a:pPr/>
              <a:t>4</a:t>
            </a:fld>
            <a:endParaRPr lang="en-US"/>
          </a:p>
        </p:txBody>
      </p:sp>
      <p:sp>
        <p:nvSpPr>
          <p:cNvPr id="6" name="Rectangle 5">
            <a:extLst>
              <a:ext uri="{FF2B5EF4-FFF2-40B4-BE49-F238E27FC236}">
                <a16:creationId xmlns:a16="http://schemas.microsoft.com/office/drawing/2014/main" id="{CB4016F0-FAB4-2023-3B94-6AB96D15E9D1}"/>
              </a:ext>
            </a:extLst>
          </p:cNvPr>
          <p:cNvSpPr/>
          <p:nvPr/>
        </p:nvSpPr>
        <p:spPr>
          <a:xfrm>
            <a:off x="2859035" y="5435480"/>
            <a:ext cx="5495731" cy="914400"/>
          </a:xfrm>
          <a:prstGeom prst="rect">
            <a:avLst/>
          </a:prstGeom>
          <a:solidFill>
            <a:srgbClr val="92D050"/>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kern="0" dirty="0">
                <a:ln>
                  <a:solidFill>
                    <a:srgbClr val="3E484F"/>
                  </a:solidFill>
                </a:ln>
                <a:solidFill>
                  <a:srgbClr val="3E484F"/>
                </a:solidFill>
                <a:latin typeface="Calibri" panose="020F0502020204030204"/>
              </a:rPr>
              <a:t>The ETSI IPR Policy provides a framework for such compromise</a:t>
            </a:r>
          </a:p>
        </p:txBody>
      </p:sp>
      <p:sp>
        <p:nvSpPr>
          <p:cNvPr id="7" name="Rectangle: Rounded Corners 6">
            <a:extLst>
              <a:ext uri="{FF2B5EF4-FFF2-40B4-BE49-F238E27FC236}">
                <a16:creationId xmlns:a16="http://schemas.microsoft.com/office/drawing/2014/main" id="{A08A0E64-85B6-6385-3F42-48A5E3C710BB}"/>
              </a:ext>
            </a:extLst>
          </p:cNvPr>
          <p:cNvSpPr/>
          <p:nvPr/>
        </p:nvSpPr>
        <p:spPr>
          <a:xfrm>
            <a:off x="3756723" y="1164158"/>
            <a:ext cx="3673151" cy="837793"/>
          </a:xfrm>
          <a:prstGeom prst="roundRect">
            <a:avLst/>
          </a:prstGeom>
          <a:solidFill>
            <a:schemeClr val="accent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600" b="0" i="0" u="none" strike="noStrike" kern="0" cap="none" spc="0" normalizeH="0" baseline="0" noProof="0" dirty="0">
              <a:ln>
                <a:solidFill>
                  <a:srgbClr val="3E484F"/>
                </a:solidFill>
              </a:ln>
              <a:solidFill>
                <a:srgbClr val="3E484F"/>
              </a:solidFill>
              <a:effectLst/>
              <a:uLnTx/>
              <a:uFillTx/>
              <a:latin typeface="Calibri" panose="020F0502020204030204"/>
              <a:ea typeface="+mn-ea"/>
              <a:cs typeface="+mn-cs"/>
            </a:endParaRPr>
          </a:p>
          <a:p>
            <a:pPr algn="ctr"/>
            <a:r>
              <a:rPr kumimoji="0" lang="en-US" sz="1600" b="0" i="0" u="none" strike="noStrike" kern="0" cap="none" spc="0" normalizeH="0" baseline="0" noProof="0" dirty="0">
                <a:ln>
                  <a:solidFill>
                    <a:srgbClr val="3E484F"/>
                  </a:solidFill>
                </a:ln>
                <a:solidFill>
                  <a:srgbClr val="3E484F"/>
                </a:solidFill>
                <a:effectLst/>
                <a:uLnTx/>
                <a:uFillTx/>
                <a:latin typeface="Calibri" panose="020F0502020204030204"/>
                <a:ea typeface="+mn-ea"/>
                <a:cs typeface="+mn-cs"/>
              </a:rPr>
              <a:t>Standard =&gt; must be available for all implementors</a:t>
            </a:r>
          </a:p>
          <a:p>
            <a:pPr algn="ctr"/>
            <a:endParaRPr lang="en-GB" sz="1600" dirty="0"/>
          </a:p>
        </p:txBody>
      </p:sp>
      <p:sp>
        <p:nvSpPr>
          <p:cNvPr id="8" name="Rectangle: Rounded Corners 7">
            <a:extLst>
              <a:ext uri="{FF2B5EF4-FFF2-40B4-BE49-F238E27FC236}">
                <a16:creationId xmlns:a16="http://schemas.microsoft.com/office/drawing/2014/main" id="{915D30DF-B703-5149-8072-69C7B64BB19C}"/>
              </a:ext>
            </a:extLst>
          </p:cNvPr>
          <p:cNvSpPr/>
          <p:nvPr/>
        </p:nvSpPr>
        <p:spPr>
          <a:xfrm>
            <a:off x="3756723" y="2516653"/>
            <a:ext cx="3673151" cy="739820"/>
          </a:xfrm>
          <a:prstGeom prst="roundRect">
            <a:avLst/>
          </a:prstGeom>
          <a:solidFill>
            <a:srgbClr val="FFC000"/>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600" b="0" i="0" u="none" strike="noStrike" kern="0" cap="none" spc="0" normalizeH="0" baseline="0" noProof="0" dirty="0">
              <a:ln>
                <a:solidFill>
                  <a:srgbClr val="3E484F"/>
                </a:solidFill>
              </a:ln>
              <a:solidFill>
                <a:srgbClr val="3E484F"/>
              </a:solidFill>
              <a:effectLst/>
              <a:uLnTx/>
              <a:uFillTx/>
              <a:latin typeface="Calibri" panose="020F0502020204030204"/>
              <a:ea typeface="+mn-ea"/>
              <a:cs typeface="+mn-cs"/>
            </a:endParaRPr>
          </a:p>
          <a:p>
            <a:pPr algn="ctr"/>
            <a:r>
              <a:rPr kumimoji="0" lang="en-US" sz="1600" b="0" i="0" u="none" strike="noStrike" kern="0" cap="none" spc="0" normalizeH="0" baseline="0" noProof="0" dirty="0">
                <a:ln>
                  <a:solidFill>
                    <a:srgbClr val="3E484F"/>
                  </a:solidFill>
                </a:ln>
                <a:solidFill>
                  <a:srgbClr val="3E484F"/>
                </a:solidFill>
                <a:effectLst/>
                <a:uLnTx/>
                <a:uFillTx/>
                <a:latin typeface="Calibri" panose="020F0502020204030204"/>
                <a:ea typeface="+mn-ea"/>
                <a:cs typeface="+mn-cs"/>
              </a:rPr>
              <a:t>Essential patents may exist for a given standard =&gt; a patent is a monopoly!</a:t>
            </a:r>
          </a:p>
          <a:p>
            <a:pPr algn="ctr"/>
            <a:endParaRPr lang="en-GB" sz="1600" dirty="0"/>
          </a:p>
        </p:txBody>
      </p:sp>
      <p:sp>
        <p:nvSpPr>
          <p:cNvPr id="9" name="Rectangle: Rounded Corners 8">
            <a:extLst>
              <a:ext uri="{FF2B5EF4-FFF2-40B4-BE49-F238E27FC236}">
                <a16:creationId xmlns:a16="http://schemas.microsoft.com/office/drawing/2014/main" id="{86926742-1A94-B381-2595-6018C1D8FB6C}"/>
              </a:ext>
            </a:extLst>
          </p:cNvPr>
          <p:cNvSpPr/>
          <p:nvPr/>
        </p:nvSpPr>
        <p:spPr>
          <a:xfrm>
            <a:off x="3756723" y="3771175"/>
            <a:ext cx="3673151" cy="848562"/>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600" b="0" i="0" u="none" strike="noStrike" kern="0" cap="none" spc="0" normalizeH="0" baseline="0" noProof="0" dirty="0">
              <a:ln>
                <a:solidFill>
                  <a:srgbClr val="3E484F"/>
                </a:solidFill>
              </a:ln>
              <a:solidFill>
                <a:srgbClr val="3E484F"/>
              </a:solidFill>
              <a:effectLst/>
              <a:uLnTx/>
              <a:uFillTx/>
              <a:latin typeface="Calibri" panose="020F0502020204030204"/>
              <a:ea typeface="+mn-ea"/>
              <a:cs typeface="+mn-cs"/>
            </a:endParaRPr>
          </a:p>
          <a:p>
            <a:pPr algn="ctr"/>
            <a:r>
              <a:rPr kumimoji="0" lang="en-US" sz="1600" b="0" i="0" u="none" strike="noStrike" kern="0" cap="none" spc="0" normalizeH="0" baseline="0" noProof="0" dirty="0">
                <a:ln>
                  <a:solidFill>
                    <a:srgbClr val="3E484F"/>
                  </a:solidFill>
                </a:ln>
                <a:solidFill>
                  <a:srgbClr val="3E484F"/>
                </a:solidFill>
                <a:effectLst/>
                <a:uLnTx/>
                <a:uFillTx/>
                <a:latin typeface="Calibri" panose="020F0502020204030204"/>
                <a:ea typeface="+mn-ea"/>
                <a:cs typeface="+mn-cs"/>
              </a:rPr>
              <a:t>Need to find a compromise between the availability of the standard and the rights of patent owners</a:t>
            </a:r>
          </a:p>
          <a:p>
            <a:pPr algn="ctr"/>
            <a:endParaRPr lang="en-GB" sz="1600" dirty="0"/>
          </a:p>
        </p:txBody>
      </p:sp>
      <p:cxnSp>
        <p:nvCxnSpPr>
          <p:cNvPr id="10" name="Straight Arrow Connector 9">
            <a:extLst>
              <a:ext uri="{FF2B5EF4-FFF2-40B4-BE49-F238E27FC236}">
                <a16:creationId xmlns:a16="http://schemas.microsoft.com/office/drawing/2014/main" id="{94024FAC-7906-4251-4D6C-F6AE4C917454}"/>
              </a:ext>
            </a:extLst>
          </p:cNvPr>
          <p:cNvCxnSpPr>
            <a:cxnSpLocks/>
            <a:stCxn id="7" idx="2"/>
            <a:endCxn id="8" idx="0"/>
          </p:cNvCxnSpPr>
          <p:nvPr/>
        </p:nvCxnSpPr>
        <p:spPr>
          <a:xfrm>
            <a:off x="5593299" y="2001951"/>
            <a:ext cx="0" cy="5147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E53D684-972F-FCCC-1629-49C6B043E399}"/>
              </a:ext>
            </a:extLst>
          </p:cNvPr>
          <p:cNvCxnSpPr>
            <a:cxnSpLocks/>
            <a:stCxn id="8" idx="2"/>
            <a:endCxn id="9" idx="0"/>
          </p:cNvCxnSpPr>
          <p:nvPr/>
        </p:nvCxnSpPr>
        <p:spPr>
          <a:xfrm>
            <a:off x="5593299" y="3256473"/>
            <a:ext cx="0" cy="5147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0D1D7A-AA16-DD0D-52E8-9900CA5A4D23}"/>
              </a:ext>
            </a:extLst>
          </p:cNvPr>
          <p:cNvCxnSpPr>
            <a:cxnSpLocks/>
            <a:stCxn id="9" idx="2"/>
            <a:endCxn id="6" idx="0"/>
          </p:cNvCxnSpPr>
          <p:nvPr/>
        </p:nvCxnSpPr>
        <p:spPr>
          <a:xfrm>
            <a:off x="5593299" y="4619737"/>
            <a:ext cx="13602" cy="8157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2224311"/>
      </p:ext>
    </p:extLst>
  </p:cSld>
  <p:clrMapOvr>
    <a:masterClrMapping/>
  </p:clrMapOvr>
  <mc:AlternateContent xmlns:mc="http://schemas.openxmlformats.org/markup-compatibility/2006" xmlns:p14="http://schemas.microsoft.com/office/powerpoint/2010/main">
    <mc:Choice Requires="p14">
      <p:transition spd="slow" p14:dur="2000" advTm="46306"/>
    </mc:Choice>
    <mc:Fallback xmlns="">
      <p:transition spd="slow" advTm="4630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C66A-00B0-80D2-3F88-EAAAEC960E39}"/>
              </a:ext>
            </a:extLst>
          </p:cNvPr>
          <p:cNvSpPr>
            <a:spLocks noGrp="1"/>
          </p:cNvSpPr>
          <p:nvPr>
            <p:ph type="title"/>
          </p:nvPr>
        </p:nvSpPr>
        <p:spPr/>
        <p:txBody>
          <a:bodyPr/>
          <a:lstStyle/>
          <a:p>
            <a:r>
              <a:rPr lang="fr-FR" dirty="0"/>
              <a:t>The </a:t>
            </a:r>
            <a:r>
              <a:rPr lang="fr-FR" dirty="0" err="1"/>
              <a:t>Purpose</a:t>
            </a:r>
            <a:r>
              <a:rPr lang="fr-FR" dirty="0"/>
              <a:t> of the ETSI IPR Policy</a:t>
            </a:r>
            <a:endParaRPr lang="en-GB" dirty="0"/>
          </a:p>
        </p:txBody>
      </p:sp>
      <p:sp>
        <p:nvSpPr>
          <p:cNvPr id="3" name="Content Placeholder 2">
            <a:extLst>
              <a:ext uri="{FF2B5EF4-FFF2-40B4-BE49-F238E27FC236}">
                <a16:creationId xmlns:a16="http://schemas.microsoft.com/office/drawing/2014/main" id="{901BB06F-CE49-BE38-61C9-D7C4EBA1BA9C}"/>
              </a:ext>
            </a:extLst>
          </p:cNvPr>
          <p:cNvSpPr>
            <a:spLocks noGrp="1"/>
          </p:cNvSpPr>
          <p:nvPr>
            <p:ph sz="quarter" idx="10"/>
          </p:nvPr>
        </p:nvSpPr>
        <p:spPr>
          <a:xfrm>
            <a:off x="396487" y="1450641"/>
            <a:ext cx="11399026" cy="4458453"/>
          </a:xfrm>
        </p:spPr>
        <p:txBody>
          <a:bodyPr>
            <a:noAutofit/>
          </a:bodyPr>
          <a:lstStyle/>
          <a:p>
            <a:pPr marL="342900" indent="-342900">
              <a:buFont typeface="Wingdings" panose="05000000000000000000" pitchFamily="2" charset="2"/>
              <a:buChar char="Ø"/>
            </a:pPr>
            <a:r>
              <a:rPr lang="en-GB" sz="2000" b="1" dirty="0">
                <a:latin typeface="+mj-lt"/>
              </a:rPr>
              <a:t>Facilitate the standards making process within ETSI, providing a fair balance between:</a:t>
            </a:r>
          </a:p>
          <a:p>
            <a:pPr marL="1085850" lvl="1" indent="-342900">
              <a:buFont typeface="Wingdings" panose="05000000000000000000" pitchFamily="2" charset="2"/>
              <a:buChar char="ü"/>
            </a:pPr>
            <a:r>
              <a:rPr lang="en-GB" sz="2000" dirty="0">
                <a:latin typeface="+mj-lt"/>
              </a:rPr>
              <a:t>Members’ rights on their patents </a:t>
            </a:r>
          </a:p>
          <a:p>
            <a:pPr marL="1085850" lvl="1" indent="-342900">
              <a:buFont typeface="Wingdings" panose="05000000000000000000" pitchFamily="2" charset="2"/>
              <a:buChar char="ü"/>
            </a:pPr>
            <a:r>
              <a:rPr lang="en-GB" sz="2000" dirty="0">
                <a:latin typeface="+mj-lt"/>
              </a:rPr>
              <a:t>ETSI's objective to create Standards and Technical Specifications based on solutions which best meet the technical objectives of ETSI</a:t>
            </a:r>
          </a:p>
          <a:p>
            <a:pPr marL="742950" lvl="1" indent="0">
              <a:buNone/>
            </a:pPr>
            <a:endParaRPr lang="en-GB" sz="2000" dirty="0">
              <a:latin typeface="+mj-lt"/>
            </a:endParaRPr>
          </a:p>
          <a:p>
            <a:pPr marL="342900" indent="-342900">
              <a:buFont typeface="Wingdings" panose="05000000000000000000" pitchFamily="2" charset="2"/>
              <a:buChar char="Ø"/>
            </a:pPr>
            <a:r>
              <a:rPr lang="en-GB" sz="2000" b="1" dirty="0">
                <a:solidFill>
                  <a:srgbClr val="050D14"/>
                </a:solidFill>
                <a:latin typeface="+mj-lt"/>
                <a:cs typeface="Poppins Medium" pitchFamily="2" charset="77"/>
              </a:rPr>
              <a:t>The ETSI IPR Policy defines the rights and obligations for ETSI as an Institute and its members to achieve this balance </a:t>
            </a:r>
          </a:p>
          <a:p>
            <a:pPr marL="1085850" lvl="1" indent="-342900">
              <a:buFont typeface="Wingdings" panose="05000000000000000000" pitchFamily="2" charset="2"/>
              <a:buChar char="ü"/>
            </a:pPr>
            <a:r>
              <a:rPr lang="en-GB" sz="2000" dirty="0">
                <a:solidFill>
                  <a:srgbClr val="050D14"/>
                </a:solidFill>
                <a:latin typeface="+mj-lt"/>
                <a:cs typeface="Poppins Medium" pitchFamily="2" charset="77"/>
              </a:rPr>
              <a:t>Knowledge in a timely fashion of the existence of SEPs </a:t>
            </a:r>
          </a:p>
          <a:p>
            <a:pPr marL="1085850" lvl="1" indent="-342900">
              <a:buFont typeface="Wingdings" panose="05000000000000000000" pitchFamily="2" charset="2"/>
              <a:buChar char="ü"/>
            </a:pPr>
            <a:r>
              <a:rPr lang="en-GB" sz="2000" dirty="0">
                <a:solidFill>
                  <a:srgbClr val="050D14"/>
                </a:solidFill>
                <a:latin typeface="+mj-lt"/>
                <a:cs typeface="Poppins Medium" pitchFamily="2" charset="77"/>
              </a:rPr>
              <a:t>Reduces the risk of non-availability of  SEPs for a standard or technical specification</a:t>
            </a:r>
          </a:p>
          <a:p>
            <a:pPr marL="1085850" lvl="1" indent="-342900">
              <a:buFont typeface="Wingdings" panose="05000000000000000000" pitchFamily="2" charset="2"/>
              <a:buChar char="ü"/>
            </a:pPr>
            <a:r>
              <a:rPr lang="en-GB" sz="2000" dirty="0">
                <a:solidFill>
                  <a:srgbClr val="050D14"/>
                </a:solidFill>
                <a:latin typeface="+mj-lt"/>
              </a:rPr>
              <a:t>Provides an incentive for members to contribute their patented technologies, with the perspective of a return on their investment</a:t>
            </a:r>
          </a:p>
          <a:p>
            <a:pPr marL="742950" lvl="1" indent="0">
              <a:buNone/>
            </a:pPr>
            <a:endParaRPr lang="en-GB" sz="2000" dirty="0">
              <a:latin typeface="+mj-lt"/>
            </a:endParaRPr>
          </a:p>
        </p:txBody>
      </p:sp>
      <p:sp>
        <p:nvSpPr>
          <p:cNvPr id="4" name="Footer Placeholder 3">
            <a:extLst>
              <a:ext uri="{FF2B5EF4-FFF2-40B4-BE49-F238E27FC236}">
                <a16:creationId xmlns:a16="http://schemas.microsoft.com/office/drawing/2014/main" id="{DC9C53C9-5D36-E4B9-8006-C21E3E7909C2}"/>
              </a:ext>
            </a:extLst>
          </p:cNvPr>
          <p:cNvSpPr>
            <a:spLocks noGrp="1"/>
          </p:cNvSpPr>
          <p:nvPr>
            <p:ph type="ftr" sz="quarter" idx="11"/>
          </p:nvPr>
        </p:nvSpPr>
        <p:spPr/>
        <p:txBody>
          <a:bodyPr/>
          <a:lstStyle/>
          <a:p>
            <a:r>
              <a:rPr lang="en-US" dirty="0"/>
              <a:t>Introduction to the ETSI IPR Policy</a:t>
            </a:r>
          </a:p>
        </p:txBody>
      </p:sp>
      <p:sp>
        <p:nvSpPr>
          <p:cNvPr id="5" name="Slide Number Placeholder 4">
            <a:extLst>
              <a:ext uri="{FF2B5EF4-FFF2-40B4-BE49-F238E27FC236}">
                <a16:creationId xmlns:a16="http://schemas.microsoft.com/office/drawing/2014/main" id="{8DD716B1-D21D-8F1D-88A0-84C53B1C6E5F}"/>
              </a:ext>
            </a:extLst>
          </p:cNvPr>
          <p:cNvSpPr>
            <a:spLocks noGrp="1"/>
          </p:cNvSpPr>
          <p:nvPr>
            <p:ph type="sldNum" sz="quarter" idx="12"/>
          </p:nvPr>
        </p:nvSpPr>
        <p:spPr/>
        <p:txBody>
          <a:bodyPr/>
          <a:lstStyle/>
          <a:p>
            <a:fld id="{CE5F33B7-1B3C-824C-89B7-74F931436C11}" type="slidenum">
              <a:rPr lang="en-US" smtClean="0"/>
              <a:pPr/>
              <a:t>5</a:t>
            </a:fld>
            <a:endParaRPr lang="en-US"/>
          </a:p>
        </p:txBody>
      </p:sp>
    </p:spTree>
    <p:extLst>
      <p:ext uri="{BB962C8B-B14F-4D97-AF65-F5344CB8AC3E}">
        <p14:creationId xmlns:p14="http://schemas.microsoft.com/office/powerpoint/2010/main" val="1077944518"/>
      </p:ext>
    </p:extLst>
  </p:cSld>
  <p:clrMapOvr>
    <a:masterClrMapping/>
  </p:clrMapOvr>
  <mc:AlternateContent xmlns:mc="http://schemas.openxmlformats.org/markup-compatibility/2006" xmlns:p14="http://schemas.microsoft.com/office/powerpoint/2010/main">
    <mc:Choice Requires="p14">
      <p:transition spd="slow" p14:dur="2000" advTm="64087"/>
    </mc:Choice>
    <mc:Fallback xmlns="">
      <p:transition spd="slow" advTm="640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0C9A9-D519-478F-7A11-0556C93C5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23BD5-8F04-DBCE-ED81-7703C037A756}"/>
              </a:ext>
            </a:extLst>
          </p:cNvPr>
          <p:cNvSpPr>
            <a:spLocks noGrp="1"/>
          </p:cNvSpPr>
          <p:nvPr>
            <p:ph type="title"/>
          </p:nvPr>
        </p:nvSpPr>
        <p:spPr/>
        <p:txBody>
          <a:bodyPr/>
          <a:lstStyle/>
          <a:p>
            <a:r>
              <a:rPr lang="fr-FR" dirty="0"/>
              <a:t>SEP Disclosure and FRAND </a:t>
            </a:r>
            <a:r>
              <a:rPr lang="fr-FR" dirty="0" err="1"/>
              <a:t>Licensing</a:t>
            </a:r>
            <a:r>
              <a:rPr lang="fr-FR" dirty="0"/>
              <a:t> </a:t>
            </a:r>
            <a:r>
              <a:rPr lang="fr-FR" dirty="0" err="1"/>
              <a:t>commitment</a:t>
            </a:r>
            <a:endParaRPr lang="en-GB" dirty="0"/>
          </a:p>
        </p:txBody>
      </p:sp>
      <p:sp>
        <p:nvSpPr>
          <p:cNvPr id="3" name="Content Placeholder 2">
            <a:extLst>
              <a:ext uri="{FF2B5EF4-FFF2-40B4-BE49-F238E27FC236}">
                <a16:creationId xmlns:a16="http://schemas.microsoft.com/office/drawing/2014/main" id="{43C21B7F-7A9B-AE83-E711-884C7FB3CBEE}"/>
              </a:ext>
            </a:extLst>
          </p:cNvPr>
          <p:cNvSpPr>
            <a:spLocks noGrp="1"/>
          </p:cNvSpPr>
          <p:nvPr>
            <p:ph sz="quarter" idx="10"/>
          </p:nvPr>
        </p:nvSpPr>
        <p:spPr>
          <a:xfrm>
            <a:off x="396487" y="1535502"/>
            <a:ext cx="11399026" cy="4501392"/>
          </a:xfrm>
        </p:spPr>
        <p:txBody>
          <a:bodyPr>
            <a:noAutofit/>
          </a:bodyPr>
          <a:lstStyle/>
          <a:p>
            <a:pPr marL="342900" indent="-342900">
              <a:buFont typeface="Wingdings" panose="05000000000000000000" pitchFamily="2" charset="2"/>
              <a:buChar char="Ø"/>
            </a:pPr>
            <a:r>
              <a:rPr lang="en-GB" sz="2000" b="1" dirty="0">
                <a:latin typeface="+mj-lt"/>
              </a:rPr>
              <a:t>Obligation to disclose SEPs when participating to the development of a standard:</a:t>
            </a:r>
          </a:p>
          <a:p>
            <a:pPr marL="1085850" lvl="1" indent="-342900">
              <a:buFont typeface="Wingdings" panose="05000000000000000000" pitchFamily="2" charset="2"/>
              <a:buChar char="ü"/>
            </a:pPr>
            <a:r>
              <a:rPr lang="en-GB" sz="2000" dirty="0">
                <a:latin typeface="+mj-lt"/>
              </a:rPr>
              <a:t>Art. 4.1 of the ETSI IPR Policy</a:t>
            </a:r>
          </a:p>
          <a:p>
            <a:pPr marL="1085850" lvl="1" indent="-342900">
              <a:buFont typeface="Wingdings" panose="05000000000000000000" pitchFamily="2" charset="2"/>
              <a:buChar char="ü"/>
            </a:pPr>
            <a:r>
              <a:rPr lang="en-GB" sz="2000" dirty="0">
                <a:latin typeface="+mj-lt"/>
              </a:rPr>
              <a:t>Obligation to disclose in a “timely fashion”</a:t>
            </a:r>
          </a:p>
          <a:p>
            <a:pPr marL="1085850" lvl="1" indent="-342900">
              <a:buFont typeface="Wingdings" panose="05000000000000000000" pitchFamily="2" charset="2"/>
              <a:buChar char="ü"/>
            </a:pPr>
            <a:r>
              <a:rPr lang="en-GB" sz="2000" dirty="0">
                <a:latin typeface="+mj-lt"/>
              </a:rPr>
              <a:t>ETSI does not check the essentiality of the patent</a:t>
            </a:r>
          </a:p>
          <a:p>
            <a:pPr marL="742950" lvl="1" indent="0">
              <a:buNone/>
            </a:pPr>
            <a:endParaRPr lang="en-GB" sz="2000" dirty="0">
              <a:latin typeface="+mj-lt"/>
            </a:endParaRPr>
          </a:p>
          <a:p>
            <a:pPr marL="342900" indent="-342900">
              <a:buFont typeface="Wingdings" panose="05000000000000000000" pitchFamily="2" charset="2"/>
              <a:buChar char="Ø"/>
            </a:pPr>
            <a:r>
              <a:rPr lang="en-GB" sz="2000" b="1" dirty="0">
                <a:solidFill>
                  <a:srgbClr val="050D14"/>
                </a:solidFill>
                <a:latin typeface="+mj-lt"/>
                <a:cs typeface="Poppins Medium" pitchFamily="2" charset="77"/>
              </a:rPr>
              <a:t>Obligation for members to indicate if they are willing to make a FRAND Licensing commitment</a:t>
            </a:r>
          </a:p>
          <a:p>
            <a:pPr marL="1085850" lvl="1" indent="-342900">
              <a:buFont typeface="Wingdings" panose="05000000000000000000" pitchFamily="2" charset="2"/>
              <a:buChar char="ü"/>
            </a:pPr>
            <a:r>
              <a:rPr lang="en-GB" sz="2000" dirty="0">
                <a:solidFill>
                  <a:srgbClr val="050D14"/>
                </a:solidFill>
                <a:latin typeface="+mj-lt"/>
                <a:cs typeface="Poppins Medium" pitchFamily="2" charset="77"/>
              </a:rPr>
              <a:t>Art. 6.1 and 6.1 bis of the ETSI IPR Policy</a:t>
            </a:r>
          </a:p>
          <a:p>
            <a:pPr marL="1085850" lvl="1" indent="-342900">
              <a:buFont typeface="Wingdings" panose="05000000000000000000" pitchFamily="2" charset="2"/>
              <a:buChar char="ü"/>
            </a:pPr>
            <a:r>
              <a:rPr lang="en-GB" sz="2000" dirty="0">
                <a:solidFill>
                  <a:srgbClr val="050D14"/>
                </a:solidFill>
                <a:latin typeface="+mj-lt"/>
                <a:cs typeface="Poppins Medium" pitchFamily="2" charset="77"/>
              </a:rPr>
              <a:t>The FRAND commitment ensure the availability of the standards to all implementers, but is also an incentive for the patent holder</a:t>
            </a:r>
          </a:p>
          <a:p>
            <a:pPr marL="1085850" lvl="1" indent="-342900">
              <a:buFont typeface="Wingdings" panose="05000000000000000000" pitchFamily="2" charset="2"/>
              <a:buChar char="ü"/>
            </a:pPr>
            <a:r>
              <a:rPr lang="en-GB" sz="2000" dirty="0">
                <a:solidFill>
                  <a:srgbClr val="050D14"/>
                </a:solidFill>
                <a:latin typeface="+mj-lt"/>
                <a:cs typeface="Poppins Medium" pitchFamily="2" charset="77"/>
              </a:rPr>
              <a:t>The FRAND licensing commitment is also binding for all successors-in-interest</a:t>
            </a:r>
          </a:p>
          <a:p>
            <a:pPr marL="1085850" lvl="1" indent="-342900">
              <a:buFont typeface="Wingdings" panose="05000000000000000000" pitchFamily="2" charset="2"/>
              <a:buChar char="ü"/>
            </a:pPr>
            <a:r>
              <a:rPr lang="en-GB" sz="2000" dirty="0">
                <a:solidFill>
                  <a:srgbClr val="050D14"/>
                </a:solidFill>
                <a:latin typeface="+mj-lt"/>
                <a:cs typeface="Poppins Medium" pitchFamily="2" charset="77"/>
              </a:rPr>
              <a:t>ETSI does not define what is a FRAND rate (part of commercial discussions between the patent holder and the implementer)</a:t>
            </a:r>
            <a:endParaRPr lang="en-GB" sz="2000" dirty="0">
              <a:solidFill>
                <a:srgbClr val="050D14"/>
              </a:solidFill>
              <a:latin typeface="+mj-lt"/>
            </a:endParaRPr>
          </a:p>
          <a:p>
            <a:pPr marL="742950" lvl="1" indent="0">
              <a:buNone/>
            </a:pPr>
            <a:endParaRPr lang="en-GB" sz="2000" dirty="0">
              <a:latin typeface="+mj-lt"/>
            </a:endParaRPr>
          </a:p>
        </p:txBody>
      </p:sp>
      <p:sp>
        <p:nvSpPr>
          <p:cNvPr id="4" name="Footer Placeholder 3">
            <a:extLst>
              <a:ext uri="{FF2B5EF4-FFF2-40B4-BE49-F238E27FC236}">
                <a16:creationId xmlns:a16="http://schemas.microsoft.com/office/drawing/2014/main" id="{F96649D8-ED76-D910-236F-91D0BE0F1B98}"/>
              </a:ext>
            </a:extLst>
          </p:cNvPr>
          <p:cNvSpPr>
            <a:spLocks noGrp="1"/>
          </p:cNvSpPr>
          <p:nvPr>
            <p:ph type="ftr" sz="quarter" idx="11"/>
          </p:nvPr>
        </p:nvSpPr>
        <p:spPr/>
        <p:txBody>
          <a:bodyPr/>
          <a:lstStyle/>
          <a:p>
            <a:r>
              <a:rPr lang="en-US" dirty="0"/>
              <a:t>Introduction to the ETSI IPR Policy</a:t>
            </a:r>
          </a:p>
        </p:txBody>
      </p:sp>
      <p:sp>
        <p:nvSpPr>
          <p:cNvPr id="5" name="Slide Number Placeholder 4">
            <a:extLst>
              <a:ext uri="{FF2B5EF4-FFF2-40B4-BE49-F238E27FC236}">
                <a16:creationId xmlns:a16="http://schemas.microsoft.com/office/drawing/2014/main" id="{ACF6C6AC-2388-C775-8481-D7F474D14177}"/>
              </a:ext>
            </a:extLst>
          </p:cNvPr>
          <p:cNvSpPr>
            <a:spLocks noGrp="1"/>
          </p:cNvSpPr>
          <p:nvPr>
            <p:ph type="sldNum" sz="quarter" idx="12"/>
          </p:nvPr>
        </p:nvSpPr>
        <p:spPr/>
        <p:txBody>
          <a:bodyPr/>
          <a:lstStyle/>
          <a:p>
            <a:fld id="{CE5F33B7-1B3C-824C-89B7-74F931436C11}" type="slidenum">
              <a:rPr lang="en-US" smtClean="0"/>
              <a:pPr/>
              <a:t>6</a:t>
            </a:fld>
            <a:endParaRPr lang="en-US"/>
          </a:p>
        </p:txBody>
      </p:sp>
    </p:spTree>
    <p:extLst>
      <p:ext uri="{BB962C8B-B14F-4D97-AF65-F5344CB8AC3E}">
        <p14:creationId xmlns:p14="http://schemas.microsoft.com/office/powerpoint/2010/main" val="599432439"/>
      </p:ext>
    </p:extLst>
  </p:cSld>
  <p:clrMapOvr>
    <a:masterClrMapping/>
  </p:clrMapOvr>
  <mc:AlternateContent xmlns:mc="http://schemas.openxmlformats.org/markup-compatibility/2006" xmlns:p14="http://schemas.microsoft.com/office/powerpoint/2010/main">
    <mc:Choice Requires="p14">
      <p:transition spd="slow" p14:dur="2000" advTm="110670"/>
    </mc:Choice>
    <mc:Fallback xmlns="">
      <p:transition spd="slow" advTm="1106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FB66E-F39A-989E-4D0C-D129EECEE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CFDB0-837B-592C-3300-694130D2E8AD}"/>
              </a:ext>
            </a:extLst>
          </p:cNvPr>
          <p:cNvSpPr>
            <a:spLocks noGrp="1"/>
          </p:cNvSpPr>
          <p:nvPr>
            <p:ph type="title"/>
          </p:nvPr>
        </p:nvSpPr>
        <p:spPr/>
        <p:txBody>
          <a:bodyPr/>
          <a:lstStyle/>
          <a:p>
            <a:r>
              <a:rPr lang="fr-FR" dirty="0"/>
              <a:t>How </a:t>
            </a:r>
            <a:r>
              <a:rPr lang="fr-FR" dirty="0" err="1"/>
              <a:t>it</a:t>
            </a:r>
            <a:r>
              <a:rPr lang="fr-FR" dirty="0"/>
              <a:t> </a:t>
            </a:r>
            <a:r>
              <a:rPr lang="fr-FR" dirty="0" err="1"/>
              <a:t>happens</a:t>
            </a:r>
            <a:r>
              <a:rPr lang="fr-FR" dirty="0"/>
              <a:t> in practice</a:t>
            </a:r>
            <a:endParaRPr lang="en-GB" dirty="0"/>
          </a:p>
        </p:txBody>
      </p:sp>
      <p:sp>
        <p:nvSpPr>
          <p:cNvPr id="3" name="Content Placeholder 2">
            <a:extLst>
              <a:ext uri="{FF2B5EF4-FFF2-40B4-BE49-F238E27FC236}">
                <a16:creationId xmlns:a16="http://schemas.microsoft.com/office/drawing/2014/main" id="{0F3CBC6C-F970-5CDB-9B98-E3E443C35FB4}"/>
              </a:ext>
            </a:extLst>
          </p:cNvPr>
          <p:cNvSpPr>
            <a:spLocks noGrp="1"/>
          </p:cNvSpPr>
          <p:nvPr>
            <p:ph sz="quarter" idx="10"/>
          </p:nvPr>
        </p:nvSpPr>
        <p:spPr>
          <a:xfrm>
            <a:off x="390118" y="1200475"/>
            <a:ext cx="11399026" cy="5438069"/>
          </a:xfrm>
        </p:spPr>
        <p:txBody>
          <a:bodyPr>
            <a:noAutofit/>
          </a:bodyPr>
          <a:lstStyle/>
          <a:p>
            <a:pPr marL="342900" indent="-342900">
              <a:buFont typeface="Wingdings" panose="05000000000000000000" pitchFamily="2" charset="2"/>
              <a:buChar char="Ø"/>
            </a:pPr>
            <a:r>
              <a:rPr lang="en-GB" sz="2000" b="1" dirty="0"/>
              <a:t>Calls or IPRs:</a:t>
            </a:r>
          </a:p>
          <a:p>
            <a:pPr marL="668337" lvl="1" indent="-342900">
              <a:buFont typeface="Wingdings" panose="05000000000000000000" pitchFamily="2" charset="2"/>
              <a:buChar char="ü"/>
            </a:pPr>
            <a:r>
              <a:rPr lang="en-GB" sz="2000" dirty="0"/>
              <a:t>the Technical committee Chair makes a call for IPR at the beginning of each meeting of the Technical Committee to invite participants to declare essential patents </a:t>
            </a:r>
          </a:p>
          <a:p>
            <a:pPr lvl="1" indent="0">
              <a:buNone/>
            </a:pPr>
            <a:endParaRPr lang="en-GB" sz="2000" b="1" dirty="0"/>
          </a:p>
          <a:p>
            <a:pPr marL="342900" indent="-342900">
              <a:buFont typeface="Wingdings" panose="05000000000000000000" pitchFamily="2" charset="2"/>
              <a:buChar char="Ø"/>
            </a:pPr>
            <a:r>
              <a:rPr lang="en-GB" sz="2000" b="1" dirty="0"/>
              <a:t>Declaration made by the patent owner in the IPR database:</a:t>
            </a:r>
          </a:p>
          <a:p>
            <a:pPr marL="1085850" lvl="1" indent="-342900">
              <a:buFont typeface="Wingdings" panose="05000000000000000000" pitchFamily="2" charset="2"/>
              <a:buChar char="ü"/>
            </a:pPr>
            <a:r>
              <a:rPr lang="en-GB" sz="2000" dirty="0">
                <a:solidFill>
                  <a:schemeClr val="tx2">
                    <a:lumMod val="75000"/>
                    <a:lumOff val="25000"/>
                  </a:schemeClr>
                </a:solidFill>
                <a:hlinkClick r:id="rId3">
                  <a:extLst>
                    <a:ext uri="{A12FA001-AC4F-418D-AE19-62706E023703}">
                      <ahyp:hlinkClr xmlns:ahyp="http://schemas.microsoft.com/office/drawing/2018/hyperlinkcolor" val="tx"/>
                    </a:ext>
                  </a:extLst>
                </a:hlinkClick>
              </a:rPr>
              <a:t>ipr.etsi.org</a:t>
            </a:r>
            <a:r>
              <a:rPr lang="en-GB" sz="2000" dirty="0">
                <a:solidFill>
                  <a:schemeClr val="tx2">
                    <a:lumMod val="75000"/>
                    <a:lumOff val="25000"/>
                  </a:schemeClr>
                </a:solidFill>
              </a:rPr>
              <a:t> </a:t>
            </a:r>
            <a:r>
              <a:rPr lang="en-GB" sz="2000" dirty="0"/>
              <a:t>(fully online process)</a:t>
            </a:r>
          </a:p>
          <a:p>
            <a:pPr marL="1085850" lvl="1" indent="-342900">
              <a:buFont typeface="Wingdings" panose="05000000000000000000" pitchFamily="2" charset="2"/>
              <a:buChar char="ü"/>
            </a:pPr>
            <a:r>
              <a:rPr lang="en-GB" sz="2000" dirty="0"/>
              <a:t>Indication of wherever the patent owner is ready or not to grant licenses under FRAND terms and conditions</a:t>
            </a:r>
          </a:p>
          <a:p>
            <a:pPr marL="1085850" lvl="1" indent="-342900">
              <a:buFont typeface="Wingdings" panose="05000000000000000000" pitchFamily="2" charset="2"/>
              <a:buChar char="ü"/>
            </a:pPr>
            <a:r>
              <a:rPr lang="en-GB" sz="2000" dirty="0"/>
              <a:t>The IPR database is publicly accessible</a:t>
            </a:r>
          </a:p>
          <a:p>
            <a:pPr marL="742950" lvl="1" indent="0">
              <a:buNone/>
            </a:pPr>
            <a:endParaRPr lang="en-GB" sz="2000" dirty="0"/>
          </a:p>
          <a:p>
            <a:pPr marL="342900" indent="-342900">
              <a:buFont typeface="Wingdings" panose="05000000000000000000" pitchFamily="2" charset="2"/>
              <a:buChar char="Ø"/>
            </a:pPr>
            <a:r>
              <a:rPr lang="en-GB" sz="2000" b="1" dirty="0"/>
              <a:t>If a patent is not available:</a:t>
            </a:r>
          </a:p>
          <a:p>
            <a:pPr marL="1085850" lvl="1" indent="-342900">
              <a:buFont typeface="Wingdings" panose="05000000000000000000" pitchFamily="2" charset="2"/>
              <a:buChar char="ü"/>
            </a:pPr>
            <a:r>
              <a:rPr lang="en-GB" sz="2000" dirty="0"/>
              <a:t>The ETSI Director-General contacts the owner to reconsider its position and ask the reasons of unavailability</a:t>
            </a:r>
          </a:p>
          <a:p>
            <a:pPr marL="1085850" lvl="1" indent="-342900">
              <a:buFont typeface="Wingdings" panose="05000000000000000000" pitchFamily="2" charset="2"/>
              <a:buChar char="ü"/>
            </a:pPr>
            <a:r>
              <a:rPr lang="en-GB" sz="2000" dirty="0"/>
              <a:t>Unavailability if confirmed means that standard may need to be reviewed with an alternative technology </a:t>
            </a:r>
          </a:p>
          <a:p>
            <a:pPr marL="742950" lvl="1" indent="0">
              <a:buNone/>
            </a:pPr>
            <a:endParaRPr lang="en-GB" sz="2000" dirty="0">
              <a:latin typeface="+mj-lt"/>
            </a:endParaRPr>
          </a:p>
        </p:txBody>
      </p:sp>
      <p:sp>
        <p:nvSpPr>
          <p:cNvPr id="4" name="Footer Placeholder 3">
            <a:extLst>
              <a:ext uri="{FF2B5EF4-FFF2-40B4-BE49-F238E27FC236}">
                <a16:creationId xmlns:a16="http://schemas.microsoft.com/office/drawing/2014/main" id="{160C72F3-36BC-2858-EE19-7D28EFF6BD83}"/>
              </a:ext>
            </a:extLst>
          </p:cNvPr>
          <p:cNvSpPr>
            <a:spLocks noGrp="1"/>
          </p:cNvSpPr>
          <p:nvPr>
            <p:ph type="ftr" sz="quarter" idx="11"/>
          </p:nvPr>
        </p:nvSpPr>
        <p:spPr/>
        <p:txBody>
          <a:bodyPr/>
          <a:lstStyle/>
          <a:p>
            <a:r>
              <a:rPr lang="en-US" dirty="0"/>
              <a:t>Introduction to the ETSI IPR Policy</a:t>
            </a:r>
          </a:p>
        </p:txBody>
      </p:sp>
      <p:sp>
        <p:nvSpPr>
          <p:cNvPr id="5" name="Slide Number Placeholder 4">
            <a:extLst>
              <a:ext uri="{FF2B5EF4-FFF2-40B4-BE49-F238E27FC236}">
                <a16:creationId xmlns:a16="http://schemas.microsoft.com/office/drawing/2014/main" id="{1B5D5B83-EAF9-19E2-8C09-3AB1644C90F4}"/>
              </a:ext>
            </a:extLst>
          </p:cNvPr>
          <p:cNvSpPr>
            <a:spLocks noGrp="1"/>
          </p:cNvSpPr>
          <p:nvPr>
            <p:ph type="sldNum" sz="quarter" idx="12"/>
          </p:nvPr>
        </p:nvSpPr>
        <p:spPr/>
        <p:txBody>
          <a:bodyPr/>
          <a:lstStyle/>
          <a:p>
            <a:fld id="{CE5F33B7-1B3C-824C-89B7-74F931436C11}" type="slidenum">
              <a:rPr lang="en-US" smtClean="0"/>
              <a:pPr/>
              <a:t>7</a:t>
            </a:fld>
            <a:endParaRPr lang="en-US"/>
          </a:p>
        </p:txBody>
      </p:sp>
    </p:spTree>
    <p:extLst>
      <p:ext uri="{BB962C8B-B14F-4D97-AF65-F5344CB8AC3E}">
        <p14:creationId xmlns:p14="http://schemas.microsoft.com/office/powerpoint/2010/main" val="3982002823"/>
      </p:ext>
    </p:extLst>
  </p:cSld>
  <p:clrMapOvr>
    <a:masterClrMapping/>
  </p:clrMapOvr>
  <mc:AlternateContent xmlns:mc="http://schemas.openxmlformats.org/markup-compatibility/2006" xmlns:p14="http://schemas.microsoft.com/office/powerpoint/2010/main">
    <mc:Choice Requires="p14">
      <p:transition spd="slow" p14:dur="2000" advTm="87721"/>
    </mc:Choice>
    <mc:Fallback xmlns="">
      <p:transition spd="slow" advTm="8772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294CD-EBB5-7A3A-8361-586327E02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18B3D-5729-E6C2-C1E4-9FA529B5FD36}"/>
              </a:ext>
            </a:extLst>
          </p:cNvPr>
          <p:cNvSpPr>
            <a:spLocks noGrp="1"/>
          </p:cNvSpPr>
          <p:nvPr>
            <p:ph type="title"/>
          </p:nvPr>
        </p:nvSpPr>
        <p:spPr/>
        <p:txBody>
          <a:bodyPr/>
          <a:lstStyle/>
          <a:p>
            <a:r>
              <a:rPr lang="fr-FR" dirty="0"/>
              <a:t>A few </a:t>
            </a:r>
            <a:r>
              <a:rPr lang="fr-FR" dirty="0" err="1"/>
              <a:t>words</a:t>
            </a:r>
            <a:r>
              <a:rPr lang="fr-FR" dirty="0"/>
              <a:t> on the ETSI IPR </a:t>
            </a:r>
            <a:r>
              <a:rPr lang="fr-FR" dirty="0" err="1"/>
              <a:t>database</a:t>
            </a:r>
            <a:endParaRPr lang="en-GB" dirty="0"/>
          </a:p>
        </p:txBody>
      </p:sp>
      <p:sp>
        <p:nvSpPr>
          <p:cNvPr id="3" name="Content Placeholder 2">
            <a:extLst>
              <a:ext uri="{FF2B5EF4-FFF2-40B4-BE49-F238E27FC236}">
                <a16:creationId xmlns:a16="http://schemas.microsoft.com/office/drawing/2014/main" id="{7394AE73-11EA-D110-F37F-BD1C92891E7C}"/>
              </a:ext>
            </a:extLst>
          </p:cNvPr>
          <p:cNvSpPr>
            <a:spLocks noGrp="1"/>
          </p:cNvSpPr>
          <p:nvPr>
            <p:ph sz="quarter" idx="10"/>
          </p:nvPr>
        </p:nvSpPr>
        <p:spPr>
          <a:xfrm>
            <a:off x="396487" y="1329872"/>
            <a:ext cx="11399026" cy="4965815"/>
          </a:xfrm>
        </p:spPr>
        <p:txBody>
          <a:bodyPr>
            <a:noAutofit/>
          </a:bodyPr>
          <a:lstStyle/>
          <a:p>
            <a:pPr marL="342900" indent="-342900">
              <a:buFont typeface="Wingdings" panose="05000000000000000000" pitchFamily="2" charset="2"/>
              <a:buChar char="Ø"/>
            </a:pPr>
            <a:r>
              <a:rPr lang="en-GB" sz="2000" b="1" dirty="0"/>
              <a:t>The biggest SEP database – illustration with a few figures</a:t>
            </a:r>
          </a:p>
          <a:p>
            <a:pPr marL="668337" lvl="1" indent="-342900">
              <a:buFont typeface="Wingdings" panose="05000000000000000000" pitchFamily="2" charset="2"/>
              <a:buChar char="ü"/>
            </a:pPr>
            <a:r>
              <a:rPr lang="en-GB" sz="2000" dirty="0"/>
              <a:t>More than 500 000 unique standard essential patents disclosed in total (as of the beginning of 2026)</a:t>
            </a:r>
          </a:p>
          <a:p>
            <a:pPr marL="668337" lvl="1" indent="-342900">
              <a:buFont typeface="Wingdings" panose="05000000000000000000" pitchFamily="2" charset="2"/>
              <a:buChar char="ü"/>
            </a:pPr>
            <a:r>
              <a:rPr lang="en-GB" sz="2000" dirty="0"/>
              <a:t>6 724 unique SEP disclosures made from January 1, 2026 and February 28, 2026</a:t>
            </a:r>
          </a:p>
          <a:p>
            <a:pPr marL="668337" lvl="1" indent="-342900">
              <a:buFont typeface="Wingdings" panose="05000000000000000000" pitchFamily="2" charset="2"/>
              <a:buChar char="ü"/>
            </a:pPr>
            <a:r>
              <a:rPr lang="en-GB" sz="2000" dirty="0"/>
              <a:t>A pick in the number of disclosures with the start of standardisation work on the 5G (3GPP)</a:t>
            </a:r>
          </a:p>
          <a:p>
            <a:pPr lvl="1" indent="0">
              <a:buNone/>
            </a:pPr>
            <a:endParaRPr lang="en-GB" sz="2000" b="1" dirty="0"/>
          </a:p>
          <a:p>
            <a:pPr marL="342900" indent="-342900">
              <a:buFont typeface="Wingdings" panose="05000000000000000000" pitchFamily="2" charset="2"/>
              <a:buChar char="Ø"/>
            </a:pPr>
            <a:r>
              <a:rPr lang="en-GB" sz="2000" b="1" dirty="0"/>
              <a:t>An interface with </a:t>
            </a:r>
            <a:r>
              <a:rPr lang="en-GB" sz="2000" b="1" dirty="0" err="1"/>
              <a:t>EspaceNet</a:t>
            </a:r>
            <a:r>
              <a:rPr lang="en-GB" sz="2000" b="1" dirty="0"/>
              <a:t> (EPO) </a:t>
            </a:r>
          </a:p>
          <a:p>
            <a:pPr marL="1085850" lvl="1" indent="-342900">
              <a:buFont typeface="Wingdings" panose="05000000000000000000" pitchFamily="2" charset="2"/>
              <a:buChar char="ü"/>
            </a:pPr>
            <a:r>
              <a:rPr lang="en-GB" sz="2000" dirty="0"/>
              <a:t>Give the possibility to Declarants to import all patents belonging to the relevant patent family</a:t>
            </a:r>
          </a:p>
          <a:p>
            <a:pPr marL="742950" lvl="1" indent="0">
              <a:buNone/>
            </a:pPr>
            <a:endParaRPr lang="en-GB" sz="900" dirty="0"/>
          </a:p>
          <a:p>
            <a:pPr marL="742950" lvl="1" indent="0">
              <a:buNone/>
            </a:pPr>
            <a:endParaRPr lang="en-GB" sz="900" dirty="0"/>
          </a:p>
          <a:p>
            <a:pPr marL="342900" indent="-342900">
              <a:buFont typeface="Wingdings" panose="05000000000000000000" pitchFamily="2" charset="2"/>
              <a:buChar char="Ø"/>
            </a:pPr>
            <a:r>
              <a:rPr lang="en-GB" sz="2000" b="1" dirty="0"/>
              <a:t>The availability of reporting tools in addition to the possibility to search in the IPR database</a:t>
            </a:r>
          </a:p>
          <a:p>
            <a:pPr marL="1085850" lvl="1" indent="-342900">
              <a:buFont typeface="Wingdings" panose="05000000000000000000" pitchFamily="2" charset="2"/>
              <a:buChar char="ü"/>
            </a:pPr>
            <a:r>
              <a:rPr lang="en-GB" sz="2000" dirty="0"/>
              <a:t>Reporting tools for “simple users” to have access to some figures and some trends</a:t>
            </a:r>
          </a:p>
          <a:p>
            <a:pPr marL="1085850" lvl="1" indent="-342900">
              <a:buFont typeface="Wingdings" panose="05000000000000000000" pitchFamily="2" charset="2"/>
              <a:buChar char="ü"/>
            </a:pPr>
            <a:r>
              <a:rPr lang="en-GB" sz="2000" dirty="0"/>
              <a:t>SQL queries for more advanced users</a:t>
            </a:r>
          </a:p>
          <a:p>
            <a:pPr marL="1085850" lvl="1" indent="-342900">
              <a:buFont typeface="Wingdings" panose="05000000000000000000" pitchFamily="2" charset="2"/>
              <a:buChar char="ü"/>
            </a:pPr>
            <a:r>
              <a:rPr lang="en-GB" sz="2000" dirty="0"/>
              <a:t>Availability of the dataset for “super users”</a:t>
            </a:r>
          </a:p>
          <a:p>
            <a:pPr marL="1085850" lvl="1" indent="-342900">
              <a:buFont typeface="Wingdings" panose="05000000000000000000" pitchFamily="2" charset="2"/>
              <a:buChar char="ü"/>
            </a:pPr>
            <a:endParaRPr lang="en-GB" sz="2000" dirty="0"/>
          </a:p>
          <a:p>
            <a:pPr marL="742950" lvl="1" indent="0">
              <a:buNone/>
            </a:pPr>
            <a:endParaRPr lang="en-GB" sz="2000" dirty="0">
              <a:latin typeface="+mj-lt"/>
            </a:endParaRPr>
          </a:p>
        </p:txBody>
      </p:sp>
      <p:sp>
        <p:nvSpPr>
          <p:cNvPr id="4" name="Footer Placeholder 3">
            <a:extLst>
              <a:ext uri="{FF2B5EF4-FFF2-40B4-BE49-F238E27FC236}">
                <a16:creationId xmlns:a16="http://schemas.microsoft.com/office/drawing/2014/main" id="{5BFBFC84-5591-720B-D92F-550EB3D95728}"/>
              </a:ext>
            </a:extLst>
          </p:cNvPr>
          <p:cNvSpPr>
            <a:spLocks noGrp="1"/>
          </p:cNvSpPr>
          <p:nvPr>
            <p:ph type="ftr" sz="quarter" idx="11"/>
          </p:nvPr>
        </p:nvSpPr>
        <p:spPr/>
        <p:txBody>
          <a:bodyPr/>
          <a:lstStyle/>
          <a:p>
            <a:r>
              <a:rPr lang="en-US" dirty="0"/>
              <a:t>Introduction to the ETSI IPR Policy</a:t>
            </a:r>
          </a:p>
        </p:txBody>
      </p:sp>
      <p:sp>
        <p:nvSpPr>
          <p:cNvPr id="5" name="Slide Number Placeholder 4">
            <a:extLst>
              <a:ext uri="{FF2B5EF4-FFF2-40B4-BE49-F238E27FC236}">
                <a16:creationId xmlns:a16="http://schemas.microsoft.com/office/drawing/2014/main" id="{D5B80CA6-E60A-BE0D-5B4D-6EF720CCF528}"/>
              </a:ext>
            </a:extLst>
          </p:cNvPr>
          <p:cNvSpPr>
            <a:spLocks noGrp="1"/>
          </p:cNvSpPr>
          <p:nvPr>
            <p:ph type="sldNum" sz="quarter" idx="12"/>
          </p:nvPr>
        </p:nvSpPr>
        <p:spPr/>
        <p:txBody>
          <a:bodyPr/>
          <a:lstStyle/>
          <a:p>
            <a:fld id="{CE5F33B7-1B3C-824C-89B7-74F931436C11}" type="slidenum">
              <a:rPr lang="en-US" smtClean="0"/>
              <a:pPr/>
              <a:t>8</a:t>
            </a:fld>
            <a:endParaRPr lang="en-US"/>
          </a:p>
        </p:txBody>
      </p:sp>
    </p:spTree>
    <p:extLst>
      <p:ext uri="{BB962C8B-B14F-4D97-AF65-F5344CB8AC3E}">
        <p14:creationId xmlns:p14="http://schemas.microsoft.com/office/powerpoint/2010/main" val="2844089097"/>
      </p:ext>
    </p:extLst>
  </p:cSld>
  <p:clrMapOvr>
    <a:masterClrMapping/>
  </p:clrMapOvr>
  <mc:AlternateContent xmlns:mc="http://schemas.openxmlformats.org/markup-compatibility/2006" xmlns:p14="http://schemas.microsoft.com/office/powerpoint/2010/main">
    <mc:Choice Requires="p14">
      <p:transition spd="slow" p14:dur="2000" advTm="109656"/>
    </mc:Choice>
    <mc:Fallback xmlns="">
      <p:transition spd="slow" advTm="10965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4EABB-C12B-7522-E23F-C661DC344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8AAE3-1AFD-E169-75FB-4E3CA5DAE0F3}"/>
              </a:ext>
            </a:extLst>
          </p:cNvPr>
          <p:cNvSpPr>
            <a:spLocks noGrp="1"/>
          </p:cNvSpPr>
          <p:nvPr>
            <p:ph type="title"/>
          </p:nvPr>
        </p:nvSpPr>
        <p:spPr/>
        <p:txBody>
          <a:bodyPr/>
          <a:lstStyle/>
          <a:p>
            <a:r>
              <a:rPr lang="fr-FR" dirty="0"/>
              <a:t>A few </a:t>
            </a:r>
            <a:r>
              <a:rPr lang="fr-FR" dirty="0" err="1"/>
              <a:t>words</a:t>
            </a:r>
            <a:r>
              <a:rPr lang="fr-FR" dirty="0"/>
              <a:t> on the ETSI FRAND </a:t>
            </a:r>
            <a:r>
              <a:rPr lang="fr-FR" dirty="0" err="1"/>
              <a:t>licensing</a:t>
            </a:r>
            <a:r>
              <a:rPr lang="fr-FR" dirty="0"/>
              <a:t> </a:t>
            </a:r>
            <a:r>
              <a:rPr lang="fr-FR" dirty="0" err="1"/>
              <a:t>commitment</a:t>
            </a:r>
            <a:endParaRPr lang="en-GB" dirty="0"/>
          </a:p>
        </p:txBody>
      </p:sp>
      <p:sp>
        <p:nvSpPr>
          <p:cNvPr id="3" name="Content Placeholder 2">
            <a:extLst>
              <a:ext uri="{FF2B5EF4-FFF2-40B4-BE49-F238E27FC236}">
                <a16:creationId xmlns:a16="http://schemas.microsoft.com/office/drawing/2014/main" id="{5BB11F0A-86E2-1FE4-5B79-5A720197BA36}"/>
              </a:ext>
            </a:extLst>
          </p:cNvPr>
          <p:cNvSpPr>
            <a:spLocks noGrp="1"/>
          </p:cNvSpPr>
          <p:nvPr>
            <p:ph sz="quarter" idx="10"/>
          </p:nvPr>
        </p:nvSpPr>
        <p:spPr>
          <a:xfrm>
            <a:off x="396487" y="1571413"/>
            <a:ext cx="11399026" cy="4070264"/>
          </a:xfrm>
        </p:spPr>
        <p:txBody>
          <a:bodyPr>
            <a:noAutofit/>
          </a:bodyPr>
          <a:lstStyle/>
          <a:p>
            <a:pPr marL="342900" indent="-342900">
              <a:buFont typeface="Wingdings" panose="05000000000000000000" pitchFamily="2" charset="2"/>
              <a:buChar char="Ø"/>
            </a:pPr>
            <a:r>
              <a:rPr lang="en-GB" sz="2000" b="1" dirty="0"/>
              <a:t>The ETSI FRAND licensing commitment is a promise of license</a:t>
            </a:r>
          </a:p>
          <a:p>
            <a:pPr marL="668337" lvl="1" indent="-342900">
              <a:buFont typeface="Wingdings" panose="05000000000000000000" pitchFamily="2" charset="2"/>
              <a:buChar char="ü"/>
            </a:pPr>
            <a:r>
              <a:rPr lang="en-GB" sz="2000" dirty="0"/>
              <a:t>Considered in French law as a contract which is legally binding</a:t>
            </a:r>
          </a:p>
          <a:p>
            <a:pPr marL="668337" lvl="1" indent="-342900">
              <a:buFont typeface="Wingdings" panose="05000000000000000000" pitchFamily="2" charset="2"/>
              <a:buChar char="ü"/>
            </a:pPr>
            <a:r>
              <a:rPr lang="en-GB" sz="2000" dirty="0"/>
              <a:t>SDOs’ IPR policy usually refer to a commitment to enter in good faith in negotiations</a:t>
            </a:r>
          </a:p>
          <a:p>
            <a:pPr lvl="1" indent="0">
              <a:buNone/>
            </a:pPr>
            <a:endParaRPr lang="en-GB" sz="2000" b="1" dirty="0"/>
          </a:p>
          <a:p>
            <a:pPr marL="342900" indent="-342900">
              <a:buFont typeface="Wingdings" panose="05000000000000000000" pitchFamily="2" charset="2"/>
              <a:buChar char="Ø"/>
            </a:pPr>
            <a:r>
              <a:rPr lang="en-GB" sz="2000" b="1" dirty="0"/>
              <a:t>The ETSI FRAND licensing commitment is a </a:t>
            </a:r>
            <a:r>
              <a:rPr lang="en-GB" sz="2000" b="1" i="1" dirty="0"/>
              <a:t>stipulation pour autrui, </a:t>
            </a:r>
            <a:r>
              <a:rPr lang="en-GB" sz="2000" b="1" dirty="0"/>
              <a:t>in accordance with French law</a:t>
            </a:r>
            <a:endParaRPr lang="en-GB" sz="2000" b="1" i="1" dirty="0"/>
          </a:p>
          <a:p>
            <a:pPr marL="668337" lvl="1" indent="-342900">
              <a:buFont typeface="Wingdings" panose="05000000000000000000" pitchFamily="2" charset="2"/>
              <a:buChar char="ü"/>
            </a:pPr>
            <a:r>
              <a:rPr lang="en-US" sz="2000" dirty="0"/>
              <a:t>Possibility for one of the parties to a contract (the ‘stipulator’) to require a promise from the other party (the ‘promisor’) to accomplish an act of performance for the benefit of a third party (the ‘beneficiary’). The third party may be a future person but must be exactly identified or must be able to be determined at the time of the performance of the promise.</a:t>
            </a:r>
          </a:p>
          <a:p>
            <a:pPr marL="742950" lvl="1" indent="0">
              <a:buNone/>
            </a:pPr>
            <a:endParaRPr lang="en-GB" sz="2000" dirty="0"/>
          </a:p>
          <a:p>
            <a:pPr marL="742950" lvl="1" indent="0">
              <a:buNone/>
            </a:pPr>
            <a:endParaRPr lang="en-GB" sz="2000" dirty="0">
              <a:latin typeface="+mj-lt"/>
            </a:endParaRPr>
          </a:p>
        </p:txBody>
      </p:sp>
      <p:sp>
        <p:nvSpPr>
          <p:cNvPr id="4" name="Footer Placeholder 3">
            <a:extLst>
              <a:ext uri="{FF2B5EF4-FFF2-40B4-BE49-F238E27FC236}">
                <a16:creationId xmlns:a16="http://schemas.microsoft.com/office/drawing/2014/main" id="{B61ABA44-9D7E-2023-07D6-4E5F4C3947C5}"/>
              </a:ext>
            </a:extLst>
          </p:cNvPr>
          <p:cNvSpPr>
            <a:spLocks noGrp="1"/>
          </p:cNvSpPr>
          <p:nvPr>
            <p:ph type="ftr" sz="quarter" idx="11"/>
          </p:nvPr>
        </p:nvSpPr>
        <p:spPr/>
        <p:txBody>
          <a:bodyPr/>
          <a:lstStyle/>
          <a:p>
            <a:r>
              <a:rPr lang="en-US" dirty="0"/>
              <a:t>Introduction to the ETSI IPR Policy</a:t>
            </a:r>
          </a:p>
        </p:txBody>
      </p:sp>
      <p:sp>
        <p:nvSpPr>
          <p:cNvPr id="5" name="Slide Number Placeholder 4">
            <a:extLst>
              <a:ext uri="{FF2B5EF4-FFF2-40B4-BE49-F238E27FC236}">
                <a16:creationId xmlns:a16="http://schemas.microsoft.com/office/drawing/2014/main" id="{D36692E5-237B-4E5C-2D21-8DFDD83A770F}"/>
              </a:ext>
            </a:extLst>
          </p:cNvPr>
          <p:cNvSpPr>
            <a:spLocks noGrp="1"/>
          </p:cNvSpPr>
          <p:nvPr>
            <p:ph type="sldNum" sz="quarter" idx="12"/>
          </p:nvPr>
        </p:nvSpPr>
        <p:spPr/>
        <p:txBody>
          <a:bodyPr/>
          <a:lstStyle/>
          <a:p>
            <a:fld id="{CE5F33B7-1B3C-824C-89B7-74F931436C11}" type="slidenum">
              <a:rPr lang="en-US" smtClean="0"/>
              <a:pPr/>
              <a:t>9</a:t>
            </a:fld>
            <a:endParaRPr lang="en-US"/>
          </a:p>
        </p:txBody>
      </p:sp>
    </p:spTree>
    <p:extLst>
      <p:ext uri="{BB962C8B-B14F-4D97-AF65-F5344CB8AC3E}">
        <p14:creationId xmlns:p14="http://schemas.microsoft.com/office/powerpoint/2010/main" val="3848650060"/>
      </p:ext>
    </p:extLst>
  </p:cSld>
  <p:clrMapOvr>
    <a:masterClrMapping/>
  </p:clrMapOvr>
  <mc:AlternateContent xmlns:mc="http://schemas.openxmlformats.org/markup-compatibility/2006" xmlns:p14="http://schemas.microsoft.com/office/powerpoint/2010/main">
    <mc:Choice Requires="p14">
      <p:transition spd="slow" p14:dur="2000" advTm="89417"/>
    </mc:Choice>
    <mc:Fallback xmlns="">
      <p:transition spd="slow" advTm="89417"/>
    </mc:Fallback>
  </mc:AlternateContent>
</p:sld>
</file>

<file path=ppt/theme/theme1.xml><?xml version="1.0" encoding="utf-8"?>
<a:theme xmlns:a="http://schemas.openxmlformats.org/drawingml/2006/main" name="Office Theme">
  <a:themeElements>
    <a:clrScheme name="Cust5">
      <a:dk1>
        <a:srgbClr val="EC008C"/>
      </a:dk1>
      <a:lt1>
        <a:sysClr val="window" lastClr="FFFFFF"/>
      </a:lt1>
      <a:dk2>
        <a:srgbClr val="181C44"/>
      </a:dk2>
      <a:lt2>
        <a:srgbClr val="FFFFFF"/>
      </a:lt2>
      <a:accent1>
        <a:srgbClr val="EC008C"/>
      </a:accent1>
      <a:accent2>
        <a:srgbClr val="F15D27"/>
      </a:accent2>
      <a:accent3>
        <a:srgbClr val="8DC640"/>
      </a:accent3>
      <a:accent4>
        <a:srgbClr val="F07FAC"/>
      </a:accent4>
      <a:accent5>
        <a:srgbClr val="FFC20E"/>
      </a:accent5>
      <a:accent6>
        <a:srgbClr val="F68D66"/>
      </a:accent6>
      <a:hlink>
        <a:srgbClr val="A0CBED"/>
      </a:hlink>
      <a:folHlink>
        <a:srgbClr val="004A8D"/>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TSI_EaS_MasterTechStandardisation_Template_with_s.potx" id="{A7403EBE-CEEB-4DDF-AA8E-137B3E83EDE3}" vid="{BFC4699E-942D-4258-B9B3-0C5E63FD84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AD6A16ECBC054B9711993F44EDF6D6" ma:contentTypeVersion="13" ma:contentTypeDescription="Create a new document." ma:contentTypeScope="" ma:versionID="0b19a02434bc9d647695f46bb94f43f3">
  <xsd:schema xmlns:xsd="http://www.w3.org/2001/XMLSchema" xmlns:xs="http://www.w3.org/2001/XMLSchema" xmlns:p="http://schemas.microsoft.com/office/2006/metadata/properties" xmlns:ns2="c760837b-f74e-4cf8-8793-8ef23bf1b979" xmlns:ns3="3df6a3cd-5888-447e-86ed-9eb196013da0" targetNamespace="http://schemas.microsoft.com/office/2006/metadata/properties" ma:root="true" ma:fieldsID="3121a50c63e33c9817bb9515c9b3482e" ns2:_="" ns3:_="">
    <xsd:import namespace="c760837b-f74e-4cf8-8793-8ef23bf1b979"/>
    <xsd:import namespace="3df6a3cd-5888-447e-86ed-9eb196013d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0837b-f74e-4cf8-8793-8ef23bf1b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f6a3cd-5888-447e-86ed-9eb196013d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07a6719-347d-49d9-918a-e2c69c4d2ddd}" ma:internalName="TaxCatchAll" ma:showField="CatchAllData" ma:web="3df6a3cd-5888-447e-86ed-9eb196013d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df6a3cd-5888-447e-86ed-9eb196013da0" xsi:nil="true"/>
    <lcf76f155ced4ddcb4097134ff3c332f xmlns="c760837b-f74e-4cf8-8793-8ef23bf1b9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2A98B3-166D-40CA-9EE5-CBA233E4D9D5}">
  <ds:schemaRefs>
    <ds:schemaRef ds:uri="3df6a3cd-5888-447e-86ed-9eb196013da0"/>
    <ds:schemaRef ds:uri="c760837b-f74e-4cf8-8793-8ef23bf1b9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8A052F-6FD2-447C-8F83-00B1D714B6B3}">
  <ds:schemaRefs>
    <ds:schemaRef ds:uri="http://schemas.microsoft.com/sharepoint/v3/contenttype/forms"/>
  </ds:schemaRefs>
</ds:datastoreItem>
</file>

<file path=customXml/itemProps3.xml><?xml version="1.0" encoding="utf-8"?>
<ds:datastoreItem xmlns:ds="http://schemas.openxmlformats.org/officeDocument/2006/customXml" ds:itemID="{13D9BC59-AA01-404F-9205-E1D057C7C5BF}">
  <ds:schemaRefs>
    <ds:schemaRef ds:uri="1315b6bd-0bdd-4078-985c-46b6b4a87f33"/>
    <ds:schemaRef ds:uri="http://schemas.microsoft.com/office/infopath/2007/PartnerControls"/>
    <ds:schemaRef ds:uri="http://www.w3.org/XML/1998/namespace"/>
    <ds:schemaRef ds:uri="http://purl.org/dc/dcmitype/"/>
    <ds:schemaRef ds:uri="http://purl.org/dc/elements/1.1/"/>
    <ds:schemaRef ds:uri="http://schemas.microsoft.com/office/2006/metadata/properties"/>
    <ds:schemaRef ds:uri="ba219bd8-7449-422b-ad2b-4f57349c1045"/>
    <ds:schemaRef ds:uri="http://schemas.microsoft.com/office/2006/documentManagement/types"/>
    <ds:schemaRef ds:uri="http://schemas.openxmlformats.org/package/2006/metadata/core-properties"/>
    <ds:schemaRef ds:uri="http://purl.org/dc/terms/"/>
    <ds:schemaRef ds:uri="3df6a3cd-5888-447e-86ed-9eb196013da0"/>
    <ds:schemaRef ds:uri="c760837b-f74e-4cf8-8793-8ef23bf1b979"/>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2708</Words>
  <Application>Microsoft Office PowerPoint</Application>
  <PresentationFormat>Widescreen</PresentationFormat>
  <Paragraphs>192</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.Hiragino Kaku Gothic Interface W3</vt:lpstr>
      <vt:lpstr>Aptos</vt:lpstr>
      <vt:lpstr>Arial</vt:lpstr>
      <vt:lpstr>Calibri</vt:lpstr>
      <vt:lpstr>Courier New</vt:lpstr>
      <vt:lpstr>Wingdings</vt:lpstr>
      <vt:lpstr>Office Theme</vt:lpstr>
      <vt:lpstr>Introduction to the ETSI IPR Policy</vt:lpstr>
      <vt:lpstr>Patents and standards - Reminder</vt:lpstr>
      <vt:lpstr>When Standards meet Patents…</vt:lpstr>
      <vt:lpstr>Standard and Patent Monopoly: any contradiction? </vt:lpstr>
      <vt:lpstr>The Purpose of the ETSI IPR Policy</vt:lpstr>
      <vt:lpstr>SEP Disclosure and FRAND Licensing commitment</vt:lpstr>
      <vt:lpstr>How it happens in practice</vt:lpstr>
      <vt:lpstr>A few words on the ETSI IPR database</vt:lpstr>
      <vt:lpstr>A few words on the ETSI FRAND licensing commitment</vt:lpstr>
      <vt:lpstr>To summarise in a nutshell…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Olia Kanevskaia</dc:creator>
  <cp:lastModifiedBy>Howard Benn</cp:lastModifiedBy>
  <cp:revision>3</cp:revision>
  <cp:lastPrinted>2024-08-08T17:05:53Z</cp:lastPrinted>
  <dcterms:created xsi:type="dcterms:W3CDTF">2025-08-18T15:12:13Z</dcterms:created>
  <dcterms:modified xsi:type="dcterms:W3CDTF">2026-04-14T09:15:05Z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0x0101001BAD6A16ECBC054B9711993F44EDF6D6</vt:lpwstr>
  </property>
  <property fmtid="{D5CDD505-2E9C-101B-9397-08002B2CF9AE}" pid="3" name="MediaServiceImageTags">
    <vt:lpwstr/>
  </property>
</Properties>
</file>