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85"/>
  </p:notesMasterIdLst>
  <p:handoutMasterIdLst>
    <p:handoutMasterId r:id="rId86"/>
  </p:handoutMasterIdLst>
  <p:sldIdLst>
    <p:sldId id="299" r:id="rId5"/>
    <p:sldId id="698" r:id="rId6"/>
    <p:sldId id="306" r:id="rId7"/>
    <p:sldId id="339" r:id="rId8"/>
    <p:sldId id="537" r:id="rId9"/>
    <p:sldId id="450" r:id="rId10"/>
    <p:sldId id="448" r:id="rId11"/>
    <p:sldId id="451" r:id="rId12"/>
    <p:sldId id="455" r:id="rId13"/>
    <p:sldId id="538" r:id="rId14"/>
    <p:sldId id="539" r:id="rId15"/>
    <p:sldId id="540" r:id="rId16"/>
    <p:sldId id="541" r:id="rId17"/>
    <p:sldId id="542" r:id="rId18"/>
    <p:sldId id="470" r:id="rId19"/>
    <p:sldId id="477" r:id="rId20"/>
    <p:sldId id="478" r:id="rId21"/>
    <p:sldId id="479" r:id="rId22"/>
    <p:sldId id="480" r:id="rId23"/>
    <p:sldId id="483" r:id="rId24"/>
    <p:sldId id="484" r:id="rId25"/>
    <p:sldId id="485" r:id="rId26"/>
    <p:sldId id="515" r:id="rId27"/>
    <p:sldId id="546" r:id="rId28"/>
    <p:sldId id="547" r:id="rId29"/>
    <p:sldId id="473" r:id="rId30"/>
    <p:sldId id="456" r:id="rId31"/>
    <p:sldId id="457" r:id="rId32"/>
    <p:sldId id="486" r:id="rId33"/>
    <p:sldId id="496" r:id="rId34"/>
    <p:sldId id="458" r:id="rId35"/>
    <p:sldId id="487" r:id="rId36"/>
    <p:sldId id="488" r:id="rId37"/>
    <p:sldId id="489" r:id="rId38"/>
    <p:sldId id="492" r:id="rId39"/>
    <p:sldId id="493" r:id="rId40"/>
    <p:sldId id="494" r:id="rId41"/>
    <p:sldId id="517" r:id="rId42"/>
    <p:sldId id="518" r:id="rId43"/>
    <p:sldId id="520" r:id="rId44"/>
    <p:sldId id="521" r:id="rId45"/>
    <p:sldId id="522" r:id="rId46"/>
    <p:sldId id="523" r:id="rId47"/>
    <p:sldId id="459" r:id="rId48"/>
    <p:sldId id="460" r:id="rId49"/>
    <p:sldId id="498" r:id="rId50"/>
    <p:sldId id="524" r:id="rId51"/>
    <p:sldId id="525" r:id="rId52"/>
    <p:sldId id="526" r:id="rId53"/>
    <p:sldId id="461" r:id="rId54"/>
    <p:sldId id="499" r:id="rId55"/>
    <p:sldId id="543" r:id="rId56"/>
    <p:sldId id="462" r:id="rId57"/>
    <p:sldId id="463" r:id="rId58"/>
    <p:sldId id="464" r:id="rId59"/>
    <p:sldId id="501" r:id="rId60"/>
    <p:sldId id="503" r:id="rId61"/>
    <p:sldId id="502" r:id="rId62"/>
    <p:sldId id="504" r:id="rId63"/>
    <p:sldId id="505" r:id="rId64"/>
    <p:sldId id="506" r:id="rId65"/>
    <p:sldId id="507" r:id="rId66"/>
    <p:sldId id="508" r:id="rId67"/>
    <p:sldId id="465" r:id="rId68"/>
    <p:sldId id="467" r:id="rId69"/>
    <p:sldId id="545" r:id="rId70"/>
    <p:sldId id="510" r:id="rId71"/>
    <p:sldId id="509" r:id="rId72"/>
    <p:sldId id="511" r:id="rId73"/>
    <p:sldId id="512" r:id="rId74"/>
    <p:sldId id="497" r:id="rId75"/>
    <p:sldId id="513" r:id="rId76"/>
    <p:sldId id="514" r:id="rId77"/>
    <p:sldId id="529" r:id="rId78"/>
    <p:sldId id="528" r:id="rId79"/>
    <p:sldId id="533" r:id="rId80"/>
    <p:sldId id="544" r:id="rId81"/>
    <p:sldId id="535" r:id="rId82"/>
    <p:sldId id="532" r:id="rId83"/>
    <p:sldId id="536"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2160">
          <p15:clr>
            <a:srgbClr val="A4A3A4"/>
          </p15:clr>
        </p15:guide>
        <p15:guide id="4"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ri Shilat" initials="MS" lastIdx="20" clrIdx="0">
    <p:extLst>
      <p:ext uri="{19B8F6BF-5375-455C-9EA6-DF929625EA0E}">
        <p15:presenceInfo xmlns:p15="http://schemas.microsoft.com/office/powerpoint/2012/main" userId="S-1-5-21-143744227-174999600-642189945-19616" providerId="AD"/>
      </p:ext>
    </p:extLst>
  </p:cmAuthor>
  <p:cmAuthor id="2" name="Ronit Soen" initials="RS" lastIdx="4" clrIdx="1">
    <p:extLst>
      <p:ext uri="{19B8F6BF-5375-455C-9EA6-DF929625EA0E}">
        <p15:presenceInfo xmlns:p15="http://schemas.microsoft.com/office/powerpoint/2012/main" userId="S-1-5-21-143744227-174999600-642189945-81968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A8D"/>
    <a:srgbClr val="E1F0FF"/>
    <a:srgbClr val="E7E6E6"/>
    <a:srgbClr val="298FD1"/>
    <a:srgbClr val="302E45"/>
    <a:srgbClr val="EC008C"/>
    <a:srgbClr val="F58C7E"/>
    <a:srgbClr val="F067A6"/>
    <a:srgbClr val="B4B0BA"/>
    <a:srgbClr val="F9AFA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סגנון ביניים 2 - הדגשה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סגנון בהיר 2 - הדגשה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412" autoAdjust="0"/>
  </p:normalViewPr>
  <p:slideViewPr>
    <p:cSldViewPr snapToGrid="0" showGuides="1">
      <p:cViewPr varScale="1">
        <p:scale>
          <a:sx n="82" d="100"/>
          <a:sy n="82" d="100"/>
        </p:scale>
        <p:origin x="600" y="77"/>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0" d="100"/>
        <a:sy n="60" d="100"/>
      </p:scale>
      <p:origin x="0" y="-3784"/>
    </p:cViewPr>
  </p:sorterViewPr>
  <p:notesViewPr>
    <p:cSldViewPr snapToGrid="0" showGuides="1">
      <p:cViewPr varScale="1">
        <p:scale>
          <a:sx n="121" d="100"/>
          <a:sy n="121" d="100"/>
        </p:scale>
        <p:origin x="4086"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4CC414-3492-4D4E-82F3-570FEA6670F8}" type="doc">
      <dgm:prSet loTypeId="urn:microsoft.com/office/officeart/2008/layout/LinedList" loCatId="list" qsTypeId="urn:microsoft.com/office/officeart/2005/8/quickstyle/simple2" qsCatId="simple" csTypeId="urn:microsoft.com/office/officeart/2005/8/colors/accent3_2" csCatId="accent3" phldr="1"/>
      <dgm:spPr/>
      <dgm:t>
        <a:bodyPr/>
        <a:lstStyle/>
        <a:p>
          <a:endParaRPr lang="en-US"/>
        </a:p>
      </dgm:t>
    </dgm:pt>
    <dgm:pt modelId="{06D31BB4-1EC6-4B02-BBB6-3E34D99F95AE}">
      <dgm:prSet custT="1"/>
      <dgm:spPr/>
      <dgm:t>
        <a:bodyPr/>
        <a:lstStyle/>
        <a:p>
          <a:r>
            <a:rPr lang="en-GB" sz="2400" dirty="0"/>
            <a:t>STF547 privacy expert</a:t>
          </a:r>
          <a:endParaRPr lang="en-US" sz="2400" dirty="0"/>
        </a:p>
      </dgm:t>
    </dgm:pt>
    <dgm:pt modelId="{36BA10BA-52B5-46EC-B63B-17C445A7196A}" type="parTrans" cxnId="{CBAC289C-37D4-49E9-930A-9DB6DAD76B6D}">
      <dgm:prSet/>
      <dgm:spPr/>
      <dgm:t>
        <a:bodyPr/>
        <a:lstStyle/>
        <a:p>
          <a:endParaRPr lang="en-US" sz="700"/>
        </a:p>
      </dgm:t>
    </dgm:pt>
    <dgm:pt modelId="{C4E6CDEC-79F5-404D-8BEA-9E1E8D515CE0}" type="sibTrans" cxnId="{CBAC289C-37D4-49E9-930A-9DB6DAD76B6D}">
      <dgm:prSet/>
      <dgm:spPr/>
      <dgm:t>
        <a:bodyPr/>
        <a:lstStyle/>
        <a:p>
          <a:endParaRPr lang="en-US" sz="700"/>
        </a:p>
      </dgm:t>
    </dgm:pt>
    <dgm:pt modelId="{F9B3C016-4912-470C-ADBC-8053FBE1CE31}">
      <dgm:prSet custT="1"/>
      <dgm:spPr/>
      <dgm:t>
        <a:bodyPr/>
        <a:lstStyle/>
        <a:p>
          <a:endParaRPr lang="en-US" sz="2400" dirty="0"/>
        </a:p>
      </dgm:t>
    </dgm:pt>
    <dgm:pt modelId="{2D67CE64-B046-4D09-B624-8B2B8E260646}" type="parTrans" cxnId="{781DEC9F-314E-48A7-9CC9-A71CB92D2CFB}">
      <dgm:prSet/>
      <dgm:spPr/>
      <dgm:t>
        <a:bodyPr/>
        <a:lstStyle/>
        <a:p>
          <a:endParaRPr lang="en-US" sz="700"/>
        </a:p>
      </dgm:t>
    </dgm:pt>
    <dgm:pt modelId="{D91B458F-5A71-4ADF-A185-05BB1B627096}" type="sibTrans" cxnId="{781DEC9F-314E-48A7-9CC9-A71CB92D2CFB}">
      <dgm:prSet/>
      <dgm:spPr/>
      <dgm:t>
        <a:bodyPr/>
        <a:lstStyle/>
        <a:p>
          <a:endParaRPr lang="en-US" sz="700"/>
        </a:p>
      </dgm:t>
    </dgm:pt>
    <dgm:pt modelId="{97BC7CEB-B23C-9C40-BA66-2425C14E7CE8}" type="pres">
      <dgm:prSet presAssocID="{2A4CC414-3492-4D4E-82F3-570FEA6670F8}" presName="vert0" presStyleCnt="0">
        <dgm:presLayoutVars>
          <dgm:dir/>
          <dgm:animOne val="branch"/>
          <dgm:animLvl val="lvl"/>
        </dgm:presLayoutVars>
      </dgm:prSet>
      <dgm:spPr/>
    </dgm:pt>
    <dgm:pt modelId="{F6495654-8EF4-394B-8380-B998D0BCAA9C}" type="pres">
      <dgm:prSet presAssocID="{06D31BB4-1EC6-4B02-BBB6-3E34D99F95AE}" presName="thickLine" presStyleLbl="alignNode1" presStyleIdx="0" presStyleCnt="2"/>
      <dgm:spPr/>
    </dgm:pt>
    <dgm:pt modelId="{A2B29D85-A2DC-3F42-8D34-B8CBC2A8B5C1}" type="pres">
      <dgm:prSet presAssocID="{06D31BB4-1EC6-4B02-BBB6-3E34D99F95AE}" presName="horz1" presStyleCnt="0"/>
      <dgm:spPr/>
    </dgm:pt>
    <dgm:pt modelId="{7E7EBCBE-EADE-B644-9A5A-F2405E0D2970}" type="pres">
      <dgm:prSet presAssocID="{06D31BB4-1EC6-4B02-BBB6-3E34D99F95AE}" presName="tx1" presStyleLbl="revTx" presStyleIdx="0" presStyleCnt="2"/>
      <dgm:spPr/>
    </dgm:pt>
    <dgm:pt modelId="{BEA88E7B-8FB0-184C-ADCF-7A6D20D9CF10}" type="pres">
      <dgm:prSet presAssocID="{06D31BB4-1EC6-4B02-BBB6-3E34D99F95AE}" presName="vert1" presStyleCnt="0"/>
      <dgm:spPr/>
    </dgm:pt>
    <dgm:pt modelId="{55623CF6-7C93-AC44-B66C-B6432EB8C5F1}" type="pres">
      <dgm:prSet presAssocID="{F9B3C016-4912-470C-ADBC-8053FBE1CE31}" presName="thickLine" presStyleLbl="alignNode1" presStyleIdx="1" presStyleCnt="2"/>
      <dgm:spPr/>
    </dgm:pt>
    <dgm:pt modelId="{20E21E58-BEAD-7F45-BDBF-8E9449DEA23A}" type="pres">
      <dgm:prSet presAssocID="{F9B3C016-4912-470C-ADBC-8053FBE1CE31}" presName="horz1" presStyleCnt="0"/>
      <dgm:spPr/>
    </dgm:pt>
    <dgm:pt modelId="{DAC489EA-87CA-DA45-820C-72392DF6D8DA}" type="pres">
      <dgm:prSet presAssocID="{F9B3C016-4912-470C-ADBC-8053FBE1CE31}" presName="tx1" presStyleLbl="revTx" presStyleIdx="1" presStyleCnt="2"/>
      <dgm:spPr/>
    </dgm:pt>
    <dgm:pt modelId="{39ADA7FC-6D3C-0D45-9C95-A03246E8AD8F}" type="pres">
      <dgm:prSet presAssocID="{F9B3C016-4912-470C-ADBC-8053FBE1CE31}" presName="vert1" presStyleCnt="0"/>
      <dgm:spPr/>
    </dgm:pt>
  </dgm:ptLst>
  <dgm:cxnLst>
    <dgm:cxn modelId="{1A88163A-FACE-C241-8935-5061864D5F5C}" type="presOf" srcId="{06D31BB4-1EC6-4B02-BBB6-3E34D99F95AE}" destId="{7E7EBCBE-EADE-B644-9A5A-F2405E0D2970}" srcOrd="0" destOrd="0" presId="urn:microsoft.com/office/officeart/2008/layout/LinedList"/>
    <dgm:cxn modelId="{43F0C279-F3FF-1C45-A716-9613A6969AF6}" type="presOf" srcId="{2A4CC414-3492-4D4E-82F3-570FEA6670F8}" destId="{97BC7CEB-B23C-9C40-BA66-2425C14E7CE8}" srcOrd="0" destOrd="0" presId="urn:microsoft.com/office/officeart/2008/layout/LinedList"/>
    <dgm:cxn modelId="{CBAC289C-37D4-49E9-930A-9DB6DAD76B6D}" srcId="{2A4CC414-3492-4D4E-82F3-570FEA6670F8}" destId="{06D31BB4-1EC6-4B02-BBB6-3E34D99F95AE}" srcOrd="0" destOrd="0" parTransId="{36BA10BA-52B5-46EC-B63B-17C445A7196A}" sibTransId="{C4E6CDEC-79F5-404D-8BEA-9E1E8D515CE0}"/>
    <dgm:cxn modelId="{781DEC9F-314E-48A7-9CC9-A71CB92D2CFB}" srcId="{2A4CC414-3492-4D4E-82F3-570FEA6670F8}" destId="{F9B3C016-4912-470C-ADBC-8053FBE1CE31}" srcOrd="1" destOrd="0" parTransId="{2D67CE64-B046-4D09-B624-8B2B8E260646}" sibTransId="{D91B458F-5A71-4ADF-A185-05BB1B627096}"/>
    <dgm:cxn modelId="{6E8EFFD2-0E4D-4C40-A172-29B247ED2B35}" type="presOf" srcId="{F9B3C016-4912-470C-ADBC-8053FBE1CE31}" destId="{DAC489EA-87CA-DA45-820C-72392DF6D8DA}" srcOrd="0" destOrd="0" presId="urn:microsoft.com/office/officeart/2008/layout/LinedList"/>
    <dgm:cxn modelId="{AF25DC4B-B2F1-754F-A7CE-6939C16C7F60}" type="presParOf" srcId="{97BC7CEB-B23C-9C40-BA66-2425C14E7CE8}" destId="{F6495654-8EF4-394B-8380-B998D0BCAA9C}" srcOrd="0" destOrd="0" presId="urn:microsoft.com/office/officeart/2008/layout/LinedList"/>
    <dgm:cxn modelId="{063FBE9E-7ADD-DF46-AD74-BC2A646236EC}" type="presParOf" srcId="{97BC7CEB-B23C-9C40-BA66-2425C14E7CE8}" destId="{A2B29D85-A2DC-3F42-8D34-B8CBC2A8B5C1}" srcOrd="1" destOrd="0" presId="urn:microsoft.com/office/officeart/2008/layout/LinedList"/>
    <dgm:cxn modelId="{E0E106A9-C41B-8142-9551-9262E5E864A9}" type="presParOf" srcId="{A2B29D85-A2DC-3F42-8D34-B8CBC2A8B5C1}" destId="{7E7EBCBE-EADE-B644-9A5A-F2405E0D2970}" srcOrd="0" destOrd="0" presId="urn:microsoft.com/office/officeart/2008/layout/LinedList"/>
    <dgm:cxn modelId="{F4D30026-C9B6-974F-B570-212EDE93F2FC}" type="presParOf" srcId="{A2B29D85-A2DC-3F42-8D34-B8CBC2A8B5C1}" destId="{BEA88E7B-8FB0-184C-ADCF-7A6D20D9CF10}" srcOrd="1" destOrd="0" presId="urn:microsoft.com/office/officeart/2008/layout/LinedList"/>
    <dgm:cxn modelId="{3CD9860C-00D4-D244-A06B-3E1BD0F78F63}" type="presParOf" srcId="{97BC7CEB-B23C-9C40-BA66-2425C14E7CE8}" destId="{55623CF6-7C93-AC44-B66C-B6432EB8C5F1}" srcOrd="2" destOrd="0" presId="urn:microsoft.com/office/officeart/2008/layout/LinedList"/>
    <dgm:cxn modelId="{A7392FDF-D080-4747-B319-A408EAF1BD23}" type="presParOf" srcId="{97BC7CEB-B23C-9C40-BA66-2425C14E7CE8}" destId="{20E21E58-BEAD-7F45-BDBF-8E9449DEA23A}" srcOrd="3" destOrd="0" presId="urn:microsoft.com/office/officeart/2008/layout/LinedList"/>
    <dgm:cxn modelId="{ED936AFB-0469-C04F-9FE1-E4433801B302}" type="presParOf" srcId="{20E21E58-BEAD-7F45-BDBF-8E9449DEA23A}" destId="{DAC489EA-87CA-DA45-820C-72392DF6D8DA}" srcOrd="0" destOrd="0" presId="urn:microsoft.com/office/officeart/2008/layout/LinedList"/>
    <dgm:cxn modelId="{EF7B0AE6-692B-6446-9A94-5C8F198B3BE4}" type="presParOf" srcId="{20E21E58-BEAD-7F45-BDBF-8E9449DEA23A}" destId="{39ADA7FC-6D3C-0D45-9C95-A03246E8AD8F}"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A898E7-5CDC-4F1A-BC29-2F707160EA69}" type="doc">
      <dgm:prSet loTypeId="urn:microsoft.com/office/officeart/2016/7/layout/LinearBlockProcessNumbered" loCatId="process" qsTypeId="urn:microsoft.com/office/officeart/2005/8/quickstyle/simple1" qsCatId="simple" csTypeId="urn:microsoft.com/office/officeart/2005/8/colors/accent3_3" csCatId="accent3" phldr="1"/>
      <dgm:spPr/>
      <dgm:t>
        <a:bodyPr/>
        <a:lstStyle/>
        <a:p>
          <a:endParaRPr lang="en-US"/>
        </a:p>
      </dgm:t>
    </dgm:pt>
    <dgm:pt modelId="{F2C660A6-CE83-4674-8FCA-2AF75B07C505}">
      <dgm:prSet/>
      <dgm:spPr/>
      <dgm:t>
        <a:bodyPr/>
        <a:lstStyle/>
        <a:p>
          <a:r>
            <a:rPr lang="en-US" dirty="0"/>
            <a:t>Understanding the key aspects relating to privacy and GDPR</a:t>
          </a:r>
        </a:p>
      </dgm:t>
    </dgm:pt>
    <dgm:pt modelId="{814F42D3-4E7D-4D4D-866D-6BE35C4A7FAD}" type="parTrans" cxnId="{8F8F0494-347C-443F-89DD-C4B7589CBDF9}">
      <dgm:prSet/>
      <dgm:spPr/>
      <dgm:t>
        <a:bodyPr/>
        <a:lstStyle/>
        <a:p>
          <a:endParaRPr lang="en-US"/>
        </a:p>
      </dgm:t>
    </dgm:pt>
    <dgm:pt modelId="{A46C1034-D49E-41EB-80E1-8068F8F736F0}" type="sibTrans" cxnId="{8F8F0494-347C-443F-89DD-C4B7589CBDF9}">
      <dgm:prSet phldrT="01" phldr="0"/>
      <dgm:spPr/>
      <dgm:t>
        <a:bodyPr/>
        <a:lstStyle/>
        <a:p>
          <a:r>
            <a:rPr lang="en-US"/>
            <a:t>01</a:t>
          </a:r>
          <a:endParaRPr lang="en-US" dirty="0"/>
        </a:p>
      </dgm:t>
    </dgm:pt>
    <dgm:pt modelId="{ABF65827-B4B9-47B3-9C65-01D81408ACB5}">
      <dgm:prSet/>
      <dgm:spPr/>
      <dgm:t>
        <a:bodyPr/>
        <a:lstStyle/>
        <a:p>
          <a:r>
            <a:rPr lang="en-US" dirty="0"/>
            <a:t>Understanding the risks associated with privacy</a:t>
          </a:r>
        </a:p>
      </dgm:t>
    </dgm:pt>
    <dgm:pt modelId="{9E9E450F-A443-47A2-9103-321F5461D511}" type="parTrans" cxnId="{8FD9D520-DB7D-4FDA-8640-DAAC4EEFCB99}">
      <dgm:prSet/>
      <dgm:spPr/>
      <dgm:t>
        <a:bodyPr/>
        <a:lstStyle/>
        <a:p>
          <a:endParaRPr lang="en-US"/>
        </a:p>
      </dgm:t>
    </dgm:pt>
    <dgm:pt modelId="{07349CF1-8A35-4ECF-9254-F190746A394D}" type="sibTrans" cxnId="{8FD9D520-DB7D-4FDA-8640-DAAC4EEFCB99}">
      <dgm:prSet phldrT="02" phldr="0"/>
      <dgm:spPr/>
      <dgm:t>
        <a:bodyPr/>
        <a:lstStyle/>
        <a:p>
          <a:r>
            <a:rPr lang="en-US"/>
            <a:t>02</a:t>
          </a:r>
          <a:endParaRPr lang="en-US" dirty="0"/>
        </a:p>
      </dgm:t>
    </dgm:pt>
    <dgm:pt modelId="{73451E4B-5B6C-4938-991E-E140A34B4A8F}">
      <dgm:prSet/>
      <dgm:spPr/>
      <dgm:t>
        <a:bodyPr/>
        <a:lstStyle/>
        <a:p>
          <a:r>
            <a:rPr lang="en-US" dirty="0"/>
            <a:t>Identify how to protect from privacy risks</a:t>
          </a:r>
        </a:p>
      </dgm:t>
    </dgm:pt>
    <dgm:pt modelId="{9A2DAEE1-1D76-4F19-8769-706D43261533}" type="parTrans" cxnId="{7037E50D-B08B-4BB3-B75D-F8437F883939}">
      <dgm:prSet/>
      <dgm:spPr/>
      <dgm:t>
        <a:bodyPr/>
        <a:lstStyle/>
        <a:p>
          <a:endParaRPr lang="en-US"/>
        </a:p>
      </dgm:t>
    </dgm:pt>
    <dgm:pt modelId="{E847C369-C40D-40FC-886E-60E2F58C9604}" type="sibTrans" cxnId="{7037E50D-B08B-4BB3-B75D-F8437F883939}">
      <dgm:prSet phldrT="03" phldr="0"/>
      <dgm:spPr/>
      <dgm:t>
        <a:bodyPr/>
        <a:lstStyle/>
        <a:p>
          <a:r>
            <a:rPr lang="en-US"/>
            <a:t>03</a:t>
          </a:r>
          <a:endParaRPr lang="en-US" dirty="0"/>
        </a:p>
      </dgm:t>
    </dgm:pt>
    <dgm:pt modelId="{A48D038E-3482-4AE3-A25A-4399C2354E7F}" type="pres">
      <dgm:prSet presAssocID="{26A898E7-5CDC-4F1A-BC29-2F707160EA69}" presName="Name0" presStyleCnt="0">
        <dgm:presLayoutVars>
          <dgm:animLvl val="lvl"/>
          <dgm:resizeHandles val="exact"/>
        </dgm:presLayoutVars>
      </dgm:prSet>
      <dgm:spPr/>
    </dgm:pt>
    <dgm:pt modelId="{7AB4E6A8-265E-474D-8BC1-A5AEB30BFFB4}" type="pres">
      <dgm:prSet presAssocID="{F2C660A6-CE83-4674-8FCA-2AF75B07C505}" presName="compositeNode" presStyleCnt="0">
        <dgm:presLayoutVars>
          <dgm:bulletEnabled val="1"/>
        </dgm:presLayoutVars>
      </dgm:prSet>
      <dgm:spPr/>
    </dgm:pt>
    <dgm:pt modelId="{2E833C69-FDDA-40E7-A747-D15DF7005BC5}" type="pres">
      <dgm:prSet presAssocID="{F2C660A6-CE83-4674-8FCA-2AF75B07C505}" presName="bgRect" presStyleLbl="alignNode1" presStyleIdx="0" presStyleCnt="3"/>
      <dgm:spPr/>
    </dgm:pt>
    <dgm:pt modelId="{D59DD962-AAF2-41ED-A264-309DA03937E2}" type="pres">
      <dgm:prSet presAssocID="{A46C1034-D49E-41EB-80E1-8068F8F736F0}" presName="sibTransNodeRect" presStyleLbl="alignNode1" presStyleIdx="0" presStyleCnt="3">
        <dgm:presLayoutVars>
          <dgm:chMax val="0"/>
          <dgm:bulletEnabled val="1"/>
        </dgm:presLayoutVars>
      </dgm:prSet>
      <dgm:spPr/>
    </dgm:pt>
    <dgm:pt modelId="{0D549A3A-B4A1-4998-8FBC-526882999ED4}" type="pres">
      <dgm:prSet presAssocID="{F2C660A6-CE83-4674-8FCA-2AF75B07C505}" presName="nodeRect" presStyleLbl="alignNode1" presStyleIdx="0" presStyleCnt="3">
        <dgm:presLayoutVars>
          <dgm:bulletEnabled val="1"/>
        </dgm:presLayoutVars>
      </dgm:prSet>
      <dgm:spPr/>
    </dgm:pt>
    <dgm:pt modelId="{2C600E09-5201-41B2-9683-C4D2BF9DFAEA}" type="pres">
      <dgm:prSet presAssocID="{A46C1034-D49E-41EB-80E1-8068F8F736F0}" presName="sibTrans" presStyleCnt="0"/>
      <dgm:spPr/>
    </dgm:pt>
    <dgm:pt modelId="{7CF3C13C-27ED-4658-A32E-E4DFD1A644A1}" type="pres">
      <dgm:prSet presAssocID="{ABF65827-B4B9-47B3-9C65-01D81408ACB5}" presName="compositeNode" presStyleCnt="0">
        <dgm:presLayoutVars>
          <dgm:bulletEnabled val="1"/>
        </dgm:presLayoutVars>
      </dgm:prSet>
      <dgm:spPr/>
    </dgm:pt>
    <dgm:pt modelId="{0800E3C3-285C-4F3B-9A84-E53B51B417BE}" type="pres">
      <dgm:prSet presAssocID="{ABF65827-B4B9-47B3-9C65-01D81408ACB5}" presName="bgRect" presStyleLbl="alignNode1" presStyleIdx="1" presStyleCnt="3"/>
      <dgm:spPr/>
    </dgm:pt>
    <dgm:pt modelId="{DFD61187-B032-4E82-85F3-20254148EF78}" type="pres">
      <dgm:prSet presAssocID="{07349CF1-8A35-4ECF-9254-F190746A394D}" presName="sibTransNodeRect" presStyleLbl="alignNode1" presStyleIdx="1" presStyleCnt="3">
        <dgm:presLayoutVars>
          <dgm:chMax val="0"/>
          <dgm:bulletEnabled val="1"/>
        </dgm:presLayoutVars>
      </dgm:prSet>
      <dgm:spPr/>
    </dgm:pt>
    <dgm:pt modelId="{64E85151-606E-472A-A231-1D6F4C13965D}" type="pres">
      <dgm:prSet presAssocID="{ABF65827-B4B9-47B3-9C65-01D81408ACB5}" presName="nodeRect" presStyleLbl="alignNode1" presStyleIdx="1" presStyleCnt="3">
        <dgm:presLayoutVars>
          <dgm:bulletEnabled val="1"/>
        </dgm:presLayoutVars>
      </dgm:prSet>
      <dgm:spPr/>
    </dgm:pt>
    <dgm:pt modelId="{EC8A0834-D78A-4D55-AB62-898B544D8352}" type="pres">
      <dgm:prSet presAssocID="{07349CF1-8A35-4ECF-9254-F190746A394D}" presName="sibTrans" presStyleCnt="0"/>
      <dgm:spPr/>
    </dgm:pt>
    <dgm:pt modelId="{9FA2D651-DE8C-4D41-B63C-E9D55C8366E8}" type="pres">
      <dgm:prSet presAssocID="{73451E4B-5B6C-4938-991E-E140A34B4A8F}" presName="compositeNode" presStyleCnt="0">
        <dgm:presLayoutVars>
          <dgm:bulletEnabled val="1"/>
        </dgm:presLayoutVars>
      </dgm:prSet>
      <dgm:spPr/>
    </dgm:pt>
    <dgm:pt modelId="{DEDEDE01-4684-4F33-8FCC-E1304DE730D7}" type="pres">
      <dgm:prSet presAssocID="{73451E4B-5B6C-4938-991E-E140A34B4A8F}" presName="bgRect" presStyleLbl="alignNode1" presStyleIdx="2" presStyleCnt="3"/>
      <dgm:spPr/>
    </dgm:pt>
    <dgm:pt modelId="{D55018BF-5302-4535-BF2C-7BCF41777C8C}" type="pres">
      <dgm:prSet presAssocID="{E847C369-C40D-40FC-886E-60E2F58C9604}" presName="sibTransNodeRect" presStyleLbl="alignNode1" presStyleIdx="2" presStyleCnt="3">
        <dgm:presLayoutVars>
          <dgm:chMax val="0"/>
          <dgm:bulletEnabled val="1"/>
        </dgm:presLayoutVars>
      </dgm:prSet>
      <dgm:spPr/>
    </dgm:pt>
    <dgm:pt modelId="{4637B119-6DDD-4110-B708-CE5DA131DB68}" type="pres">
      <dgm:prSet presAssocID="{73451E4B-5B6C-4938-991E-E140A34B4A8F}" presName="nodeRect" presStyleLbl="alignNode1" presStyleIdx="2" presStyleCnt="3">
        <dgm:presLayoutVars>
          <dgm:bulletEnabled val="1"/>
        </dgm:presLayoutVars>
      </dgm:prSet>
      <dgm:spPr/>
    </dgm:pt>
  </dgm:ptLst>
  <dgm:cxnLst>
    <dgm:cxn modelId="{7037E50D-B08B-4BB3-B75D-F8437F883939}" srcId="{26A898E7-5CDC-4F1A-BC29-2F707160EA69}" destId="{73451E4B-5B6C-4938-991E-E140A34B4A8F}" srcOrd="2" destOrd="0" parTransId="{9A2DAEE1-1D76-4F19-8769-706D43261533}" sibTransId="{E847C369-C40D-40FC-886E-60E2F58C9604}"/>
    <dgm:cxn modelId="{52934715-AF4F-4D90-A1C0-B077B201A2A1}" type="presOf" srcId="{F2C660A6-CE83-4674-8FCA-2AF75B07C505}" destId="{0D549A3A-B4A1-4998-8FBC-526882999ED4}" srcOrd="1" destOrd="0" presId="urn:microsoft.com/office/officeart/2016/7/layout/LinearBlockProcessNumbered"/>
    <dgm:cxn modelId="{F69B031B-C858-485A-B34F-7837595C9311}" type="presOf" srcId="{07349CF1-8A35-4ECF-9254-F190746A394D}" destId="{DFD61187-B032-4E82-85F3-20254148EF78}" srcOrd="0" destOrd="0" presId="urn:microsoft.com/office/officeart/2016/7/layout/LinearBlockProcessNumbered"/>
    <dgm:cxn modelId="{8FD9D520-DB7D-4FDA-8640-DAAC4EEFCB99}" srcId="{26A898E7-5CDC-4F1A-BC29-2F707160EA69}" destId="{ABF65827-B4B9-47B3-9C65-01D81408ACB5}" srcOrd="1" destOrd="0" parTransId="{9E9E450F-A443-47A2-9103-321F5461D511}" sibTransId="{07349CF1-8A35-4ECF-9254-F190746A394D}"/>
    <dgm:cxn modelId="{E4243F44-16C7-4CF8-B2A8-47076CD40767}" type="presOf" srcId="{26A898E7-5CDC-4F1A-BC29-2F707160EA69}" destId="{A48D038E-3482-4AE3-A25A-4399C2354E7F}" srcOrd="0" destOrd="0" presId="urn:microsoft.com/office/officeart/2016/7/layout/LinearBlockProcessNumbered"/>
    <dgm:cxn modelId="{40FBC864-F1FD-498B-84CD-C249621B5ACE}" type="presOf" srcId="{73451E4B-5B6C-4938-991E-E140A34B4A8F}" destId="{DEDEDE01-4684-4F33-8FCC-E1304DE730D7}" srcOrd="0" destOrd="0" presId="urn:microsoft.com/office/officeart/2016/7/layout/LinearBlockProcessNumbered"/>
    <dgm:cxn modelId="{56BB024B-053C-43A0-94D6-AD11D61EBA60}" type="presOf" srcId="{ABF65827-B4B9-47B3-9C65-01D81408ACB5}" destId="{0800E3C3-285C-4F3B-9A84-E53B51B417BE}" srcOrd="0" destOrd="0" presId="urn:microsoft.com/office/officeart/2016/7/layout/LinearBlockProcessNumbered"/>
    <dgm:cxn modelId="{4FCEE958-E2EC-4A09-99C9-93419DE07A39}" type="presOf" srcId="{E847C369-C40D-40FC-886E-60E2F58C9604}" destId="{D55018BF-5302-4535-BF2C-7BCF41777C8C}" srcOrd="0" destOrd="0" presId="urn:microsoft.com/office/officeart/2016/7/layout/LinearBlockProcessNumbered"/>
    <dgm:cxn modelId="{8F8F0494-347C-443F-89DD-C4B7589CBDF9}" srcId="{26A898E7-5CDC-4F1A-BC29-2F707160EA69}" destId="{F2C660A6-CE83-4674-8FCA-2AF75B07C505}" srcOrd="0" destOrd="0" parTransId="{814F42D3-4E7D-4D4D-866D-6BE35C4A7FAD}" sibTransId="{A46C1034-D49E-41EB-80E1-8068F8F736F0}"/>
    <dgm:cxn modelId="{BADC98D1-5800-42B2-95B5-44745B900A5A}" type="presOf" srcId="{A46C1034-D49E-41EB-80E1-8068F8F736F0}" destId="{D59DD962-AAF2-41ED-A264-309DA03937E2}" srcOrd="0" destOrd="0" presId="urn:microsoft.com/office/officeart/2016/7/layout/LinearBlockProcessNumbered"/>
    <dgm:cxn modelId="{9972B5E1-3207-4B96-8168-C8173F3856F8}" type="presOf" srcId="{ABF65827-B4B9-47B3-9C65-01D81408ACB5}" destId="{64E85151-606E-472A-A231-1D6F4C13965D}" srcOrd="1" destOrd="0" presId="urn:microsoft.com/office/officeart/2016/7/layout/LinearBlockProcessNumbered"/>
    <dgm:cxn modelId="{3B9F62EC-763E-4452-B025-5F9E5C01DCE2}" type="presOf" srcId="{F2C660A6-CE83-4674-8FCA-2AF75B07C505}" destId="{2E833C69-FDDA-40E7-A747-D15DF7005BC5}" srcOrd="0" destOrd="0" presId="urn:microsoft.com/office/officeart/2016/7/layout/LinearBlockProcessNumbered"/>
    <dgm:cxn modelId="{C5C1ECFE-1AEE-468B-9274-6B83B93AD135}" type="presOf" srcId="{73451E4B-5B6C-4938-991E-E140A34B4A8F}" destId="{4637B119-6DDD-4110-B708-CE5DA131DB68}" srcOrd="1" destOrd="0" presId="urn:microsoft.com/office/officeart/2016/7/layout/LinearBlockProcessNumbered"/>
    <dgm:cxn modelId="{062442D1-9566-4958-B8B2-2107FD326D8D}" type="presParOf" srcId="{A48D038E-3482-4AE3-A25A-4399C2354E7F}" destId="{7AB4E6A8-265E-474D-8BC1-A5AEB30BFFB4}" srcOrd="0" destOrd="0" presId="urn:microsoft.com/office/officeart/2016/7/layout/LinearBlockProcessNumbered"/>
    <dgm:cxn modelId="{9469E39C-6512-4D92-9A38-5559EA38A9A5}" type="presParOf" srcId="{7AB4E6A8-265E-474D-8BC1-A5AEB30BFFB4}" destId="{2E833C69-FDDA-40E7-A747-D15DF7005BC5}" srcOrd="0" destOrd="0" presId="urn:microsoft.com/office/officeart/2016/7/layout/LinearBlockProcessNumbered"/>
    <dgm:cxn modelId="{34FCB0F6-45F5-4D20-967E-1DB95A70B915}" type="presParOf" srcId="{7AB4E6A8-265E-474D-8BC1-A5AEB30BFFB4}" destId="{D59DD962-AAF2-41ED-A264-309DA03937E2}" srcOrd="1" destOrd="0" presId="urn:microsoft.com/office/officeart/2016/7/layout/LinearBlockProcessNumbered"/>
    <dgm:cxn modelId="{EFA777DB-8CD7-44D0-AA66-E57469E01F70}" type="presParOf" srcId="{7AB4E6A8-265E-474D-8BC1-A5AEB30BFFB4}" destId="{0D549A3A-B4A1-4998-8FBC-526882999ED4}" srcOrd="2" destOrd="0" presId="urn:microsoft.com/office/officeart/2016/7/layout/LinearBlockProcessNumbered"/>
    <dgm:cxn modelId="{9B41281F-7CF1-42D1-91A3-B4619AA8D963}" type="presParOf" srcId="{A48D038E-3482-4AE3-A25A-4399C2354E7F}" destId="{2C600E09-5201-41B2-9683-C4D2BF9DFAEA}" srcOrd="1" destOrd="0" presId="urn:microsoft.com/office/officeart/2016/7/layout/LinearBlockProcessNumbered"/>
    <dgm:cxn modelId="{A35C7FE8-AEC2-4DCB-A7B7-7AE0DA274FA1}" type="presParOf" srcId="{A48D038E-3482-4AE3-A25A-4399C2354E7F}" destId="{7CF3C13C-27ED-4658-A32E-E4DFD1A644A1}" srcOrd="2" destOrd="0" presId="urn:microsoft.com/office/officeart/2016/7/layout/LinearBlockProcessNumbered"/>
    <dgm:cxn modelId="{B1E52FCC-7DBE-4157-9560-F7B44D0D0A85}" type="presParOf" srcId="{7CF3C13C-27ED-4658-A32E-E4DFD1A644A1}" destId="{0800E3C3-285C-4F3B-9A84-E53B51B417BE}" srcOrd="0" destOrd="0" presId="urn:microsoft.com/office/officeart/2016/7/layout/LinearBlockProcessNumbered"/>
    <dgm:cxn modelId="{AFED6198-C53D-44A7-9D04-2B9727170E7C}" type="presParOf" srcId="{7CF3C13C-27ED-4658-A32E-E4DFD1A644A1}" destId="{DFD61187-B032-4E82-85F3-20254148EF78}" srcOrd="1" destOrd="0" presId="urn:microsoft.com/office/officeart/2016/7/layout/LinearBlockProcessNumbered"/>
    <dgm:cxn modelId="{6C8213AA-4A81-4F94-8321-12880288E7D0}" type="presParOf" srcId="{7CF3C13C-27ED-4658-A32E-E4DFD1A644A1}" destId="{64E85151-606E-472A-A231-1D6F4C13965D}" srcOrd="2" destOrd="0" presId="urn:microsoft.com/office/officeart/2016/7/layout/LinearBlockProcessNumbered"/>
    <dgm:cxn modelId="{6B806B52-ED97-4C9A-9DC5-533968E7B29D}" type="presParOf" srcId="{A48D038E-3482-4AE3-A25A-4399C2354E7F}" destId="{EC8A0834-D78A-4D55-AB62-898B544D8352}" srcOrd="3" destOrd="0" presId="urn:microsoft.com/office/officeart/2016/7/layout/LinearBlockProcessNumbered"/>
    <dgm:cxn modelId="{E6FC0082-F5EF-460D-AB6C-35F8FCF0CCC0}" type="presParOf" srcId="{A48D038E-3482-4AE3-A25A-4399C2354E7F}" destId="{9FA2D651-DE8C-4D41-B63C-E9D55C8366E8}" srcOrd="4" destOrd="0" presId="urn:microsoft.com/office/officeart/2016/7/layout/LinearBlockProcessNumbered"/>
    <dgm:cxn modelId="{F2F4946B-AAC8-4156-8460-DCCEF35D3722}" type="presParOf" srcId="{9FA2D651-DE8C-4D41-B63C-E9D55C8366E8}" destId="{DEDEDE01-4684-4F33-8FCC-E1304DE730D7}" srcOrd="0" destOrd="0" presId="urn:microsoft.com/office/officeart/2016/7/layout/LinearBlockProcessNumbered"/>
    <dgm:cxn modelId="{5F6EA7FA-2A66-4716-826B-72AED1CCBC26}" type="presParOf" srcId="{9FA2D651-DE8C-4D41-B63C-E9D55C8366E8}" destId="{D55018BF-5302-4535-BF2C-7BCF41777C8C}" srcOrd="1" destOrd="0" presId="urn:microsoft.com/office/officeart/2016/7/layout/LinearBlockProcessNumbered"/>
    <dgm:cxn modelId="{53C21D98-90DB-4927-AE63-7AA1347381D9}" type="presParOf" srcId="{9FA2D651-DE8C-4D41-B63C-E9D55C8366E8}" destId="{4637B119-6DDD-4110-B708-CE5DA131DB68}" srcOrd="2" destOrd="0" presId="urn:microsoft.com/office/officeart/2016/7/layout/LinearBlock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580DE1-62F0-4E60-8FB9-1A494AB2201D}" type="doc">
      <dgm:prSet loTypeId="urn:microsoft.com/office/officeart/2005/8/layout/hProcess10" loCatId="picture" qsTypeId="urn:microsoft.com/office/officeart/2005/8/quickstyle/simple1" qsCatId="simple" csTypeId="urn:microsoft.com/office/officeart/2005/8/colors/accent1_2" csCatId="accent1" phldr="1"/>
      <dgm:spPr/>
      <dgm:t>
        <a:bodyPr/>
        <a:lstStyle/>
        <a:p>
          <a:endParaRPr lang="en-GB"/>
        </a:p>
      </dgm:t>
    </dgm:pt>
    <dgm:pt modelId="{440028E3-0130-4702-9322-0D7082C95BE1}">
      <dgm:prSet phldrT="[Text]">
        <dgm:style>
          <a:lnRef idx="0">
            <a:schemeClr val="accent3"/>
          </a:lnRef>
          <a:fillRef idx="3">
            <a:schemeClr val="accent3"/>
          </a:fillRef>
          <a:effectRef idx="3">
            <a:schemeClr val="accent3"/>
          </a:effectRef>
          <a:fontRef idx="minor">
            <a:schemeClr val="lt1"/>
          </a:fontRef>
        </dgm:style>
      </dgm:prSet>
      <dgm:spPr>
        <a:ln/>
      </dgm:spPr>
      <dgm:t>
        <a:bodyPr/>
        <a:lstStyle/>
        <a:p>
          <a:r>
            <a:rPr lang="en-GB" dirty="0"/>
            <a:t>In</a:t>
          </a:r>
        </a:p>
      </dgm:t>
    </dgm:pt>
    <dgm:pt modelId="{0C295A4E-CFC9-4FC4-B445-D7FDFF3A4E60}" type="parTrans" cxnId="{BD8CE089-3A06-482B-9768-BCF2C71544CD}">
      <dgm:prSet/>
      <dgm:spPr/>
      <dgm:t>
        <a:bodyPr/>
        <a:lstStyle/>
        <a:p>
          <a:endParaRPr lang="en-GB"/>
        </a:p>
      </dgm:t>
    </dgm:pt>
    <dgm:pt modelId="{01622138-BD69-4943-8A82-4D770A09BF05}" type="sibTrans" cxnId="{BD8CE089-3A06-482B-9768-BCF2C71544CD}">
      <dgm:prSet/>
      <dgm:spPr/>
      <dgm:t>
        <a:bodyPr/>
        <a:lstStyle/>
        <a:p>
          <a:endParaRPr lang="en-GB" dirty="0"/>
        </a:p>
      </dgm:t>
    </dgm:pt>
    <dgm:pt modelId="{BCE2C516-5D2E-408F-9DDC-52D117C3F14A}">
      <dgm:prSet phldrT="[Text]">
        <dgm:style>
          <a:lnRef idx="0">
            <a:schemeClr val="accent3"/>
          </a:lnRef>
          <a:fillRef idx="3">
            <a:schemeClr val="accent3"/>
          </a:fillRef>
          <a:effectRef idx="3">
            <a:schemeClr val="accent3"/>
          </a:effectRef>
          <a:fontRef idx="minor">
            <a:schemeClr val="lt1"/>
          </a:fontRef>
        </dgm:style>
      </dgm:prSet>
      <dgm:spPr>
        <a:ln/>
      </dgm:spPr>
      <dgm:t>
        <a:bodyPr/>
        <a:lstStyle/>
        <a:p>
          <a:r>
            <a:rPr lang="en-GB" dirty="0"/>
            <a:t>Gathering</a:t>
          </a:r>
        </a:p>
      </dgm:t>
    </dgm:pt>
    <dgm:pt modelId="{BA6EFB90-A879-438A-9F38-1744150915F3}" type="parTrans" cxnId="{2E573D32-8EE3-4B92-94C6-C38E64D62EB8}">
      <dgm:prSet/>
      <dgm:spPr/>
      <dgm:t>
        <a:bodyPr/>
        <a:lstStyle/>
        <a:p>
          <a:endParaRPr lang="en-GB"/>
        </a:p>
      </dgm:t>
    </dgm:pt>
    <dgm:pt modelId="{05118B4F-E206-463E-BE33-60083A1DF31A}" type="sibTrans" cxnId="{2E573D32-8EE3-4B92-94C6-C38E64D62EB8}">
      <dgm:prSet/>
      <dgm:spPr/>
      <dgm:t>
        <a:bodyPr/>
        <a:lstStyle/>
        <a:p>
          <a:endParaRPr lang="en-GB"/>
        </a:p>
      </dgm:t>
    </dgm:pt>
    <dgm:pt modelId="{A09A45F7-13D8-41AA-9077-7E9A2CD7C1EA}">
      <dgm:prSet phldrT="[Text]">
        <dgm:style>
          <a:lnRef idx="0">
            <a:schemeClr val="accent1"/>
          </a:lnRef>
          <a:fillRef idx="3">
            <a:schemeClr val="accent1"/>
          </a:fillRef>
          <a:effectRef idx="3">
            <a:schemeClr val="accent1"/>
          </a:effectRef>
          <a:fontRef idx="minor">
            <a:schemeClr val="lt1"/>
          </a:fontRef>
        </dgm:style>
      </dgm:prSet>
      <dgm:spPr>
        <a:ln/>
      </dgm:spPr>
      <dgm:t>
        <a:bodyPr/>
        <a:lstStyle/>
        <a:p>
          <a:r>
            <a:rPr lang="en-GB" dirty="0"/>
            <a:t>Data</a:t>
          </a:r>
        </a:p>
      </dgm:t>
    </dgm:pt>
    <dgm:pt modelId="{398ECB71-0E06-43BC-A5C7-1D3393775DB1}" type="parTrans" cxnId="{F75E24CB-3D22-4A02-930D-E63B151E464B}">
      <dgm:prSet/>
      <dgm:spPr/>
      <dgm:t>
        <a:bodyPr/>
        <a:lstStyle/>
        <a:p>
          <a:endParaRPr lang="en-GB"/>
        </a:p>
      </dgm:t>
    </dgm:pt>
    <dgm:pt modelId="{35825FE3-CD57-4223-B8EE-E12443F0F531}" type="sibTrans" cxnId="{F75E24CB-3D22-4A02-930D-E63B151E464B}">
      <dgm:prSet/>
      <dgm:spPr/>
      <dgm:t>
        <a:bodyPr/>
        <a:lstStyle/>
        <a:p>
          <a:endParaRPr lang="en-GB" dirty="0"/>
        </a:p>
      </dgm:t>
    </dgm:pt>
    <dgm:pt modelId="{94A4C26B-0E35-4182-A71C-D8EB049782AF}">
      <dgm:prSet phldrT="[Text]">
        <dgm:style>
          <a:lnRef idx="0">
            <a:schemeClr val="accent1"/>
          </a:lnRef>
          <a:fillRef idx="3">
            <a:schemeClr val="accent1"/>
          </a:fillRef>
          <a:effectRef idx="3">
            <a:schemeClr val="accent1"/>
          </a:effectRef>
          <a:fontRef idx="minor">
            <a:schemeClr val="lt1"/>
          </a:fontRef>
        </dgm:style>
      </dgm:prSet>
      <dgm:spPr>
        <a:ln/>
      </dgm:spPr>
      <dgm:t>
        <a:bodyPr/>
        <a:lstStyle/>
        <a:p>
          <a:r>
            <a:rPr lang="en-GB" dirty="0"/>
            <a:t>Storage</a:t>
          </a:r>
        </a:p>
      </dgm:t>
    </dgm:pt>
    <dgm:pt modelId="{91880CEF-00F7-463E-9B91-947FEE18EF86}" type="parTrans" cxnId="{27F43296-1572-4B44-B056-A061338774DB}">
      <dgm:prSet/>
      <dgm:spPr/>
      <dgm:t>
        <a:bodyPr/>
        <a:lstStyle/>
        <a:p>
          <a:endParaRPr lang="en-GB"/>
        </a:p>
      </dgm:t>
    </dgm:pt>
    <dgm:pt modelId="{5DB8B897-668E-4301-AFE8-1F9764F72FBB}" type="sibTrans" cxnId="{27F43296-1572-4B44-B056-A061338774DB}">
      <dgm:prSet/>
      <dgm:spPr/>
      <dgm:t>
        <a:bodyPr/>
        <a:lstStyle/>
        <a:p>
          <a:endParaRPr lang="en-GB"/>
        </a:p>
      </dgm:t>
    </dgm:pt>
    <dgm:pt modelId="{0C6D4E86-0635-4D54-BC9B-76DBA2FBF865}">
      <dgm:prSet phldrT="[Text]">
        <dgm:style>
          <a:lnRef idx="0">
            <a:schemeClr val="accent1"/>
          </a:lnRef>
          <a:fillRef idx="3">
            <a:schemeClr val="accent1"/>
          </a:fillRef>
          <a:effectRef idx="3">
            <a:schemeClr val="accent1"/>
          </a:effectRef>
          <a:fontRef idx="minor">
            <a:schemeClr val="lt1"/>
          </a:fontRef>
        </dgm:style>
      </dgm:prSet>
      <dgm:spPr>
        <a:ln/>
      </dgm:spPr>
      <dgm:t>
        <a:bodyPr/>
        <a:lstStyle/>
        <a:p>
          <a:r>
            <a:rPr lang="en-GB" dirty="0"/>
            <a:t>Structure</a:t>
          </a:r>
        </a:p>
      </dgm:t>
    </dgm:pt>
    <dgm:pt modelId="{5498192B-38E3-4B1A-B5B2-72BFA1E87C1F}" type="parTrans" cxnId="{BF817E2A-7A5A-4B28-A2EC-4A2E86F7B240}">
      <dgm:prSet/>
      <dgm:spPr/>
      <dgm:t>
        <a:bodyPr/>
        <a:lstStyle/>
        <a:p>
          <a:endParaRPr lang="en-GB"/>
        </a:p>
      </dgm:t>
    </dgm:pt>
    <dgm:pt modelId="{A20794B8-7790-4D75-904A-C02333B1F93B}" type="sibTrans" cxnId="{BF817E2A-7A5A-4B28-A2EC-4A2E86F7B240}">
      <dgm:prSet/>
      <dgm:spPr/>
      <dgm:t>
        <a:bodyPr/>
        <a:lstStyle/>
        <a:p>
          <a:endParaRPr lang="en-GB"/>
        </a:p>
      </dgm:t>
    </dgm:pt>
    <dgm:pt modelId="{3F44D661-BF77-4CE9-8906-C82A58A29927}">
      <dgm:prSet phldrT="[Text]">
        <dgm:style>
          <a:lnRef idx="0">
            <a:schemeClr val="accent6"/>
          </a:lnRef>
          <a:fillRef idx="3">
            <a:schemeClr val="accent6"/>
          </a:fillRef>
          <a:effectRef idx="3">
            <a:schemeClr val="accent6"/>
          </a:effectRef>
          <a:fontRef idx="minor">
            <a:schemeClr val="lt1"/>
          </a:fontRef>
        </dgm:style>
      </dgm:prSet>
      <dgm:spPr>
        <a:ln/>
      </dgm:spPr>
      <dgm:t>
        <a:bodyPr/>
        <a:lstStyle/>
        <a:p>
          <a:r>
            <a:rPr lang="en-GB" dirty="0">
              <a:solidFill>
                <a:srgbClr val="004A8D"/>
              </a:solidFill>
            </a:rPr>
            <a:t>Out</a:t>
          </a:r>
        </a:p>
      </dgm:t>
    </dgm:pt>
    <dgm:pt modelId="{F4844A68-8326-4CEC-BAB6-E6D7BB1CE7CA}" type="parTrans" cxnId="{A7C87136-CE8A-4C86-912D-B809885992DF}">
      <dgm:prSet/>
      <dgm:spPr/>
      <dgm:t>
        <a:bodyPr/>
        <a:lstStyle/>
        <a:p>
          <a:endParaRPr lang="en-GB"/>
        </a:p>
      </dgm:t>
    </dgm:pt>
    <dgm:pt modelId="{9EDF203E-05A7-4FE4-B8D5-D429F22D5489}" type="sibTrans" cxnId="{A7C87136-CE8A-4C86-912D-B809885992DF}">
      <dgm:prSet/>
      <dgm:spPr/>
      <dgm:t>
        <a:bodyPr/>
        <a:lstStyle/>
        <a:p>
          <a:endParaRPr lang="en-GB"/>
        </a:p>
      </dgm:t>
    </dgm:pt>
    <dgm:pt modelId="{2DB8BEB6-04D0-47A2-B0B5-276AA6019BE8}">
      <dgm:prSet phldrT="[Text]">
        <dgm:style>
          <a:lnRef idx="0">
            <a:schemeClr val="accent6"/>
          </a:lnRef>
          <a:fillRef idx="3">
            <a:schemeClr val="accent6"/>
          </a:fillRef>
          <a:effectRef idx="3">
            <a:schemeClr val="accent6"/>
          </a:effectRef>
          <a:fontRef idx="minor">
            <a:schemeClr val="lt1"/>
          </a:fontRef>
        </dgm:style>
      </dgm:prSet>
      <dgm:spPr>
        <a:ln/>
      </dgm:spPr>
      <dgm:t>
        <a:bodyPr/>
        <a:lstStyle/>
        <a:p>
          <a:r>
            <a:rPr lang="en-GB" dirty="0">
              <a:solidFill>
                <a:srgbClr val="004A8D"/>
              </a:solidFill>
            </a:rPr>
            <a:t>Use</a:t>
          </a:r>
        </a:p>
      </dgm:t>
    </dgm:pt>
    <dgm:pt modelId="{5192E527-294D-40CB-8B6B-352B1B2B5753}" type="parTrans" cxnId="{396F8FC6-35A6-43FC-8169-F16AB1DEB9D7}">
      <dgm:prSet/>
      <dgm:spPr/>
      <dgm:t>
        <a:bodyPr/>
        <a:lstStyle/>
        <a:p>
          <a:endParaRPr lang="en-GB"/>
        </a:p>
      </dgm:t>
    </dgm:pt>
    <dgm:pt modelId="{63250C25-BA1F-45BA-8644-21DE799B539C}" type="sibTrans" cxnId="{396F8FC6-35A6-43FC-8169-F16AB1DEB9D7}">
      <dgm:prSet/>
      <dgm:spPr/>
      <dgm:t>
        <a:bodyPr/>
        <a:lstStyle/>
        <a:p>
          <a:endParaRPr lang="en-GB"/>
        </a:p>
      </dgm:t>
    </dgm:pt>
    <dgm:pt modelId="{2216BD4F-8732-4DC3-9DFC-21664E3B4DF6}">
      <dgm:prSet phldrT="[Text]">
        <dgm:style>
          <a:lnRef idx="0">
            <a:schemeClr val="accent6"/>
          </a:lnRef>
          <a:fillRef idx="3">
            <a:schemeClr val="accent6"/>
          </a:fillRef>
          <a:effectRef idx="3">
            <a:schemeClr val="accent6"/>
          </a:effectRef>
          <a:fontRef idx="minor">
            <a:schemeClr val="lt1"/>
          </a:fontRef>
        </dgm:style>
      </dgm:prSet>
      <dgm:spPr>
        <a:ln/>
      </dgm:spPr>
      <dgm:t>
        <a:bodyPr/>
        <a:lstStyle/>
        <a:p>
          <a:r>
            <a:rPr lang="en-GB" dirty="0">
              <a:solidFill>
                <a:srgbClr val="004A8D"/>
              </a:solidFill>
            </a:rPr>
            <a:t>Analysis</a:t>
          </a:r>
        </a:p>
      </dgm:t>
    </dgm:pt>
    <dgm:pt modelId="{0CA01FFF-378F-4BFB-9ED3-1FC224811A86}" type="parTrans" cxnId="{8D796C20-A07D-4D1F-A14E-054838262D01}">
      <dgm:prSet/>
      <dgm:spPr/>
      <dgm:t>
        <a:bodyPr/>
        <a:lstStyle/>
        <a:p>
          <a:endParaRPr lang="en-GB"/>
        </a:p>
      </dgm:t>
    </dgm:pt>
    <dgm:pt modelId="{1BD86E28-CA81-4C22-8943-554C27A7F98B}" type="sibTrans" cxnId="{8D796C20-A07D-4D1F-A14E-054838262D01}">
      <dgm:prSet/>
      <dgm:spPr/>
      <dgm:t>
        <a:bodyPr/>
        <a:lstStyle/>
        <a:p>
          <a:endParaRPr lang="en-GB"/>
        </a:p>
      </dgm:t>
    </dgm:pt>
    <dgm:pt modelId="{B2224A76-0702-4A95-81C5-3A00C0C83939}">
      <dgm:prSet phldrT="[Text]">
        <dgm:style>
          <a:lnRef idx="0">
            <a:schemeClr val="accent1"/>
          </a:lnRef>
          <a:fillRef idx="3">
            <a:schemeClr val="accent1"/>
          </a:fillRef>
          <a:effectRef idx="3">
            <a:schemeClr val="accent1"/>
          </a:effectRef>
          <a:fontRef idx="minor">
            <a:schemeClr val="lt1"/>
          </a:fontRef>
        </dgm:style>
      </dgm:prSet>
      <dgm:spPr>
        <a:ln/>
      </dgm:spPr>
      <dgm:t>
        <a:bodyPr/>
        <a:lstStyle/>
        <a:p>
          <a:r>
            <a:rPr lang="en-GB" dirty="0"/>
            <a:t>Organisation</a:t>
          </a:r>
        </a:p>
      </dgm:t>
    </dgm:pt>
    <dgm:pt modelId="{5226C901-19A5-4330-AA1B-17C5C03A77F6}" type="parTrans" cxnId="{2B19D0B1-C0CE-4CA7-9FB0-3D5D78BD5CC0}">
      <dgm:prSet/>
      <dgm:spPr/>
      <dgm:t>
        <a:bodyPr/>
        <a:lstStyle/>
        <a:p>
          <a:endParaRPr lang="en-GB"/>
        </a:p>
      </dgm:t>
    </dgm:pt>
    <dgm:pt modelId="{897440D9-FF27-42CD-B0E3-128E6073FED1}" type="sibTrans" cxnId="{2B19D0B1-C0CE-4CA7-9FB0-3D5D78BD5CC0}">
      <dgm:prSet/>
      <dgm:spPr/>
      <dgm:t>
        <a:bodyPr/>
        <a:lstStyle/>
        <a:p>
          <a:endParaRPr lang="en-GB"/>
        </a:p>
      </dgm:t>
    </dgm:pt>
    <dgm:pt modelId="{A8C7C5C7-99C5-4AE6-A8B7-ACB3DC0137B8}">
      <dgm:prSet phldrT="[Text]">
        <dgm:style>
          <a:lnRef idx="0">
            <a:schemeClr val="accent6"/>
          </a:lnRef>
          <a:fillRef idx="3">
            <a:schemeClr val="accent6"/>
          </a:fillRef>
          <a:effectRef idx="3">
            <a:schemeClr val="accent6"/>
          </a:effectRef>
          <a:fontRef idx="minor">
            <a:schemeClr val="lt1"/>
          </a:fontRef>
        </dgm:style>
      </dgm:prSet>
      <dgm:spPr>
        <a:ln/>
      </dgm:spPr>
      <dgm:t>
        <a:bodyPr/>
        <a:lstStyle/>
        <a:p>
          <a:r>
            <a:rPr lang="en-GB" dirty="0">
              <a:solidFill>
                <a:srgbClr val="004A8D"/>
              </a:solidFill>
            </a:rPr>
            <a:t>Transmitting</a:t>
          </a:r>
        </a:p>
      </dgm:t>
    </dgm:pt>
    <dgm:pt modelId="{DD66E5A6-8A58-4069-A224-CFCD704BF767}" type="parTrans" cxnId="{7A4386A4-6EE3-423F-AD12-B74F0009E53A}">
      <dgm:prSet/>
      <dgm:spPr/>
      <dgm:t>
        <a:bodyPr/>
        <a:lstStyle/>
        <a:p>
          <a:endParaRPr lang="en-GB"/>
        </a:p>
      </dgm:t>
    </dgm:pt>
    <dgm:pt modelId="{FF59B48C-1540-47EE-9AAE-C2DCEE6E76E6}" type="sibTrans" cxnId="{7A4386A4-6EE3-423F-AD12-B74F0009E53A}">
      <dgm:prSet/>
      <dgm:spPr/>
      <dgm:t>
        <a:bodyPr/>
        <a:lstStyle/>
        <a:p>
          <a:endParaRPr lang="en-GB"/>
        </a:p>
      </dgm:t>
    </dgm:pt>
    <dgm:pt modelId="{EE809169-518F-461C-8D85-890AF57A5B9B}">
      <dgm:prSet phldrT="[Text]">
        <dgm:style>
          <a:lnRef idx="0">
            <a:schemeClr val="accent6"/>
          </a:lnRef>
          <a:fillRef idx="3">
            <a:schemeClr val="accent6"/>
          </a:fillRef>
          <a:effectRef idx="3">
            <a:schemeClr val="accent6"/>
          </a:effectRef>
          <a:fontRef idx="minor">
            <a:schemeClr val="lt1"/>
          </a:fontRef>
        </dgm:style>
      </dgm:prSet>
      <dgm:spPr>
        <a:ln/>
      </dgm:spPr>
      <dgm:t>
        <a:bodyPr/>
        <a:lstStyle/>
        <a:p>
          <a:r>
            <a:rPr lang="en-GB" dirty="0">
              <a:solidFill>
                <a:srgbClr val="004A8D"/>
              </a:solidFill>
            </a:rPr>
            <a:t>Extraction</a:t>
          </a:r>
        </a:p>
      </dgm:t>
    </dgm:pt>
    <dgm:pt modelId="{9F396A29-E0DD-41B4-A4CB-8C2DA279F322}" type="parTrans" cxnId="{F46CC941-13E0-4A36-8AD2-9753F2F9CFA6}">
      <dgm:prSet/>
      <dgm:spPr/>
      <dgm:t>
        <a:bodyPr/>
        <a:lstStyle/>
        <a:p>
          <a:endParaRPr lang="en-GB"/>
        </a:p>
      </dgm:t>
    </dgm:pt>
    <dgm:pt modelId="{0E4FDEF5-14F4-43E9-A853-496819FDC833}" type="sibTrans" cxnId="{F46CC941-13E0-4A36-8AD2-9753F2F9CFA6}">
      <dgm:prSet/>
      <dgm:spPr/>
      <dgm:t>
        <a:bodyPr/>
        <a:lstStyle/>
        <a:p>
          <a:endParaRPr lang="en-GB"/>
        </a:p>
      </dgm:t>
    </dgm:pt>
    <dgm:pt modelId="{9336630A-0674-0D47-9346-76121CB81553}">
      <dgm:prSet phldrT="[Text]">
        <dgm:style>
          <a:lnRef idx="0">
            <a:schemeClr val="accent6"/>
          </a:lnRef>
          <a:fillRef idx="3">
            <a:schemeClr val="accent6"/>
          </a:fillRef>
          <a:effectRef idx="3">
            <a:schemeClr val="accent6"/>
          </a:effectRef>
          <a:fontRef idx="minor">
            <a:schemeClr val="lt1"/>
          </a:fontRef>
        </dgm:style>
      </dgm:prSet>
      <dgm:spPr>
        <a:ln/>
      </dgm:spPr>
      <dgm:t>
        <a:bodyPr/>
        <a:lstStyle/>
        <a:p>
          <a:r>
            <a:rPr lang="en-GB" dirty="0">
              <a:solidFill>
                <a:srgbClr val="004A8D"/>
              </a:solidFill>
            </a:rPr>
            <a:t>Profiling</a:t>
          </a:r>
        </a:p>
      </dgm:t>
    </dgm:pt>
    <dgm:pt modelId="{2900F633-82F8-9342-89E7-5B2F119F27E9}" type="parTrans" cxnId="{9996C3D8-A33E-C048-A8D9-421497B49DFC}">
      <dgm:prSet/>
      <dgm:spPr/>
      <dgm:t>
        <a:bodyPr/>
        <a:lstStyle/>
        <a:p>
          <a:endParaRPr lang="en-US"/>
        </a:p>
      </dgm:t>
    </dgm:pt>
    <dgm:pt modelId="{D3ECD5D1-8AE6-0A42-A214-43AF3DB00FB7}" type="sibTrans" cxnId="{9996C3D8-A33E-C048-A8D9-421497B49DFC}">
      <dgm:prSet/>
      <dgm:spPr/>
      <dgm:t>
        <a:bodyPr/>
        <a:lstStyle/>
        <a:p>
          <a:endParaRPr lang="en-US"/>
        </a:p>
      </dgm:t>
    </dgm:pt>
    <dgm:pt modelId="{04ABAC07-2EC8-2945-991C-E7164E47CA62}">
      <dgm:prSet phldrT="[Text]">
        <dgm:style>
          <a:lnRef idx="0">
            <a:schemeClr val="accent3"/>
          </a:lnRef>
          <a:fillRef idx="3">
            <a:schemeClr val="accent3"/>
          </a:fillRef>
          <a:effectRef idx="3">
            <a:schemeClr val="accent3"/>
          </a:effectRef>
          <a:fontRef idx="minor">
            <a:schemeClr val="lt1"/>
          </a:fontRef>
        </dgm:style>
      </dgm:prSet>
      <dgm:spPr>
        <a:ln/>
      </dgm:spPr>
      <dgm:t>
        <a:bodyPr/>
        <a:lstStyle/>
        <a:p>
          <a:r>
            <a:rPr lang="en-GB" dirty="0"/>
            <a:t>Recording</a:t>
          </a:r>
        </a:p>
      </dgm:t>
    </dgm:pt>
    <dgm:pt modelId="{4D8A68CE-EBE2-474F-8748-AEF00CABEC4C}" type="parTrans" cxnId="{4C97CF33-0521-804B-A481-6BE83E415696}">
      <dgm:prSet/>
      <dgm:spPr/>
      <dgm:t>
        <a:bodyPr/>
        <a:lstStyle/>
        <a:p>
          <a:endParaRPr lang="en-US"/>
        </a:p>
      </dgm:t>
    </dgm:pt>
    <dgm:pt modelId="{F85ECF5A-DDC2-EE4F-98A4-168E83C92641}" type="sibTrans" cxnId="{4C97CF33-0521-804B-A481-6BE83E415696}">
      <dgm:prSet/>
      <dgm:spPr/>
      <dgm:t>
        <a:bodyPr/>
        <a:lstStyle/>
        <a:p>
          <a:endParaRPr lang="en-US"/>
        </a:p>
      </dgm:t>
    </dgm:pt>
    <dgm:pt modelId="{98E3F16C-E88A-6A4E-B9BA-8A607206A03E}">
      <dgm:prSet phldrT="[Text]">
        <dgm:style>
          <a:lnRef idx="0">
            <a:schemeClr val="accent3"/>
          </a:lnRef>
          <a:fillRef idx="3">
            <a:schemeClr val="accent3"/>
          </a:fillRef>
          <a:effectRef idx="3">
            <a:schemeClr val="accent3"/>
          </a:effectRef>
          <a:fontRef idx="minor">
            <a:schemeClr val="lt1"/>
          </a:fontRef>
        </dgm:style>
      </dgm:prSet>
      <dgm:spPr>
        <a:ln/>
      </dgm:spPr>
      <dgm:t>
        <a:bodyPr/>
        <a:lstStyle/>
        <a:p>
          <a:r>
            <a:rPr lang="en-GB" dirty="0"/>
            <a:t>Amendments</a:t>
          </a:r>
        </a:p>
      </dgm:t>
    </dgm:pt>
    <dgm:pt modelId="{6B245EBF-7A5C-554A-B613-82942E955F56}" type="parTrans" cxnId="{2EEE18D2-9D94-7B4C-A0F8-95EF2BBA887D}">
      <dgm:prSet/>
      <dgm:spPr/>
      <dgm:t>
        <a:bodyPr/>
        <a:lstStyle/>
        <a:p>
          <a:endParaRPr lang="en-US"/>
        </a:p>
      </dgm:t>
    </dgm:pt>
    <dgm:pt modelId="{7A7EBCD1-2420-A34A-89EF-184E3395E404}" type="sibTrans" cxnId="{2EEE18D2-9D94-7B4C-A0F8-95EF2BBA887D}">
      <dgm:prSet/>
      <dgm:spPr/>
      <dgm:t>
        <a:bodyPr/>
        <a:lstStyle/>
        <a:p>
          <a:endParaRPr lang="en-US"/>
        </a:p>
      </dgm:t>
    </dgm:pt>
    <dgm:pt modelId="{D4F7A650-48D0-4B75-BBA7-731413C5F074}" type="pres">
      <dgm:prSet presAssocID="{0C580DE1-62F0-4E60-8FB9-1A494AB2201D}" presName="Name0" presStyleCnt="0">
        <dgm:presLayoutVars>
          <dgm:dir/>
          <dgm:resizeHandles val="exact"/>
        </dgm:presLayoutVars>
      </dgm:prSet>
      <dgm:spPr/>
    </dgm:pt>
    <dgm:pt modelId="{C3271957-D34F-4315-AD7E-870BA0DBD6B1}" type="pres">
      <dgm:prSet presAssocID="{440028E3-0130-4702-9322-0D7082C95BE1}" presName="composite" presStyleCnt="0"/>
      <dgm:spPr/>
    </dgm:pt>
    <dgm:pt modelId="{499FC73E-792B-485A-BDD7-0DEFFD392BBB}" type="pres">
      <dgm:prSet presAssocID="{440028E3-0130-4702-9322-0D7082C95BE1}" presName="imagSh" presStyleLbl="bgImgPlace1" presStyleIdx="0" presStyleCnt="3"/>
      <dgm:spPr>
        <a:prstGeom prst="smileyFace">
          <a:avLst/>
        </a:prstGeom>
        <a:gradFill rotWithShape="0">
          <a:gsLst>
            <a:gs pos="0">
              <a:srgbClr val="DDEBCF"/>
            </a:gs>
            <a:gs pos="50000">
              <a:srgbClr val="9CB86E"/>
            </a:gs>
            <a:gs pos="100000">
              <a:srgbClr val="156B13"/>
            </a:gs>
          </a:gsLst>
          <a:lin ang="5400000" scaled="0"/>
        </a:gradFill>
      </dgm:spPr>
    </dgm:pt>
    <dgm:pt modelId="{AE3AA3CD-EC60-4F59-B14F-806125CEF7FB}" type="pres">
      <dgm:prSet presAssocID="{440028E3-0130-4702-9322-0D7082C95BE1}" presName="txNode" presStyleLbl="node1" presStyleIdx="0" presStyleCnt="3">
        <dgm:presLayoutVars>
          <dgm:bulletEnabled val="1"/>
        </dgm:presLayoutVars>
      </dgm:prSet>
      <dgm:spPr/>
    </dgm:pt>
    <dgm:pt modelId="{411B6E33-DEDF-4024-A6FC-C864E5412D51}" type="pres">
      <dgm:prSet presAssocID="{01622138-BD69-4943-8A82-4D770A09BF05}" presName="sibTrans" presStyleLbl="sibTrans2D1" presStyleIdx="0" presStyleCnt="2"/>
      <dgm:spPr/>
    </dgm:pt>
    <dgm:pt modelId="{0FE23EAE-C9F2-4B2C-B7C9-9D15E5D0E280}" type="pres">
      <dgm:prSet presAssocID="{01622138-BD69-4943-8A82-4D770A09BF05}" presName="connTx" presStyleLbl="sibTrans2D1" presStyleIdx="0" presStyleCnt="2"/>
      <dgm:spPr/>
    </dgm:pt>
    <dgm:pt modelId="{F084FD5D-49DC-485E-A0F9-CBF11845B7E5}" type="pres">
      <dgm:prSet presAssocID="{A09A45F7-13D8-41AA-9077-7E9A2CD7C1EA}" presName="composite" presStyleCnt="0"/>
      <dgm:spPr/>
    </dgm:pt>
    <dgm:pt modelId="{B9CF0000-DC6B-482A-9CBC-C6370E7D6F3D}" type="pres">
      <dgm:prSet presAssocID="{A09A45F7-13D8-41AA-9077-7E9A2CD7C1EA}" presName="imagSh" presStyleLbl="bgImgPlace1" presStyleIdx="1" presStyleCnt="3"/>
      <dgm:spPr>
        <a:prstGeom prst="flowChartMagneticDisk">
          <a:avLst/>
        </a:prstGeom>
        <a:gradFill rotWithShape="0">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dgm:spPr>
    </dgm:pt>
    <dgm:pt modelId="{27EABA72-78DE-417C-9934-1C8A702440CA}" type="pres">
      <dgm:prSet presAssocID="{A09A45F7-13D8-41AA-9077-7E9A2CD7C1EA}" presName="txNode" presStyleLbl="node1" presStyleIdx="1" presStyleCnt="3">
        <dgm:presLayoutVars>
          <dgm:bulletEnabled val="1"/>
        </dgm:presLayoutVars>
      </dgm:prSet>
      <dgm:spPr/>
    </dgm:pt>
    <dgm:pt modelId="{101FE93D-0209-4416-9CED-98D795270573}" type="pres">
      <dgm:prSet presAssocID="{35825FE3-CD57-4223-B8EE-E12443F0F531}" presName="sibTrans" presStyleLbl="sibTrans2D1" presStyleIdx="1" presStyleCnt="2"/>
      <dgm:spPr/>
    </dgm:pt>
    <dgm:pt modelId="{E09C547D-2802-420A-9D36-56A0D52E63B9}" type="pres">
      <dgm:prSet presAssocID="{35825FE3-CD57-4223-B8EE-E12443F0F531}" presName="connTx" presStyleLbl="sibTrans2D1" presStyleIdx="1" presStyleCnt="2"/>
      <dgm:spPr/>
    </dgm:pt>
    <dgm:pt modelId="{2E7859A1-B743-4BB8-B4A5-3DACF50972BF}" type="pres">
      <dgm:prSet presAssocID="{3F44D661-BF77-4CE9-8906-C82A58A29927}" presName="composite" presStyleCnt="0"/>
      <dgm:spPr/>
    </dgm:pt>
    <dgm:pt modelId="{2A73F01D-B29A-4705-A6FF-044D54D24A54}" type="pres">
      <dgm:prSet presAssocID="{3F44D661-BF77-4CE9-8906-C82A58A29927}" presName="imagSh" presStyleLbl="bgImgPlace1" presStyleIdx="2" presStyleCnt="3"/>
      <dgm:spPr>
        <a:prstGeom prst="verticalScroll">
          <a:avLst/>
        </a:prstGeom>
        <a:gradFill rotWithShape="0">
          <a:gsLst>
            <a:gs pos="0">
              <a:srgbClr val="FFF200"/>
            </a:gs>
            <a:gs pos="45000">
              <a:srgbClr val="FF7A00"/>
            </a:gs>
            <a:gs pos="70000">
              <a:srgbClr val="FF0300"/>
            </a:gs>
            <a:gs pos="100000">
              <a:srgbClr val="4D0808"/>
            </a:gs>
          </a:gsLst>
          <a:lin ang="5400000" scaled="0"/>
        </a:gradFill>
      </dgm:spPr>
    </dgm:pt>
    <dgm:pt modelId="{31D24F08-E92E-4EAA-A449-1BC344EC12AE}" type="pres">
      <dgm:prSet presAssocID="{3F44D661-BF77-4CE9-8906-C82A58A29927}" presName="txNode" presStyleLbl="node1" presStyleIdx="2" presStyleCnt="3" custLinFactNeighborX="495" custLinFactNeighborY="1485">
        <dgm:presLayoutVars>
          <dgm:bulletEnabled val="1"/>
        </dgm:presLayoutVars>
      </dgm:prSet>
      <dgm:spPr/>
    </dgm:pt>
  </dgm:ptLst>
  <dgm:cxnLst>
    <dgm:cxn modelId="{C9B6AB04-6B99-8549-9709-28E3B46A9768}" type="presOf" srcId="{35825FE3-CD57-4223-B8EE-E12443F0F531}" destId="{E09C547D-2802-420A-9D36-56A0D52E63B9}" srcOrd="1" destOrd="0" presId="urn:microsoft.com/office/officeart/2005/8/layout/hProcess10"/>
    <dgm:cxn modelId="{35718B12-2754-994A-9E68-1C466E98CC06}" type="presOf" srcId="{9336630A-0674-0D47-9346-76121CB81553}" destId="{31D24F08-E92E-4EAA-A449-1BC344EC12AE}" srcOrd="0" destOrd="5" presId="urn:microsoft.com/office/officeart/2005/8/layout/hProcess10"/>
    <dgm:cxn modelId="{D5B69D19-B7E8-CA46-882C-8DEF74491BC6}" type="presOf" srcId="{94A4C26B-0E35-4182-A71C-D8EB049782AF}" destId="{27EABA72-78DE-417C-9934-1C8A702440CA}" srcOrd="0" destOrd="1" presId="urn:microsoft.com/office/officeart/2005/8/layout/hProcess10"/>
    <dgm:cxn modelId="{7A866C1D-BE42-EE4E-B504-F693252BAD3E}" type="presOf" srcId="{A09A45F7-13D8-41AA-9077-7E9A2CD7C1EA}" destId="{27EABA72-78DE-417C-9934-1C8A702440CA}" srcOrd="0" destOrd="0" presId="urn:microsoft.com/office/officeart/2005/8/layout/hProcess10"/>
    <dgm:cxn modelId="{8D796C20-A07D-4D1F-A14E-054838262D01}" srcId="{3F44D661-BF77-4CE9-8906-C82A58A29927}" destId="{2216BD4F-8732-4DC3-9DFC-21664E3B4DF6}" srcOrd="1" destOrd="0" parTransId="{0CA01FFF-378F-4BFB-9ED3-1FC224811A86}" sibTransId="{1BD86E28-CA81-4C22-8943-554C27A7F98B}"/>
    <dgm:cxn modelId="{BF817E2A-7A5A-4B28-A2EC-4A2E86F7B240}" srcId="{A09A45F7-13D8-41AA-9077-7E9A2CD7C1EA}" destId="{0C6D4E86-0635-4D54-BC9B-76DBA2FBF865}" srcOrd="1" destOrd="0" parTransId="{5498192B-38E3-4B1A-B5B2-72BFA1E87C1F}" sibTransId="{A20794B8-7790-4D75-904A-C02333B1F93B}"/>
    <dgm:cxn modelId="{6E922D2F-A52A-3048-93A6-739C4E04AC27}" type="presOf" srcId="{98E3F16C-E88A-6A4E-B9BA-8A607206A03E}" destId="{AE3AA3CD-EC60-4F59-B14F-806125CEF7FB}" srcOrd="0" destOrd="3" presId="urn:microsoft.com/office/officeart/2005/8/layout/hProcess10"/>
    <dgm:cxn modelId="{2E573D32-8EE3-4B92-94C6-C38E64D62EB8}" srcId="{440028E3-0130-4702-9322-0D7082C95BE1}" destId="{BCE2C516-5D2E-408F-9DDC-52D117C3F14A}" srcOrd="0" destOrd="0" parTransId="{BA6EFB90-A879-438A-9F38-1744150915F3}" sibTransId="{05118B4F-E206-463E-BE33-60083A1DF31A}"/>
    <dgm:cxn modelId="{4C97CF33-0521-804B-A481-6BE83E415696}" srcId="{440028E3-0130-4702-9322-0D7082C95BE1}" destId="{04ABAC07-2EC8-2945-991C-E7164E47CA62}" srcOrd="1" destOrd="0" parTransId="{4D8A68CE-EBE2-474F-8748-AEF00CABEC4C}" sibTransId="{F85ECF5A-DDC2-EE4F-98A4-168E83C92641}"/>
    <dgm:cxn modelId="{A7C87136-CE8A-4C86-912D-B809885992DF}" srcId="{0C580DE1-62F0-4E60-8FB9-1A494AB2201D}" destId="{3F44D661-BF77-4CE9-8906-C82A58A29927}" srcOrd="2" destOrd="0" parTransId="{F4844A68-8326-4CEC-BAB6-E6D7BB1CE7CA}" sibTransId="{9EDF203E-05A7-4FE4-B8D5-D429F22D5489}"/>
    <dgm:cxn modelId="{4201BE60-4086-C94C-A1A2-7B07BE2B51BE}" type="presOf" srcId="{01622138-BD69-4943-8A82-4D770A09BF05}" destId="{0FE23EAE-C9F2-4B2C-B7C9-9D15E5D0E280}" srcOrd="1" destOrd="0" presId="urn:microsoft.com/office/officeart/2005/8/layout/hProcess10"/>
    <dgm:cxn modelId="{D75B8841-FFF4-B046-A5D1-DE767320BFDF}" type="presOf" srcId="{B2224A76-0702-4A95-81C5-3A00C0C83939}" destId="{27EABA72-78DE-417C-9934-1C8A702440CA}" srcOrd="0" destOrd="3" presId="urn:microsoft.com/office/officeart/2005/8/layout/hProcess10"/>
    <dgm:cxn modelId="{F46CC941-13E0-4A36-8AD2-9753F2F9CFA6}" srcId="{3F44D661-BF77-4CE9-8906-C82A58A29927}" destId="{EE809169-518F-461C-8D85-890AF57A5B9B}" srcOrd="3" destOrd="0" parTransId="{9F396A29-E0DD-41B4-A4CB-8C2DA279F322}" sibTransId="{0E4FDEF5-14F4-43E9-A853-496819FDC833}"/>
    <dgm:cxn modelId="{6A583477-3E51-B248-AC3E-EEE78BB1EE76}" type="presOf" srcId="{EE809169-518F-461C-8D85-890AF57A5B9B}" destId="{31D24F08-E92E-4EAA-A449-1BC344EC12AE}" srcOrd="0" destOrd="4" presId="urn:microsoft.com/office/officeart/2005/8/layout/hProcess10"/>
    <dgm:cxn modelId="{058D8378-F5D4-5141-B376-01102B4EAFDF}" type="presOf" srcId="{04ABAC07-2EC8-2945-991C-E7164E47CA62}" destId="{AE3AA3CD-EC60-4F59-B14F-806125CEF7FB}" srcOrd="0" destOrd="2" presId="urn:microsoft.com/office/officeart/2005/8/layout/hProcess10"/>
    <dgm:cxn modelId="{017A2F85-B9BE-2C4D-8DC5-297AD814738C}" type="presOf" srcId="{01622138-BD69-4943-8A82-4D770A09BF05}" destId="{411B6E33-DEDF-4024-A6FC-C864E5412D51}" srcOrd="0" destOrd="0" presId="urn:microsoft.com/office/officeart/2005/8/layout/hProcess10"/>
    <dgm:cxn modelId="{BD8CE089-3A06-482B-9768-BCF2C71544CD}" srcId="{0C580DE1-62F0-4E60-8FB9-1A494AB2201D}" destId="{440028E3-0130-4702-9322-0D7082C95BE1}" srcOrd="0" destOrd="0" parTransId="{0C295A4E-CFC9-4FC4-B445-D7FDFF3A4E60}" sibTransId="{01622138-BD69-4943-8A82-4D770A09BF05}"/>
    <dgm:cxn modelId="{27F43296-1572-4B44-B056-A061338774DB}" srcId="{A09A45F7-13D8-41AA-9077-7E9A2CD7C1EA}" destId="{94A4C26B-0E35-4182-A71C-D8EB049782AF}" srcOrd="0" destOrd="0" parTransId="{91880CEF-00F7-463E-9B91-947FEE18EF86}" sibTransId="{5DB8B897-668E-4301-AFE8-1F9764F72FBB}"/>
    <dgm:cxn modelId="{7A4386A4-6EE3-423F-AD12-B74F0009E53A}" srcId="{3F44D661-BF77-4CE9-8906-C82A58A29927}" destId="{A8C7C5C7-99C5-4AE6-A8B7-ACB3DC0137B8}" srcOrd="2" destOrd="0" parTransId="{DD66E5A6-8A58-4069-A224-CFCD704BF767}" sibTransId="{FF59B48C-1540-47EE-9AAE-C2DCEE6E76E6}"/>
    <dgm:cxn modelId="{348110A6-648C-4047-A6EE-C85FAEC2734D}" type="presOf" srcId="{2DB8BEB6-04D0-47A2-B0B5-276AA6019BE8}" destId="{31D24F08-E92E-4EAA-A449-1BC344EC12AE}" srcOrd="0" destOrd="1" presId="urn:microsoft.com/office/officeart/2005/8/layout/hProcess10"/>
    <dgm:cxn modelId="{5B1BBFAB-8E17-0B4F-AD61-253449BDB22E}" type="presOf" srcId="{3F44D661-BF77-4CE9-8906-C82A58A29927}" destId="{31D24F08-E92E-4EAA-A449-1BC344EC12AE}" srcOrd="0" destOrd="0" presId="urn:microsoft.com/office/officeart/2005/8/layout/hProcess10"/>
    <dgm:cxn modelId="{84DB5FAE-86AE-0A42-8982-BA64044A73E8}" type="presOf" srcId="{0C580DE1-62F0-4E60-8FB9-1A494AB2201D}" destId="{D4F7A650-48D0-4B75-BBA7-731413C5F074}" srcOrd="0" destOrd="0" presId="urn:microsoft.com/office/officeart/2005/8/layout/hProcess10"/>
    <dgm:cxn modelId="{2B19D0B1-C0CE-4CA7-9FB0-3D5D78BD5CC0}" srcId="{A09A45F7-13D8-41AA-9077-7E9A2CD7C1EA}" destId="{B2224A76-0702-4A95-81C5-3A00C0C83939}" srcOrd="2" destOrd="0" parTransId="{5226C901-19A5-4330-AA1B-17C5C03A77F6}" sibTransId="{897440D9-FF27-42CD-B0E3-128E6073FED1}"/>
    <dgm:cxn modelId="{73DB90B4-E9BA-D943-BC59-F8DD420A8B7A}" type="presOf" srcId="{35825FE3-CD57-4223-B8EE-E12443F0F531}" destId="{101FE93D-0209-4416-9CED-98D795270573}" srcOrd="0" destOrd="0" presId="urn:microsoft.com/office/officeart/2005/8/layout/hProcess10"/>
    <dgm:cxn modelId="{396F8FC6-35A6-43FC-8169-F16AB1DEB9D7}" srcId="{3F44D661-BF77-4CE9-8906-C82A58A29927}" destId="{2DB8BEB6-04D0-47A2-B0B5-276AA6019BE8}" srcOrd="0" destOrd="0" parTransId="{5192E527-294D-40CB-8B6B-352B1B2B5753}" sibTransId="{63250C25-BA1F-45BA-8644-21DE799B539C}"/>
    <dgm:cxn modelId="{F75E24CB-3D22-4A02-930D-E63B151E464B}" srcId="{0C580DE1-62F0-4E60-8FB9-1A494AB2201D}" destId="{A09A45F7-13D8-41AA-9077-7E9A2CD7C1EA}" srcOrd="1" destOrd="0" parTransId="{398ECB71-0E06-43BC-A5C7-1D3393775DB1}" sibTransId="{35825FE3-CD57-4223-B8EE-E12443F0F531}"/>
    <dgm:cxn modelId="{2EEE18D2-9D94-7B4C-A0F8-95EF2BBA887D}" srcId="{440028E3-0130-4702-9322-0D7082C95BE1}" destId="{98E3F16C-E88A-6A4E-B9BA-8A607206A03E}" srcOrd="2" destOrd="0" parTransId="{6B245EBF-7A5C-554A-B613-82942E955F56}" sibTransId="{7A7EBCD1-2420-A34A-89EF-184E3395E404}"/>
    <dgm:cxn modelId="{DECDE3D4-A535-9F45-81F9-0EB06A7109F3}" type="presOf" srcId="{0C6D4E86-0635-4D54-BC9B-76DBA2FBF865}" destId="{27EABA72-78DE-417C-9934-1C8A702440CA}" srcOrd="0" destOrd="2" presId="urn:microsoft.com/office/officeart/2005/8/layout/hProcess10"/>
    <dgm:cxn modelId="{9996C3D8-A33E-C048-A8D9-421497B49DFC}" srcId="{3F44D661-BF77-4CE9-8906-C82A58A29927}" destId="{9336630A-0674-0D47-9346-76121CB81553}" srcOrd="4" destOrd="0" parTransId="{2900F633-82F8-9342-89E7-5B2F119F27E9}" sibTransId="{D3ECD5D1-8AE6-0A42-A214-43AF3DB00FB7}"/>
    <dgm:cxn modelId="{724FF8E1-5064-804B-8CE5-6F93836F9961}" type="presOf" srcId="{440028E3-0130-4702-9322-0D7082C95BE1}" destId="{AE3AA3CD-EC60-4F59-B14F-806125CEF7FB}" srcOrd="0" destOrd="0" presId="urn:microsoft.com/office/officeart/2005/8/layout/hProcess10"/>
    <dgm:cxn modelId="{353465E7-676A-614C-A83F-E5FD97760FA9}" type="presOf" srcId="{2216BD4F-8732-4DC3-9DFC-21664E3B4DF6}" destId="{31D24F08-E92E-4EAA-A449-1BC344EC12AE}" srcOrd="0" destOrd="2" presId="urn:microsoft.com/office/officeart/2005/8/layout/hProcess10"/>
    <dgm:cxn modelId="{958291ED-8D2F-5848-862F-0A1C863AA491}" type="presOf" srcId="{BCE2C516-5D2E-408F-9DDC-52D117C3F14A}" destId="{AE3AA3CD-EC60-4F59-B14F-806125CEF7FB}" srcOrd="0" destOrd="1" presId="urn:microsoft.com/office/officeart/2005/8/layout/hProcess10"/>
    <dgm:cxn modelId="{486437FE-A4EA-5E49-8D2D-27AD774D2986}" type="presOf" srcId="{A8C7C5C7-99C5-4AE6-A8B7-ACB3DC0137B8}" destId="{31D24F08-E92E-4EAA-A449-1BC344EC12AE}" srcOrd="0" destOrd="3" presId="urn:microsoft.com/office/officeart/2005/8/layout/hProcess10"/>
    <dgm:cxn modelId="{BAD0E8F2-4D4D-014B-9BFA-8C7EDB08BB11}" type="presParOf" srcId="{D4F7A650-48D0-4B75-BBA7-731413C5F074}" destId="{C3271957-D34F-4315-AD7E-870BA0DBD6B1}" srcOrd="0" destOrd="0" presId="urn:microsoft.com/office/officeart/2005/8/layout/hProcess10"/>
    <dgm:cxn modelId="{749CDC9E-33B2-4345-8990-66441A418311}" type="presParOf" srcId="{C3271957-D34F-4315-AD7E-870BA0DBD6B1}" destId="{499FC73E-792B-485A-BDD7-0DEFFD392BBB}" srcOrd="0" destOrd="0" presId="urn:microsoft.com/office/officeart/2005/8/layout/hProcess10"/>
    <dgm:cxn modelId="{0A56DC07-6B00-664B-B02F-8A18E5C0C24C}" type="presParOf" srcId="{C3271957-D34F-4315-AD7E-870BA0DBD6B1}" destId="{AE3AA3CD-EC60-4F59-B14F-806125CEF7FB}" srcOrd="1" destOrd="0" presId="urn:microsoft.com/office/officeart/2005/8/layout/hProcess10"/>
    <dgm:cxn modelId="{6266A27B-32F2-2949-A8F2-ACF8527C4288}" type="presParOf" srcId="{D4F7A650-48D0-4B75-BBA7-731413C5F074}" destId="{411B6E33-DEDF-4024-A6FC-C864E5412D51}" srcOrd="1" destOrd="0" presId="urn:microsoft.com/office/officeart/2005/8/layout/hProcess10"/>
    <dgm:cxn modelId="{83653A88-4072-7B4E-9687-AE2B363D7037}" type="presParOf" srcId="{411B6E33-DEDF-4024-A6FC-C864E5412D51}" destId="{0FE23EAE-C9F2-4B2C-B7C9-9D15E5D0E280}" srcOrd="0" destOrd="0" presId="urn:microsoft.com/office/officeart/2005/8/layout/hProcess10"/>
    <dgm:cxn modelId="{25DF2F85-C8AD-5346-AE2F-2DA7836E2F0B}" type="presParOf" srcId="{D4F7A650-48D0-4B75-BBA7-731413C5F074}" destId="{F084FD5D-49DC-485E-A0F9-CBF11845B7E5}" srcOrd="2" destOrd="0" presId="urn:microsoft.com/office/officeart/2005/8/layout/hProcess10"/>
    <dgm:cxn modelId="{7BFAB86B-62BF-784F-AA43-300A370484D7}" type="presParOf" srcId="{F084FD5D-49DC-485E-A0F9-CBF11845B7E5}" destId="{B9CF0000-DC6B-482A-9CBC-C6370E7D6F3D}" srcOrd="0" destOrd="0" presId="urn:microsoft.com/office/officeart/2005/8/layout/hProcess10"/>
    <dgm:cxn modelId="{BECB9590-F17C-EC43-957C-89E5E229636C}" type="presParOf" srcId="{F084FD5D-49DC-485E-A0F9-CBF11845B7E5}" destId="{27EABA72-78DE-417C-9934-1C8A702440CA}" srcOrd="1" destOrd="0" presId="urn:microsoft.com/office/officeart/2005/8/layout/hProcess10"/>
    <dgm:cxn modelId="{7E00D8F6-5169-2A46-9E2F-4E540D16C607}" type="presParOf" srcId="{D4F7A650-48D0-4B75-BBA7-731413C5F074}" destId="{101FE93D-0209-4416-9CED-98D795270573}" srcOrd="3" destOrd="0" presId="urn:microsoft.com/office/officeart/2005/8/layout/hProcess10"/>
    <dgm:cxn modelId="{5CE327B1-144F-BF4A-97B7-ECD0BFEE06ED}" type="presParOf" srcId="{101FE93D-0209-4416-9CED-98D795270573}" destId="{E09C547D-2802-420A-9D36-56A0D52E63B9}" srcOrd="0" destOrd="0" presId="urn:microsoft.com/office/officeart/2005/8/layout/hProcess10"/>
    <dgm:cxn modelId="{700BB618-AFA3-014B-9D3E-18A62ECEA2B0}" type="presParOf" srcId="{D4F7A650-48D0-4B75-BBA7-731413C5F074}" destId="{2E7859A1-B743-4BB8-B4A5-3DACF50972BF}" srcOrd="4" destOrd="0" presId="urn:microsoft.com/office/officeart/2005/8/layout/hProcess10"/>
    <dgm:cxn modelId="{69E1C342-C5FF-1E4B-A8E5-8EA1FF2EC285}" type="presParOf" srcId="{2E7859A1-B743-4BB8-B4A5-3DACF50972BF}" destId="{2A73F01D-B29A-4705-A6FF-044D54D24A54}" srcOrd="0" destOrd="0" presId="urn:microsoft.com/office/officeart/2005/8/layout/hProcess10"/>
    <dgm:cxn modelId="{CE72CBDF-0048-9A4C-A1A9-345B831FA5E8}" type="presParOf" srcId="{2E7859A1-B743-4BB8-B4A5-3DACF50972BF}" destId="{31D24F08-E92E-4EAA-A449-1BC344EC12AE}" srcOrd="1" destOrd="0" presId="urn:microsoft.com/office/officeart/2005/8/layout/hProcess10"/>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495654-8EF4-394B-8380-B998D0BCAA9C}">
      <dsp:nvSpPr>
        <dsp:cNvPr id="0" name=""/>
        <dsp:cNvSpPr/>
      </dsp:nvSpPr>
      <dsp:spPr>
        <a:xfrm>
          <a:off x="0" y="0"/>
          <a:ext cx="8904190"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E7EBCBE-EADE-B644-9A5A-F2405E0D2970}">
      <dsp:nvSpPr>
        <dsp:cNvPr id="0" name=""/>
        <dsp:cNvSpPr/>
      </dsp:nvSpPr>
      <dsp:spPr>
        <a:xfrm>
          <a:off x="0" y="0"/>
          <a:ext cx="8904190" cy="2020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t>STF547 privacy expert</a:t>
          </a:r>
          <a:endParaRPr lang="en-US" sz="2400" kern="1200" dirty="0"/>
        </a:p>
      </dsp:txBody>
      <dsp:txXfrm>
        <a:off x="0" y="0"/>
        <a:ext cx="8904190" cy="2020343"/>
      </dsp:txXfrm>
    </dsp:sp>
    <dsp:sp modelId="{55623CF6-7C93-AC44-B66C-B6432EB8C5F1}">
      <dsp:nvSpPr>
        <dsp:cNvPr id="0" name=""/>
        <dsp:cNvSpPr/>
      </dsp:nvSpPr>
      <dsp:spPr>
        <a:xfrm>
          <a:off x="0" y="2020343"/>
          <a:ext cx="8904190"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DAC489EA-87CA-DA45-820C-72392DF6D8DA}">
      <dsp:nvSpPr>
        <dsp:cNvPr id="0" name=""/>
        <dsp:cNvSpPr/>
      </dsp:nvSpPr>
      <dsp:spPr>
        <a:xfrm>
          <a:off x="0" y="2020343"/>
          <a:ext cx="8904190" cy="2020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endParaRPr lang="en-US" sz="2400" kern="1200" dirty="0"/>
        </a:p>
      </dsp:txBody>
      <dsp:txXfrm>
        <a:off x="0" y="2020343"/>
        <a:ext cx="8904190" cy="20203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833C69-FDDA-40E7-A747-D15DF7005BC5}">
      <dsp:nvSpPr>
        <dsp:cNvPr id="0" name=""/>
        <dsp:cNvSpPr/>
      </dsp:nvSpPr>
      <dsp:spPr>
        <a:xfrm>
          <a:off x="744" y="714165"/>
          <a:ext cx="3013977" cy="3616772"/>
        </a:xfrm>
        <a:prstGeom prst="rect">
          <a:avLst/>
        </a:prstGeom>
        <a:solidFill>
          <a:schemeClr val="accent3">
            <a:shade val="80000"/>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714" tIns="0" rIns="297714" bIns="330200" numCol="1" spcCol="1270" anchor="t" anchorCtr="0">
          <a:noAutofit/>
        </a:bodyPr>
        <a:lstStyle/>
        <a:p>
          <a:pPr marL="0" lvl="0" indent="0" algn="l" defTabSz="1155700">
            <a:lnSpc>
              <a:spcPct val="90000"/>
            </a:lnSpc>
            <a:spcBef>
              <a:spcPct val="0"/>
            </a:spcBef>
            <a:spcAft>
              <a:spcPct val="35000"/>
            </a:spcAft>
            <a:buNone/>
          </a:pPr>
          <a:r>
            <a:rPr lang="en-US" sz="2600" kern="1200" dirty="0"/>
            <a:t>Understanding the key aspects relating to privacy and GDPR</a:t>
          </a:r>
        </a:p>
      </dsp:txBody>
      <dsp:txXfrm>
        <a:off x="744" y="2160874"/>
        <a:ext cx="3013977" cy="2170063"/>
      </dsp:txXfrm>
    </dsp:sp>
    <dsp:sp modelId="{D59DD962-AAF2-41ED-A264-309DA03937E2}">
      <dsp:nvSpPr>
        <dsp:cNvPr id="0" name=""/>
        <dsp:cNvSpPr/>
      </dsp:nvSpPr>
      <dsp:spPr>
        <a:xfrm>
          <a:off x="744" y="714165"/>
          <a:ext cx="3013977" cy="144670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97714" tIns="165100" rIns="297714" bIns="165100" numCol="1" spcCol="1270" anchor="ctr" anchorCtr="0">
          <a:noAutofit/>
        </a:bodyPr>
        <a:lstStyle/>
        <a:p>
          <a:pPr marL="0" lvl="0" indent="0" algn="l" defTabSz="2933700">
            <a:lnSpc>
              <a:spcPct val="90000"/>
            </a:lnSpc>
            <a:spcBef>
              <a:spcPct val="0"/>
            </a:spcBef>
            <a:spcAft>
              <a:spcPct val="35000"/>
            </a:spcAft>
            <a:buNone/>
          </a:pPr>
          <a:r>
            <a:rPr lang="en-US" sz="6600" kern="1200"/>
            <a:t>01</a:t>
          </a:r>
          <a:endParaRPr lang="en-US" sz="6600" kern="1200" dirty="0"/>
        </a:p>
      </dsp:txBody>
      <dsp:txXfrm>
        <a:off x="744" y="714165"/>
        <a:ext cx="3013977" cy="1446709"/>
      </dsp:txXfrm>
    </dsp:sp>
    <dsp:sp modelId="{0800E3C3-285C-4F3B-9A84-E53B51B417BE}">
      <dsp:nvSpPr>
        <dsp:cNvPr id="0" name=""/>
        <dsp:cNvSpPr/>
      </dsp:nvSpPr>
      <dsp:spPr>
        <a:xfrm>
          <a:off x="3255839" y="714165"/>
          <a:ext cx="3013977" cy="3616772"/>
        </a:xfrm>
        <a:prstGeom prst="rect">
          <a:avLst/>
        </a:prstGeom>
        <a:solidFill>
          <a:schemeClr val="accent3">
            <a:shade val="80000"/>
            <a:hueOff val="26980"/>
            <a:satOff val="-1668"/>
            <a:lumOff val="13865"/>
            <a:alphaOff val="0"/>
          </a:schemeClr>
        </a:solidFill>
        <a:ln w="12700" cap="flat" cmpd="sng" algn="ctr">
          <a:solidFill>
            <a:schemeClr val="accent3">
              <a:shade val="80000"/>
              <a:hueOff val="26980"/>
              <a:satOff val="-1668"/>
              <a:lumOff val="138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714" tIns="0" rIns="297714" bIns="330200" numCol="1" spcCol="1270" anchor="t" anchorCtr="0">
          <a:noAutofit/>
        </a:bodyPr>
        <a:lstStyle/>
        <a:p>
          <a:pPr marL="0" lvl="0" indent="0" algn="l" defTabSz="1155700">
            <a:lnSpc>
              <a:spcPct val="90000"/>
            </a:lnSpc>
            <a:spcBef>
              <a:spcPct val="0"/>
            </a:spcBef>
            <a:spcAft>
              <a:spcPct val="35000"/>
            </a:spcAft>
            <a:buNone/>
          </a:pPr>
          <a:r>
            <a:rPr lang="en-US" sz="2600" kern="1200" dirty="0"/>
            <a:t>Understanding the risks associated with privacy</a:t>
          </a:r>
        </a:p>
      </dsp:txBody>
      <dsp:txXfrm>
        <a:off x="3255839" y="2160874"/>
        <a:ext cx="3013977" cy="2170063"/>
      </dsp:txXfrm>
    </dsp:sp>
    <dsp:sp modelId="{DFD61187-B032-4E82-85F3-20254148EF78}">
      <dsp:nvSpPr>
        <dsp:cNvPr id="0" name=""/>
        <dsp:cNvSpPr/>
      </dsp:nvSpPr>
      <dsp:spPr>
        <a:xfrm>
          <a:off x="3255839" y="714165"/>
          <a:ext cx="3013977" cy="144670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97714" tIns="165100" rIns="297714" bIns="165100" numCol="1" spcCol="1270" anchor="ctr" anchorCtr="0">
          <a:noAutofit/>
        </a:bodyPr>
        <a:lstStyle/>
        <a:p>
          <a:pPr marL="0" lvl="0" indent="0" algn="l" defTabSz="2933700">
            <a:lnSpc>
              <a:spcPct val="90000"/>
            </a:lnSpc>
            <a:spcBef>
              <a:spcPct val="0"/>
            </a:spcBef>
            <a:spcAft>
              <a:spcPct val="35000"/>
            </a:spcAft>
            <a:buNone/>
          </a:pPr>
          <a:r>
            <a:rPr lang="en-US" sz="6600" kern="1200"/>
            <a:t>02</a:t>
          </a:r>
          <a:endParaRPr lang="en-US" sz="6600" kern="1200" dirty="0"/>
        </a:p>
      </dsp:txBody>
      <dsp:txXfrm>
        <a:off x="3255839" y="714165"/>
        <a:ext cx="3013977" cy="1446709"/>
      </dsp:txXfrm>
    </dsp:sp>
    <dsp:sp modelId="{DEDEDE01-4684-4F33-8FCC-E1304DE730D7}">
      <dsp:nvSpPr>
        <dsp:cNvPr id="0" name=""/>
        <dsp:cNvSpPr/>
      </dsp:nvSpPr>
      <dsp:spPr>
        <a:xfrm>
          <a:off x="6510935" y="714165"/>
          <a:ext cx="3013977" cy="3616772"/>
        </a:xfrm>
        <a:prstGeom prst="rect">
          <a:avLst/>
        </a:prstGeom>
        <a:solidFill>
          <a:schemeClr val="accent3">
            <a:shade val="80000"/>
            <a:hueOff val="53959"/>
            <a:satOff val="-3336"/>
            <a:lumOff val="27731"/>
            <a:alphaOff val="0"/>
          </a:schemeClr>
        </a:solidFill>
        <a:ln w="12700" cap="flat" cmpd="sng" algn="ctr">
          <a:solidFill>
            <a:schemeClr val="accent3">
              <a:shade val="80000"/>
              <a:hueOff val="53959"/>
              <a:satOff val="-3336"/>
              <a:lumOff val="2773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714" tIns="0" rIns="297714" bIns="330200" numCol="1" spcCol="1270" anchor="t" anchorCtr="0">
          <a:noAutofit/>
        </a:bodyPr>
        <a:lstStyle/>
        <a:p>
          <a:pPr marL="0" lvl="0" indent="0" algn="l" defTabSz="1155700">
            <a:lnSpc>
              <a:spcPct val="90000"/>
            </a:lnSpc>
            <a:spcBef>
              <a:spcPct val="0"/>
            </a:spcBef>
            <a:spcAft>
              <a:spcPct val="35000"/>
            </a:spcAft>
            <a:buNone/>
          </a:pPr>
          <a:r>
            <a:rPr lang="en-US" sz="2600" kern="1200" dirty="0"/>
            <a:t>Identify how to protect from privacy risks</a:t>
          </a:r>
        </a:p>
      </dsp:txBody>
      <dsp:txXfrm>
        <a:off x="6510935" y="2160874"/>
        <a:ext cx="3013977" cy="2170063"/>
      </dsp:txXfrm>
    </dsp:sp>
    <dsp:sp modelId="{D55018BF-5302-4535-BF2C-7BCF41777C8C}">
      <dsp:nvSpPr>
        <dsp:cNvPr id="0" name=""/>
        <dsp:cNvSpPr/>
      </dsp:nvSpPr>
      <dsp:spPr>
        <a:xfrm>
          <a:off x="6510935" y="714165"/>
          <a:ext cx="3013977" cy="144670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97714" tIns="165100" rIns="297714" bIns="165100" numCol="1" spcCol="1270" anchor="ctr" anchorCtr="0">
          <a:noAutofit/>
        </a:bodyPr>
        <a:lstStyle/>
        <a:p>
          <a:pPr marL="0" lvl="0" indent="0" algn="l" defTabSz="2933700">
            <a:lnSpc>
              <a:spcPct val="90000"/>
            </a:lnSpc>
            <a:spcBef>
              <a:spcPct val="0"/>
            </a:spcBef>
            <a:spcAft>
              <a:spcPct val="35000"/>
            </a:spcAft>
            <a:buNone/>
          </a:pPr>
          <a:r>
            <a:rPr lang="en-US" sz="6600" kern="1200"/>
            <a:t>03</a:t>
          </a:r>
          <a:endParaRPr lang="en-US" sz="6600" kern="1200" dirty="0"/>
        </a:p>
      </dsp:txBody>
      <dsp:txXfrm>
        <a:off x="6510935" y="714165"/>
        <a:ext cx="3013977" cy="14467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9FC73E-792B-485A-BDD7-0DEFFD392BBB}">
      <dsp:nvSpPr>
        <dsp:cNvPr id="0" name=""/>
        <dsp:cNvSpPr/>
      </dsp:nvSpPr>
      <dsp:spPr>
        <a:xfrm>
          <a:off x="4456" y="1084459"/>
          <a:ext cx="2099767" cy="2099767"/>
        </a:xfrm>
        <a:prstGeom prst="smileyFace">
          <a:avLst/>
        </a:prstGeom>
        <a:gradFill rotWithShape="0">
          <a:gsLst>
            <a:gs pos="0">
              <a:srgbClr val="DDEBCF"/>
            </a:gs>
            <a:gs pos="50000">
              <a:srgbClr val="9CB86E"/>
            </a:gs>
            <a:gs pos="100000">
              <a:srgbClr val="156B13"/>
            </a:gs>
          </a:gsLst>
          <a:lin ang="5400000" scaled="0"/>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E3AA3CD-EC60-4F59-B14F-806125CEF7FB}">
      <dsp:nvSpPr>
        <dsp:cNvPr id="0" name=""/>
        <dsp:cNvSpPr/>
      </dsp:nvSpPr>
      <dsp:spPr>
        <a:xfrm>
          <a:off x="346279" y="2344320"/>
          <a:ext cx="2099767" cy="2099767"/>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GB" sz="2200" kern="1200" dirty="0"/>
            <a:t>In</a:t>
          </a:r>
        </a:p>
        <a:p>
          <a:pPr marL="171450" lvl="1" indent="-171450" algn="l" defTabSz="755650">
            <a:lnSpc>
              <a:spcPct val="90000"/>
            </a:lnSpc>
            <a:spcBef>
              <a:spcPct val="0"/>
            </a:spcBef>
            <a:spcAft>
              <a:spcPct val="15000"/>
            </a:spcAft>
            <a:buChar char="•"/>
          </a:pPr>
          <a:r>
            <a:rPr lang="en-GB" sz="1700" kern="1200" dirty="0"/>
            <a:t>Gathering</a:t>
          </a:r>
        </a:p>
        <a:p>
          <a:pPr marL="171450" lvl="1" indent="-171450" algn="l" defTabSz="755650">
            <a:lnSpc>
              <a:spcPct val="90000"/>
            </a:lnSpc>
            <a:spcBef>
              <a:spcPct val="0"/>
            </a:spcBef>
            <a:spcAft>
              <a:spcPct val="15000"/>
            </a:spcAft>
            <a:buChar char="•"/>
          </a:pPr>
          <a:r>
            <a:rPr lang="en-GB" sz="1700" kern="1200" dirty="0"/>
            <a:t>Recording</a:t>
          </a:r>
        </a:p>
        <a:p>
          <a:pPr marL="171450" lvl="1" indent="-171450" algn="l" defTabSz="755650">
            <a:lnSpc>
              <a:spcPct val="90000"/>
            </a:lnSpc>
            <a:spcBef>
              <a:spcPct val="0"/>
            </a:spcBef>
            <a:spcAft>
              <a:spcPct val="15000"/>
            </a:spcAft>
            <a:buChar char="•"/>
          </a:pPr>
          <a:r>
            <a:rPr lang="en-GB" sz="1700" kern="1200" dirty="0"/>
            <a:t>Amendments</a:t>
          </a:r>
        </a:p>
      </dsp:txBody>
      <dsp:txXfrm>
        <a:off x="407779" y="2405820"/>
        <a:ext cx="1976767" cy="1976767"/>
      </dsp:txXfrm>
    </dsp:sp>
    <dsp:sp modelId="{411B6E33-DEDF-4024-A6FC-C864E5412D51}">
      <dsp:nvSpPr>
        <dsp:cNvPr id="0" name=""/>
        <dsp:cNvSpPr/>
      </dsp:nvSpPr>
      <dsp:spPr>
        <a:xfrm>
          <a:off x="2508686" y="1882071"/>
          <a:ext cx="404461" cy="5045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dirty="0"/>
        </a:p>
      </dsp:txBody>
      <dsp:txXfrm>
        <a:off x="2508686" y="1982980"/>
        <a:ext cx="283123" cy="302726"/>
      </dsp:txXfrm>
    </dsp:sp>
    <dsp:sp modelId="{B9CF0000-DC6B-482A-9CBC-C6370E7D6F3D}">
      <dsp:nvSpPr>
        <dsp:cNvPr id="0" name=""/>
        <dsp:cNvSpPr/>
      </dsp:nvSpPr>
      <dsp:spPr>
        <a:xfrm>
          <a:off x="3259829" y="1084459"/>
          <a:ext cx="2099767" cy="2099767"/>
        </a:xfrm>
        <a:prstGeom prst="flowChartMagneticDisk">
          <a:avLst/>
        </a:prstGeom>
        <a:gradFill rotWithShape="0">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7EABA72-78DE-417C-9934-1C8A702440CA}">
      <dsp:nvSpPr>
        <dsp:cNvPr id="0" name=""/>
        <dsp:cNvSpPr/>
      </dsp:nvSpPr>
      <dsp:spPr>
        <a:xfrm>
          <a:off x="3601651" y="2344320"/>
          <a:ext cx="2099767" cy="2099767"/>
        </a:xfrm>
        <a:prstGeom prst="roundRect">
          <a:avLst>
            <a:gd name="adj" fmla="val 10000"/>
          </a:avLst>
        </a:prstGeom>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1"/>
        </a:lnRef>
        <a:fillRef idx="3">
          <a:schemeClr val="accent1"/>
        </a:fillRef>
        <a:effectRef idx="3">
          <a:schemeClr val="accent1"/>
        </a:effectRef>
        <a:fontRef idx="minor">
          <a:schemeClr val="lt1"/>
        </a:fontRef>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GB" sz="2200" kern="1200" dirty="0"/>
            <a:t>Data</a:t>
          </a:r>
        </a:p>
        <a:p>
          <a:pPr marL="171450" lvl="1" indent="-171450" algn="l" defTabSz="755650">
            <a:lnSpc>
              <a:spcPct val="90000"/>
            </a:lnSpc>
            <a:spcBef>
              <a:spcPct val="0"/>
            </a:spcBef>
            <a:spcAft>
              <a:spcPct val="15000"/>
            </a:spcAft>
            <a:buChar char="•"/>
          </a:pPr>
          <a:r>
            <a:rPr lang="en-GB" sz="1700" kern="1200" dirty="0"/>
            <a:t>Storage</a:t>
          </a:r>
        </a:p>
        <a:p>
          <a:pPr marL="171450" lvl="1" indent="-171450" algn="l" defTabSz="755650">
            <a:lnSpc>
              <a:spcPct val="90000"/>
            </a:lnSpc>
            <a:spcBef>
              <a:spcPct val="0"/>
            </a:spcBef>
            <a:spcAft>
              <a:spcPct val="15000"/>
            </a:spcAft>
            <a:buChar char="•"/>
          </a:pPr>
          <a:r>
            <a:rPr lang="en-GB" sz="1700" kern="1200" dirty="0"/>
            <a:t>Structure</a:t>
          </a:r>
        </a:p>
        <a:p>
          <a:pPr marL="171450" lvl="1" indent="-171450" algn="l" defTabSz="755650">
            <a:lnSpc>
              <a:spcPct val="90000"/>
            </a:lnSpc>
            <a:spcBef>
              <a:spcPct val="0"/>
            </a:spcBef>
            <a:spcAft>
              <a:spcPct val="15000"/>
            </a:spcAft>
            <a:buChar char="•"/>
          </a:pPr>
          <a:r>
            <a:rPr lang="en-GB" sz="1700" kern="1200" dirty="0"/>
            <a:t>Organisation</a:t>
          </a:r>
        </a:p>
      </dsp:txBody>
      <dsp:txXfrm>
        <a:off x="3663151" y="2405820"/>
        <a:ext cx="1976767" cy="1976767"/>
      </dsp:txXfrm>
    </dsp:sp>
    <dsp:sp modelId="{101FE93D-0209-4416-9CED-98D795270573}">
      <dsp:nvSpPr>
        <dsp:cNvPr id="0" name=""/>
        <dsp:cNvSpPr/>
      </dsp:nvSpPr>
      <dsp:spPr>
        <a:xfrm>
          <a:off x="5764058" y="1882071"/>
          <a:ext cx="404461" cy="5045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dirty="0"/>
        </a:p>
      </dsp:txBody>
      <dsp:txXfrm>
        <a:off x="5764058" y="1982980"/>
        <a:ext cx="283123" cy="302726"/>
      </dsp:txXfrm>
    </dsp:sp>
    <dsp:sp modelId="{2A73F01D-B29A-4705-A6FF-044D54D24A54}">
      <dsp:nvSpPr>
        <dsp:cNvPr id="0" name=""/>
        <dsp:cNvSpPr/>
      </dsp:nvSpPr>
      <dsp:spPr>
        <a:xfrm>
          <a:off x="6515201" y="1084459"/>
          <a:ext cx="2099767" cy="2099767"/>
        </a:xfrm>
        <a:prstGeom prst="verticalScroll">
          <a:avLst/>
        </a:prstGeom>
        <a:gradFill rotWithShape="0">
          <a:gsLst>
            <a:gs pos="0">
              <a:srgbClr val="FFF200"/>
            </a:gs>
            <a:gs pos="45000">
              <a:srgbClr val="FF7A00"/>
            </a:gs>
            <a:gs pos="70000">
              <a:srgbClr val="FF0300"/>
            </a:gs>
            <a:gs pos="100000">
              <a:srgbClr val="4D0808"/>
            </a:gs>
          </a:gsLst>
          <a:lin ang="5400000" scaled="0"/>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D24F08-E92E-4EAA-A449-1BC344EC12AE}">
      <dsp:nvSpPr>
        <dsp:cNvPr id="0" name=""/>
        <dsp:cNvSpPr/>
      </dsp:nvSpPr>
      <dsp:spPr>
        <a:xfrm>
          <a:off x="6861481" y="2375502"/>
          <a:ext cx="2099767" cy="2099767"/>
        </a:xfrm>
        <a:prstGeom prst="roundRect">
          <a:avLst>
            <a:gd name="adj" fmla="val 10000"/>
          </a:avLst>
        </a:prstGeom>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6"/>
        </a:lnRef>
        <a:fillRef idx="3">
          <a:schemeClr val="accent6"/>
        </a:fillRef>
        <a:effectRef idx="3">
          <a:schemeClr val="accent6"/>
        </a:effectRef>
        <a:fontRef idx="minor">
          <a:schemeClr val="lt1"/>
        </a:fontRef>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GB" sz="2200" kern="1200" dirty="0">
              <a:solidFill>
                <a:srgbClr val="004A8D"/>
              </a:solidFill>
            </a:rPr>
            <a:t>Out</a:t>
          </a:r>
        </a:p>
        <a:p>
          <a:pPr marL="171450" lvl="1" indent="-171450" algn="l" defTabSz="755650">
            <a:lnSpc>
              <a:spcPct val="90000"/>
            </a:lnSpc>
            <a:spcBef>
              <a:spcPct val="0"/>
            </a:spcBef>
            <a:spcAft>
              <a:spcPct val="15000"/>
            </a:spcAft>
            <a:buChar char="•"/>
          </a:pPr>
          <a:r>
            <a:rPr lang="en-GB" sz="1700" kern="1200" dirty="0">
              <a:solidFill>
                <a:srgbClr val="004A8D"/>
              </a:solidFill>
            </a:rPr>
            <a:t>Use</a:t>
          </a:r>
        </a:p>
        <a:p>
          <a:pPr marL="171450" lvl="1" indent="-171450" algn="l" defTabSz="755650">
            <a:lnSpc>
              <a:spcPct val="90000"/>
            </a:lnSpc>
            <a:spcBef>
              <a:spcPct val="0"/>
            </a:spcBef>
            <a:spcAft>
              <a:spcPct val="15000"/>
            </a:spcAft>
            <a:buChar char="•"/>
          </a:pPr>
          <a:r>
            <a:rPr lang="en-GB" sz="1700" kern="1200" dirty="0">
              <a:solidFill>
                <a:srgbClr val="004A8D"/>
              </a:solidFill>
            </a:rPr>
            <a:t>Analysis</a:t>
          </a:r>
        </a:p>
        <a:p>
          <a:pPr marL="171450" lvl="1" indent="-171450" algn="l" defTabSz="755650">
            <a:lnSpc>
              <a:spcPct val="90000"/>
            </a:lnSpc>
            <a:spcBef>
              <a:spcPct val="0"/>
            </a:spcBef>
            <a:spcAft>
              <a:spcPct val="15000"/>
            </a:spcAft>
            <a:buChar char="•"/>
          </a:pPr>
          <a:r>
            <a:rPr lang="en-GB" sz="1700" kern="1200" dirty="0">
              <a:solidFill>
                <a:srgbClr val="004A8D"/>
              </a:solidFill>
            </a:rPr>
            <a:t>Transmitting</a:t>
          </a:r>
        </a:p>
        <a:p>
          <a:pPr marL="171450" lvl="1" indent="-171450" algn="l" defTabSz="755650">
            <a:lnSpc>
              <a:spcPct val="90000"/>
            </a:lnSpc>
            <a:spcBef>
              <a:spcPct val="0"/>
            </a:spcBef>
            <a:spcAft>
              <a:spcPct val="15000"/>
            </a:spcAft>
            <a:buChar char="•"/>
          </a:pPr>
          <a:r>
            <a:rPr lang="en-GB" sz="1700" kern="1200" dirty="0">
              <a:solidFill>
                <a:srgbClr val="004A8D"/>
              </a:solidFill>
            </a:rPr>
            <a:t>Extraction</a:t>
          </a:r>
        </a:p>
        <a:p>
          <a:pPr marL="171450" lvl="1" indent="-171450" algn="l" defTabSz="755650">
            <a:lnSpc>
              <a:spcPct val="90000"/>
            </a:lnSpc>
            <a:spcBef>
              <a:spcPct val="0"/>
            </a:spcBef>
            <a:spcAft>
              <a:spcPct val="15000"/>
            </a:spcAft>
            <a:buChar char="•"/>
          </a:pPr>
          <a:r>
            <a:rPr lang="en-GB" sz="1700" kern="1200" dirty="0">
              <a:solidFill>
                <a:srgbClr val="004A8D"/>
              </a:solidFill>
            </a:rPr>
            <a:t>Profiling</a:t>
          </a:r>
        </a:p>
      </dsp:txBody>
      <dsp:txXfrm>
        <a:off x="6922981" y="2437002"/>
        <a:ext cx="1976767" cy="1976767"/>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3.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theme" Target="../theme/theme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16408" y="0"/>
            <a:ext cx="2696906" cy="458788"/>
          </a:xfrm>
          <a:prstGeom prst="rect">
            <a:avLst/>
          </a:prstGeom>
        </p:spPr>
        <p:txBody>
          <a:bodyPr vert="horz" lIns="91440" tIns="45720" rIns="91440" bIns="45720" rtlCol="0" anchor="b"/>
          <a:lstStyle>
            <a:lvl1pPr algn="l">
              <a:defRPr sz="1200"/>
            </a:lvl1pPr>
          </a:lstStyle>
          <a:p>
            <a:r>
              <a:rPr lang="en-US" dirty="0">
                <a:latin typeface="Calibri" panose="020F0502020204030204" pitchFamily="34" charset="0"/>
                <a:cs typeface="Calibri" panose="020F0502020204030204" pitchFamily="34" charset="0"/>
              </a:rPr>
              <a:t>Headline</a:t>
            </a:r>
          </a:p>
        </p:txBody>
      </p:sp>
      <p:sp>
        <p:nvSpPr>
          <p:cNvPr id="3" name="Date Placeholder 2"/>
          <p:cNvSpPr>
            <a:spLocks noGrp="1"/>
          </p:cNvSpPr>
          <p:nvPr>
            <p:ph type="dt" sz="quarter" idx="1"/>
          </p:nvPr>
        </p:nvSpPr>
        <p:spPr>
          <a:xfrm>
            <a:off x="3884613" y="0"/>
            <a:ext cx="2646816" cy="458788"/>
          </a:xfrm>
          <a:prstGeom prst="rect">
            <a:avLst/>
          </a:prstGeom>
        </p:spPr>
        <p:txBody>
          <a:bodyPr vert="horz" lIns="91440" tIns="45720" rIns="91440" bIns="45720" rtlCol="0" anchor="b"/>
          <a:lstStyle>
            <a:lvl1pPr algn="r">
              <a:defRPr sz="1200"/>
            </a:lvl1pPr>
          </a:lstStyle>
          <a:p>
            <a:fld id="{BDF556B1-47E5-4841-AF78-A552147C4512}" type="datetimeFigureOut">
              <a:rPr lang="en-US" smtClean="0">
                <a:latin typeface="Calibri" panose="020F0502020204030204" pitchFamily="34" charset="0"/>
                <a:cs typeface="Calibri" panose="020F0502020204030204" pitchFamily="34" charset="0"/>
              </a:rPr>
              <a:t>10/8/2019</a:t>
            </a:fld>
            <a:endParaRPr lang="en-US">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3"/>
          </p:nvPr>
        </p:nvSpPr>
        <p:spPr>
          <a:xfrm>
            <a:off x="3884613" y="8685213"/>
            <a:ext cx="2646816" cy="458787"/>
          </a:xfrm>
          <a:prstGeom prst="rect">
            <a:avLst/>
          </a:prstGeom>
        </p:spPr>
        <p:txBody>
          <a:bodyPr vert="horz" lIns="91440" tIns="45720" rIns="91440" bIns="45720" rtlCol="0" anchor="t"/>
          <a:lstStyle>
            <a:lvl1pPr algn="r">
              <a:defRPr sz="1200"/>
            </a:lvl1pPr>
          </a:lstStyle>
          <a:p>
            <a:fld id="{31C06EA9-5B09-4754-A303-3A3F0FC820EB}" type="slidenum">
              <a:rPr lang="en-US" smtClean="0">
                <a:latin typeface="Calibri" panose="020F0502020204030204" pitchFamily="34" charset="0"/>
                <a:cs typeface="Calibri" panose="020F0502020204030204" pitchFamily="34" charset="0"/>
              </a:rPr>
              <a:t>‹#›</a:t>
            </a:fld>
            <a:endParaRPr lang="en-US">
              <a:latin typeface="Calibri" panose="020F0502020204030204" pitchFamily="34" charset="0"/>
              <a:cs typeface="Calibri" panose="020F0502020204030204" pitchFamily="34" charset="0"/>
            </a:endParaRPr>
          </a:p>
        </p:txBody>
      </p:sp>
      <p:grpSp>
        <p:nvGrpSpPr>
          <p:cNvPr id="17" name="קבוצה 16">
            <a:extLst>
              <a:ext uri="{FF2B5EF4-FFF2-40B4-BE49-F238E27FC236}">
                <a16:creationId xmlns:a16="http://schemas.microsoft.com/office/drawing/2014/main" id="{B2504C87-FC84-438B-A720-21488CDB61C0}"/>
              </a:ext>
            </a:extLst>
          </p:cNvPr>
          <p:cNvGrpSpPr/>
          <p:nvPr/>
        </p:nvGrpSpPr>
        <p:grpSpPr>
          <a:xfrm>
            <a:off x="487353" y="8442026"/>
            <a:ext cx="1168026" cy="486374"/>
            <a:chOff x="10299671" y="346413"/>
            <a:chExt cx="1535713" cy="639482"/>
          </a:xfrm>
        </p:grpSpPr>
        <p:pic>
          <p:nvPicPr>
            <p:cNvPr id="18" name="Picture 557">
              <a:extLst>
                <a:ext uri="{FF2B5EF4-FFF2-40B4-BE49-F238E27FC236}">
                  <a16:creationId xmlns:a16="http://schemas.microsoft.com/office/drawing/2014/main" id="{0A92B92B-D22F-4FF9-B868-A7AC80615C3F}"/>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10908853" y="346413"/>
              <a:ext cx="328512" cy="47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558">
              <a:extLst>
                <a:ext uri="{FF2B5EF4-FFF2-40B4-BE49-F238E27FC236}">
                  <a16:creationId xmlns:a16="http://schemas.microsoft.com/office/drawing/2014/main" id="{7D250BE4-0032-4CCD-84C8-744BBB71855F}"/>
                </a:ext>
              </a:extLst>
            </p:cNvPr>
            <p:cNvPicPr>
              <a:picLocks noChangeAspect="1" noChangeArrowheads="1"/>
            </p:cNvPicPr>
            <p:nvPr userDrawn="1"/>
          </p:nvPicPr>
          <p:blipFill>
            <a:blip r:embed="rId3" cstate="screen">
              <a:extLst>
                <a:ext uri="{28A0092B-C50C-407E-A947-70E740481C1C}">
                  <a14:useLocalDpi xmlns:a14="http://schemas.microsoft.com/office/drawing/2010/main" val="0"/>
                </a:ext>
              </a:extLst>
            </a:blip>
            <a:srcRect/>
            <a:stretch>
              <a:fillRect/>
            </a:stretch>
          </p:blipFill>
          <p:spPr bwMode="auto">
            <a:xfrm>
              <a:off x="10846660" y="354387"/>
              <a:ext cx="314160" cy="470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559">
              <a:extLst>
                <a:ext uri="{FF2B5EF4-FFF2-40B4-BE49-F238E27FC236}">
                  <a16:creationId xmlns:a16="http://schemas.microsoft.com/office/drawing/2014/main" id="{C15384F6-8DB7-41A6-93B8-A4BC23530E80}"/>
                </a:ext>
              </a:extLst>
            </p:cNvPr>
            <p:cNvPicPr>
              <a:picLocks noChangeAspect="1" noChangeArrowheads="1"/>
            </p:cNvPicPr>
            <p:nvPr userDrawn="1"/>
          </p:nvPicPr>
          <p:blipFill>
            <a:blip r:embed="rId4" cstate="screen">
              <a:extLst>
                <a:ext uri="{28A0092B-C50C-407E-A947-70E740481C1C}">
                  <a14:useLocalDpi xmlns:a14="http://schemas.microsoft.com/office/drawing/2010/main" val="0"/>
                </a:ext>
              </a:extLst>
            </a:blip>
            <a:srcRect/>
            <a:stretch>
              <a:fillRect/>
            </a:stretch>
          </p:blipFill>
          <p:spPr bwMode="auto">
            <a:xfrm>
              <a:off x="10782871" y="346413"/>
              <a:ext cx="328512" cy="47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560">
              <a:extLst>
                <a:ext uri="{FF2B5EF4-FFF2-40B4-BE49-F238E27FC236}">
                  <a16:creationId xmlns:a16="http://schemas.microsoft.com/office/drawing/2014/main" id="{43EBC18D-92B8-4565-8E90-F7ECD31B2010}"/>
                </a:ext>
              </a:extLst>
            </p:cNvPr>
            <p:cNvPicPr>
              <a:picLocks noChangeAspect="1" noChangeArrowheads="1"/>
            </p:cNvPicPr>
            <p:nvPr userDrawn="1"/>
          </p:nvPicPr>
          <p:blipFill>
            <a:blip r:embed="rId5" cstate="screen">
              <a:extLst>
                <a:ext uri="{28A0092B-C50C-407E-A947-70E740481C1C}">
                  <a14:useLocalDpi xmlns:a14="http://schemas.microsoft.com/office/drawing/2010/main" val="0"/>
                </a:ext>
              </a:extLst>
            </a:blip>
            <a:srcRect/>
            <a:stretch>
              <a:fillRect/>
            </a:stretch>
          </p:blipFill>
          <p:spPr bwMode="auto">
            <a:xfrm>
              <a:off x="10299671" y="590405"/>
              <a:ext cx="755895" cy="23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561">
              <a:extLst>
                <a:ext uri="{FF2B5EF4-FFF2-40B4-BE49-F238E27FC236}">
                  <a16:creationId xmlns:a16="http://schemas.microsoft.com/office/drawing/2014/main" id="{1C501CCD-4174-4668-8166-87CAAEB77A28}"/>
                </a:ext>
              </a:extLst>
            </p:cNvPr>
            <p:cNvPicPr>
              <a:picLocks noChangeAspect="1" noChangeArrowheads="1"/>
            </p:cNvPicPr>
            <p:nvPr userDrawn="1"/>
          </p:nvPicPr>
          <p:blipFill>
            <a:blip r:embed="rId6" cstate="screen">
              <a:extLst>
                <a:ext uri="{28A0092B-C50C-407E-A947-70E740481C1C}">
                  <a14:useLocalDpi xmlns:a14="http://schemas.microsoft.com/office/drawing/2010/main" val="0"/>
                </a:ext>
              </a:extLst>
            </a:blip>
            <a:srcRect/>
            <a:stretch>
              <a:fillRect/>
            </a:stretch>
          </p:blipFill>
          <p:spPr bwMode="auto">
            <a:xfrm>
              <a:off x="11337832" y="346413"/>
              <a:ext cx="320538" cy="47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562">
              <a:extLst>
                <a:ext uri="{FF2B5EF4-FFF2-40B4-BE49-F238E27FC236}">
                  <a16:creationId xmlns:a16="http://schemas.microsoft.com/office/drawing/2014/main" id="{E57B3E20-17C7-494E-A0A2-BAB2AF195E3D}"/>
                </a:ext>
              </a:extLst>
            </p:cNvPr>
            <p:cNvPicPr>
              <a:picLocks noChangeAspect="1" noChangeArrowheads="1"/>
            </p:cNvPicPr>
            <p:nvPr userDrawn="1"/>
          </p:nvPicPr>
          <p:blipFill>
            <a:blip r:embed="rId7" cstate="screen">
              <a:extLst>
                <a:ext uri="{28A0092B-C50C-407E-A947-70E740481C1C}">
                  <a14:useLocalDpi xmlns:a14="http://schemas.microsoft.com/office/drawing/2010/main" val="0"/>
                </a:ext>
              </a:extLst>
            </a:blip>
            <a:srcRect/>
            <a:stretch>
              <a:fillRect/>
            </a:stretch>
          </p:blipFill>
          <p:spPr bwMode="auto">
            <a:xfrm>
              <a:off x="11406404" y="346413"/>
              <a:ext cx="307781" cy="47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563">
              <a:extLst>
                <a:ext uri="{FF2B5EF4-FFF2-40B4-BE49-F238E27FC236}">
                  <a16:creationId xmlns:a16="http://schemas.microsoft.com/office/drawing/2014/main" id="{514A8179-A926-426C-9CAA-AA208EA17DFE}"/>
                </a:ext>
              </a:extLst>
            </p:cNvPr>
            <p:cNvPicPr>
              <a:picLocks noChangeAspect="1" noChangeArrowheads="1"/>
            </p:cNvPicPr>
            <p:nvPr userDrawn="1"/>
          </p:nvPicPr>
          <p:blipFill>
            <a:blip r:embed="rId8" cstate="screen">
              <a:extLst>
                <a:ext uri="{28A0092B-C50C-407E-A947-70E740481C1C}">
                  <a14:useLocalDpi xmlns:a14="http://schemas.microsoft.com/office/drawing/2010/main" val="0"/>
                </a:ext>
              </a:extLst>
            </a:blip>
            <a:srcRect/>
            <a:stretch>
              <a:fillRect/>
            </a:stretch>
          </p:blipFill>
          <p:spPr bwMode="auto">
            <a:xfrm>
              <a:off x="11455841" y="346413"/>
              <a:ext cx="322133" cy="47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Freeform 564">
              <a:extLst>
                <a:ext uri="{FF2B5EF4-FFF2-40B4-BE49-F238E27FC236}">
                  <a16:creationId xmlns:a16="http://schemas.microsoft.com/office/drawing/2014/main" id="{74373E8D-8315-4171-8C2E-F8914FEB2C56}"/>
                </a:ext>
              </a:extLst>
            </p:cNvPr>
            <p:cNvSpPr>
              <a:spLocks/>
            </p:cNvSpPr>
            <p:nvPr userDrawn="1"/>
          </p:nvSpPr>
          <p:spPr bwMode="auto">
            <a:xfrm>
              <a:off x="10972642" y="360766"/>
              <a:ext cx="621939" cy="457684"/>
            </a:xfrm>
            <a:custGeom>
              <a:avLst/>
              <a:gdLst>
                <a:gd name="T0" fmla="*/ 245 w 261"/>
                <a:gd name="T1" fmla="*/ 100 h 192"/>
                <a:gd name="T2" fmla="*/ 139 w 261"/>
                <a:gd name="T3" fmla="*/ 192 h 192"/>
                <a:gd name="T4" fmla="*/ 261 w 261"/>
                <a:gd name="T5" fmla="*/ 88 h 192"/>
                <a:gd name="T6" fmla="*/ 17 w 261"/>
                <a:gd name="T7" fmla="*/ 88 h 192"/>
                <a:gd name="T8" fmla="*/ 124 w 261"/>
                <a:gd name="T9" fmla="*/ 0 h 192"/>
                <a:gd name="T10" fmla="*/ 0 w 261"/>
                <a:gd name="T11" fmla="*/ 100 h 192"/>
                <a:gd name="T12" fmla="*/ 245 w 261"/>
                <a:gd name="T13" fmla="*/ 100 h 192"/>
              </a:gdLst>
              <a:ahLst/>
              <a:cxnLst>
                <a:cxn ang="0">
                  <a:pos x="T0" y="T1"/>
                </a:cxn>
                <a:cxn ang="0">
                  <a:pos x="T2" y="T3"/>
                </a:cxn>
                <a:cxn ang="0">
                  <a:pos x="T4" y="T5"/>
                </a:cxn>
                <a:cxn ang="0">
                  <a:pos x="T6" y="T7"/>
                </a:cxn>
                <a:cxn ang="0">
                  <a:pos x="T8" y="T9"/>
                </a:cxn>
                <a:cxn ang="0">
                  <a:pos x="T10" y="T11"/>
                </a:cxn>
                <a:cxn ang="0">
                  <a:pos x="T12" y="T13"/>
                </a:cxn>
              </a:cxnLst>
              <a:rect l="0" t="0" r="r" b="b"/>
              <a:pathLst>
                <a:path w="261" h="192">
                  <a:moveTo>
                    <a:pt x="245" y="100"/>
                  </a:moveTo>
                  <a:cubicBezTo>
                    <a:pt x="245" y="167"/>
                    <a:pt x="142" y="192"/>
                    <a:pt x="139" y="192"/>
                  </a:cubicBezTo>
                  <a:cubicBezTo>
                    <a:pt x="150" y="192"/>
                    <a:pt x="261" y="172"/>
                    <a:pt x="261" y="88"/>
                  </a:cubicBezTo>
                  <a:cubicBezTo>
                    <a:pt x="17" y="88"/>
                    <a:pt x="17" y="88"/>
                    <a:pt x="17" y="88"/>
                  </a:cubicBezTo>
                  <a:cubicBezTo>
                    <a:pt x="17" y="22"/>
                    <a:pt x="121" y="0"/>
                    <a:pt x="124" y="0"/>
                  </a:cubicBezTo>
                  <a:cubicBezTo>
                    <a:pt x="113" y="0"/>
                    <a:pt x="0" y="18"/>
                    <a:pt x="0" y="100"/>
                  </a:cubicBezTo>
                  <a:lnTo>
                    <a:pt x="245" y="100"/>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6" name="Picture 565">
              <a:extLst>
                <a:ext uri="{FF2B5EF4-FFF2-40B4-BE49-F238E27FC236}">
                  <a16:creationId xmlns:a16="http://schemas.microsoft.com/office/drawing/2014/main" id="{22FAB139-CD22-4E10-BE68-C62BC7B58D7C}"/>
                </a:ext>
              </a:extLst>
            </p:cNvPr>
            <p:cNvPicPr>
              <a:picLocks noChangeAspect="1" noChangeArrowheads="1"/>
            </p:cNvPicPr>
            <p:nvPr userDrawn="1"/>
          </p:nvPicPr>
          <p:blipFill>
            <a:blip r:embed="rId9" cstate="screen">
              <a:extLst>
                <a:ext uri="{28A0092B-C50C-407E-A947-70E740481C1C}">
                  <a14:useLocalDpi xmlns:a14="http://schemas.microsoft.com/office/drawing/2010/main" val="0"/>
                </a:ext>
              </a:extLst>
            </a:blip>
            <a:srcRect/>
            <a:stretch>
              <a:fillRect/>
            </a:stretch>
          </p:blipFill>
          <p:spPr bwMode="auto">
            <a:xfrm>
              <a:off x="11506872" y="351198"/>
              <a:ext cx="328512" cy="23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Freeform 566">
              <a:extLst>
                <a:ext uri="{FF2B5EF4-FFF2-40B4-BE49-F238E27FC236}">
                  <a16:creationId xmlns:a16="http://schemas.microsoft.com/office/drawing/2014/main" id="{7EC961B9-3432-4D00-BA4C-4A78D343FAF9}"/>
                </a:ext>
              </a:extLst>
            </p:cNvPr>
            <p:cNvSpPr>
              <a:spLocks/>
            </p:cNvSpPr>
            <p:nvPr userDrawn="1"/>
          </p:nvSpPr>
          <p:spPr bwMode="auto">
            <a:xfrm>
              <a:off x="10306050" y="429338"/>
              <a:ext cx="157877" cy="151499"/>
            </a:xfrm>
            <a:custGeom>
              <a:avLst/>
              <a:gdLst>
                <a:gd name="T0" fmla="*/ 0 w 99"/>
                <a:gd name="T1" fmla="*/ 95 h 95"/>
                <a:gd name="T2" fmla="*/ 24 w 99"/>
                <a:gd name="T3" fmla="*/ 0 h 95"/>
                <a:gd name="T4" fmla="*/ 99 w 99"/>
                <a:gd name="T5" fmla="*/ 0 h 95"/>
                <a:gd name="T6" fmla="*/ 93 w 99"/>
                <a:gd name="T7" fmla="*/ 23 h 95"/>
                <a:gd name="T8" fmla="*/ 48 w 99"/>
                <a:gd name="T9" fmla="*/ 23 h 95"/>
                <a:gd name="T10" fmla="*/ 45 w 99"/>
                <a:gd name="T11" fmla="*/ 36 h 95"/>
                <a:gd name="T12" fmla="*/ 82 w 99"/>
                <a:gd name="T13" fmla="*/ 36 h 95"/>
                <a:gd name="T14" fmla="*/ 76 w 99"/>
                <a:gd name="T15" fmla="*/ 57 h 95"/>
                <a:gd name="T16" fmla="*/ 39 w 99"/>
                <a:gd name="T17" fmla="*/ 57 h 95"/>
                <a:gd name="T18" fmla="*/ 36 w 99"/>
                <a:gd name="T19" fmla="*/ 72 h 95"/>
                <a:gd name="T20" fmla="*/ 82 w 99"/>
                <a:gd name="T21" fmla="*/ 72 h 95"/>
                <a:gd name="T22" fmla="*/ 76 w 99"/>
                <a:gd name="T23" fmla="*/ 95 h 95"/>
                <a:gd name="T24" fmla="*/ 0 w 99"/>
                <a:gd name="T25"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95">
                  <a:moveTo>
                    <a:pt x="0" y="95"/>
                  </a:moveTo>
                  <a:lnTo>
                    <a:pt x="24" y="0"/>
                  </a:lnTo>
                  <a:lnTo>
                    <a:pt x="99" y="0"/>
                  </a:lnTo>
                  <a:lnTo>
                    <a:pt x="93" y="23"/>
                  </a:lnTo>
                  <a:lnTo>
                    <a:pt x="48" y="23"/>
                  </a:lnTo>
                  <a:lnTo>
                    <a:pt x="45" y="36"/>
                  </a:lnTo>
                  <a:lnTo>
                    <a:pt x="82" y="36"/>
                  </a:lnTo>
                  <a:lnTo>
                    <a:pt x="76" y="57"/>
                  </a:lnTo>
                  <a:lnTo>
                    <a:pt x="39" y="57"/>
                  </a:lnTo>
                  <a:lnTo>
                    <a:pt x="36" y="72"/>
                  </a:lnTo>
                  <a:lnTo>
                    <a:pt x="82" y="72"/>
                  </a:lnTo>
                  <a:lnTo>
                    <a:pt x="76" y="95"/>
                  </a:lnTo>
                  <a:lnTo>
                    <a:pt x="0" y="95"/>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567">
              <a:extLst>
                <a:ext uri="{FF2B5EF4-FFF2-40B4-BE49-F238E27FC236}">
                  <a16:creationId xmlns:a16="http://schemas.microsoft.com/office/drawing/2014/main" id="{93907AED-F43B-4D7B-9361-12CA48814BA9}"/>
                </a:ext>
              </a:extLst>
            </p:cNvPr>
            <p:cNvSpPr>
              <a:spLocks/>
            </p:cNvSpPr>
            <p:nvPr userDrawn="1"/>
          </p:nvSpPr>
          <p:spPr bwMode="auto">
            <a:xfrm>
              <a:off x="10460738" y="429338"/>
              <a:ext cx="143524" cy="151499"/>
            </a:xfrm>
            <a:custGeom>
              <a:avLst/>
              <a:gdLst>
                <a:gd name="T0" fmla="*/ 6 w 90"/>
                <a:gd name="T1" fmla="*/ 0 h 95"/>
                <a:gd name="T2" fmla="*/ 90 w 90"/>
                <a:gd name="T3" fmla="*/ 0 h 95"/>
                <a:gd name="T4" fmla="*/ 84 w 90"/>
                <a:gd name="T5" fmla="*/ 26 h 95"/>
                <a:gd name="T6" fmla="*/ 57 w 90"/>
                <a:gd name="T7" fmla="*/ 26 h 95"/>
                <a:gd name="T8" fmla="*/ 39 w 90"/>
                <a:gd name="T9" fmla="*/ 95 h 95"/>
                <a:gd name="T10" fmla="*/ 9 w 90"/>
                <a:gd name="T11" fmla="*/ 95 h 95"/>
                <a:gd name="T12" fmla="*/ 27 w 90"/>
                <a:gd name="T13" fmla="*/ 26 h 95"/>
                <a:gd name="T14" fmla="*/ 0 w 90"/>
                <a:gd name="T15" fmla="*/ 26 h 95"/>
                <a:gd name="T16" fmla="*/ 6 w 90"/>
                <a:gd name="T1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5">
                  <a:moveTo>
                    <a:pt x="6" y="0"/>
                  </a:moveTo>
                  <a:lnTo>
                    <a:pt x="90" y="0"/>
                  </a:lnTo>
                  <a:lnTo>
                    <a:pt x="84" y="26"/>
                  </a:lnTo>
                  <a:lnTo>
                    <a:pt x="57" y="26"/>
                  </a:lnTo>
                  <a:lnTo>
                    <a:pt x="39" y="95"/>
                  </a:lnTo>
                  <a:lnTo>
                    <a:pt x="9" y="95"/>
                  </a:lnTo>
                  <a:lnTo>
                    <a:pt x="27" y="26"/>
                  </a:lnTo>
                  <a:lnTo>
                    <a:pt x="0" y="26"/>
                  </a:lnTo>
                  <a:lnTo>
                    <a:pt x="6" y="0"/>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568">
              <a:extLst>
                <a:ext uri="{FF2B5EF4-FFF2-40B4-BE49-F238E27FC236}">
                  <a16:creationId xmlns:a16="http://schemas.microsoft.com/office/drawing/2014/main" id="{1C955C52-2EFE-47FC-A984-DC626F9F8422}"/>
                </a:ext>
              </a:extLst>
            </p:cNvPr>
            <p:cNvSpPr>
              <a:spLocks/>
            </p:cNvSpPr>
            <p:nvPr userDrawn="1"/>
          </p:nvSpPr>
          <p:spPr bwMode="auto">
            <a:xfrm>
              <a:off x="10575558" y="427744"/>
              <a:ext cx="151499" cy="154688"/>
            </a:xfrm>
            <a:custGeom>
              <a:avLst/>
              <a:gdLst>
                <a:gd name="T0" fmla="*/ 43 w 64"/>
                <a:gd name="T1" fmla="*/ 19 h 65"/>
                <a:gd name="T2" fmla="*/ 42 w 64"/>
                <a:gd name="T3" fmla="*/ 15 h 65"/>
                <a:gd name="T4" fmla="*/ 37 w 64"/>
                <a:gd name="T5" fmla="*/ 14 h 65"/>
                <a:gd name="T6" fmla="*/ 30 w 64"/>
                <a:gd name="T7" fmla="*/ 18 h 65"/>
                <a:gd name="T8" fmla="*/ 58 w 64"/>
                <a:gd name="T9" fmla="*/ 44 h 65"/>
                <a:gd name="T10" fmla="*/ 24 w 64"/>
                <a:gd name="T11" fmla="*/ 65 h 65"/>
                <a:gd name="T12" fmla="*/ 2 w 64"/>
                <a:gd name="T13" fmla="*/ 44 h 65"/>
                <a:gd name="T14" fmla="*/ 21 w 64"/>
                <a:gd name="T15" fmla="*/ 44 h 65"/>
                <a:gd name="T16" fmla="*/ 23 w 64"/>
                <a:gd name="T17" fmla="*/ 49 h 65"/>
                <a:gd name="T18" fmla="*/ 29 w 64"/>
                <a:gd name="T19" fmla="*/ 51 h 65"/>
                <a:gd name="T20" fmla="*/ 38 w 64"/>
                <a:gd name="T21" fmla="*/ 46 h 65"/>
                <a:gd name="T22" fmla="*/ 10 w 64"/>
                <a:gd name="T23" fmla="*/ 20 h 65"/>
                <a:gd name="T24" fmla="*/ 41 w 64"/>
                <a:gd name="T25" fmla="*/ 0 h 65"/>
                <a:gd name="T26" fmla="*/ 62 w 64"/>
                <a:gd name="T27" fmla="*/ 19 h 65"/>
                <a:gd name="T28" fmla="*/ 43 w 64"/>
                <a:gd name="T29"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65">
                  <a:moveTo>
                    <a:pt x="43" y="19"/>
                  </a:moveTo>
                  <a:cubicBezTo>
                    <a:pt x="44" y="17"/>
                    <a:pt x="43" y="16"/>
                    <a:pt x="42" y="15"/>
                  </a:cubicBezTo>
                  <a:cubicBezTo>
                    <a:pt x="40" y="14"/>
                    <a:pt x="39" y="14"/>
                    <a:pt x="37" y="14"/>
                  </a:cubicBezTo>
                  <a:cubicBezTo>
                    <a:pt x="32" y="14"/>
                    <a:pt x="30" y="15"/>
                    <a:pt x="30" y="18"/>
                  </a:cubicBezTo>
                  <a:cubicBezTo>
                    <a:pt x="27" y="27"/>
                    <a:pt x="64" y="21"/>
                    <a:pt x="58" y="44"/>
                  </a:cubicBezTo>
                  <a:cubicBezTo>
                    <a:pt x="54" y="58"/>
                    <a:pt x="41" y="65"/>
                    <a:pt x="24" y="65"/>
                  </a:cubicBezTo>
                  <a:cubicBezTo>
                    <a:pt x="8" y="65"/>
                    <a:pt x="0" y="56"/>
                    <a:pt x="2" y="44"/>
                  </a:cubicBezTo>
                  <a:cubicBezTo>
                    <a:pt x="21" y="44"/>
                    <a:pt x="21" y="44"/>
                    <a:pt x="21" y="44"/>
                  </a:cubicBezTo>
                  <a:cubicBezTo>
                    <a:pt x="21" y="47"/>
                    <a:pt x="22" y="48"/>
                    <a:pt x="23" y="49"/>
                  </a:cubicBezTo>
                  <a:cubicBezTo>
                    <a:pt x="25" y="50"/>
                    <a:pt x="27" y="51"/>
                    <a:pt x="29" y="51"/>
                  </a:cubicBezTo>
                  <a:cubicBezTo>
                    <a:pt x="34" y="51"/>
                    <a:pt x="37" y="49"/>
                    <a:pt x="38" y="46"/>
                  </a:cubicBezTo>
                  <a:cubicBezTo>
                    <a:pt x="40" y="37"/>
                    <a:pt x="4" y="43"/>
                    <a:pt x="10" y="20"/>
                  </a:cubicBezTo>
                  <a:cubicBezTo>
                    <a:pt x="13" y="6"/>
                    <a:pt x="26" y="0"/>
                    <a:pt x="41" y="0"/>
                  </a:cubicBezTo>
                  <a:cubicBezTo>
                    <a:pt x="58" y="0"/>
                    <a:pt x="64" y="8"/>
                    <a:pt x="62" y="19"/>
                  </a:cubicBezTo>
                  <a:lnTo>
                    <a:pt x="43" y="19"/>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569">
              <a:extLst>
                <a:ext uri="{FF2B5EF4-FFF2-40B4-BE49-F238E27FC236}">
                  <a16:creationId xmlns:a16="http://schemas.microsoft.com/office/drawing/2014/main" id="{B5268699-F415-4999-803B-D418F83DF18A}"/>
                </a:ext>
              </a:extLst>
            </p:cNvPr>
            <p:cNvSpPr>
              <a:spLocks/>
            </p:cNvSpPr>
            <p:nvPr userDrawn="1"/>
          </p:nvSpPr>
          <p:spPr bwMode="auto">
            <a:xfrm>
              <a:off x="10712703" y="429338"/>
              <a:ext cx="86115" cy="151499"/>
            </a:xfrm>
            <a:custGeom>
              <a:avLst/>
              <a:gdLst>
                <a:gd name="T0" fmla="*/ 0 w 54"/>
                <a:gd name="T1" fmla="*/ 95 h 95"/>
                <a:gd name="T2" fmla="*/ 24 w 54"/>
                <a:gd name="T3" fmla="*/ 0 h 95"/>
                <a:gd name="T4" fmla="*/ 54 w 54"/>
                <a:gd name="T5" fmla="*/ 0 h 95"/>
                <a:gd name="T6" fmla="*/ 30 w 54"/>
                <a:gd name="T7" fmla="*/ 95 h 95"/>
                <a:gd name="T8" fmla="*/ 0 w 54"/>
                <a:gd name="T9" fmla="*/ 95 h 95"/>
              </a:gdLst>
              <a:ahLst/>
              <a:cxnLst>
                <a:cxn ang="0">
                  <a:pos x="T0" y="T1"/>
                </a:cxn>
                <a:cxn ang="0">
                  <a:pos x="T2" y="T3"/>
                </a:cxn>
                <a:cxn ang="0">
                  <a:pos x="T4" y="T5"/>
                </a:cxn>
                <a:cxn ang="0">
                  <a:pos x="T6" y="T7"/>
                </a:cxn>
                <a:cxn ang="0">
                  <a:pos x="T8" y="T9"/>
                </a:cxn>
              </a:cxnLst>
              <a:rect l="0" t="0" r="r" b="b"/>
              <a:pathLst>
                <a:path w="54" h="95">
                  <a:moveTo>
                    <a:pt x="0" y="95"/>
                  </a:moveTo>
                  <a:lnTo>
                    <a:pt x="24" y="0"/>
                  </a:lnTo>
                  <a:lnTo>
                    <a:pt x="54" y="0"/>
                  </a:lnTo>
                  <a:lnTo>
                    <a:pt x="30" y="95"/>
                  </a:lnTo>
                  <a:lnTo>
                    <a:pt x="0" y="95"/>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570">
              <a:extLst>
                <a:ext uri="{FF2B5EF4-FFF2-40B4-BE49-F238E27FC236}">
                  <a16:creationId xmlns:a16="http://schemas.microsoft.com/office/drawing/2014/main" id="{E70622DE-2437-4CCF-BCA8-731EF210C0C4}"/>
                </a:ext>
              </a:extLst>
            </p:cNvPr>
            <p:cNvSpPr>
              <a:spLocks/>
            </p:cNvSpPr>
            <p:nvPr userDrawn="1"/>
          </p:nvSpPr>
          <p:spPr bwMode="auto">
            <a:xfrm>
              <a:off x="10309240" y="867886"/>
              <a:ext cx="49437" cy="94089"/>
            </a:xfrm>
            <a:custGeom>
              <a:avLst/>
              <a:gdLst>
                <a:gd name="T0" fmla="*/ 0 w 31"/>
                <a:gd name="T1" fmla="*/ 6 h 59"/>
                <a:gd name="T2" fmla="*/ 0 w 31"/>
                <a:gd name="T3" fmla="*/ 0 h 59"/>
                <a:gd name="T4" fmla="*/ 31 w 31"/>
                <a:gd name="T5" fmla="*/ 0 h 59"/>
                <a:gd name="T6" fmla="*/ 31 w 31"/>
                <a:gd name="T7" fmla="*/ 6 h 59"/>
                <a:gd name="T8" fmla="*/ 17 w 31"/>
                <a:gd name="T9" fmla="*/ 6 h 59"/>
                <a:gd name="T10" fmla="*/ 17 w 31"/>
                <a:gd name="T11" fmla="*/ 59 h 59"/>
                <a:gd name="T12" fmla="*/ 11 w 31"/>
                <a:gd name="T13" fmla="*/ 59 h 59"/>
                <a:gd name="T14" fmla="*/ 11 w 31"/>
                <a:gd name="T15" fmla="*/ 6 h 59"/>
                <a:gd name="T16" fmla="*/ 0 w 31"/>
                <a:gd name="T17" fmla="*/ 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59">
                  <a:moveTo>
                    <a:pt x="0" y="6"/>
                  </a:moveTo>
                  <a:lnTo>
                    <a:pt x="0" y="0"/>
                  </a:lnTo>
                  <a:lnTo>
                    <a:pt x="31" y="0"/>
                  </a:lnTo>
                  <a:lnTo>
                    <a:pt x="31" y="6"/>
                  </a:lnTo>
                  <a:lnTo>
                    <a:pt x="17" y="6"/>
                  </a:lnTo>
                  <a:lnTo>
                    <a:pt x="17" y="59"/>
                  </a:lnTo>
                  <a:lnTo>
                    <a:pt x="11" y="59"/>
                  </a:lnTo>
                  <a:lnTo>
                    <a:pt x="11" y="6"/>
                  </a:lnTo>
                  <a:lnTo>
                    <a:pt x="0" y="6"/>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571">
              <a:extLst>
                <a:ext uri="{FF2B5EF4-FFF2-40B4-BE49-F238E27FC236}">
                  <a16:creationId xmlns:a16="http://schemas.microsoft.com/office/drawing/2014/main" id="{748D3C03-3124-46A0-99E5-CB20E03CDC70}"/>
                </a:ext>
              </a:extLst>
            </p:cNvPr>
            <p:cNvSpPr>
              <a:spLocks/>
            </p:cNvSpPr>
            <p:nvPr userDrawn="1"/>
          </p:nvSpPr>
          <p:spPr bwMode="auto">
            <a:xfrm>
              <a:off x="10379407" y="866291"/>
              <a:ext cx="60599" cy="95683"/>
            </a:xfrm>
            <a:custGeom>
              <a:avLst/>
              <a:gdLst>
                <a:gd name="T0" fmla="*/ 0 w 25"/>
                <a:gd name="T1" fmla="*/ 0 h 40"/>
                <a:gd name="T2" fmla="*/ 4 w 25"/>
                <a:gd name="T3" fmla="*/ 0 h 40"/>
                <a:gd name="T4" fmla="*/ 4 w 25"/>
                <a:gd name="T5" fmla="*/ 16 h 40"/>
                <a:gd name="T6" fmla="*/ 8 w 25"/>
                <a:gd name="T7" fmla="*/ 12 h 40"/>
                <a:gd name="T8" fmla="*/ 14 w 25"/>
                <a:gd name="T9" fmla="*/ 10 h 40"/>
                <a:gd name="T10" fmla="*/ 20 w 25"/>
                <a:gd name="T11" fmla="*/ 12 h 40"/>
                <a:gd name="T12" fmla="*/ 24 w 25"/>
                <a:gd name="T13" fmla="*/ 16 h 40"/>
                <a:gd name="T14" fmla="*/ 25 w 25"/>
                <a:gd name="T15" fmla="*/ 25 h 40"/>
                <a:gd name="T16" fmla="*/ 25 w 25"/>
                <a:gd name="T17" fmla="*/ 40 h 40"/>
                <a:gd name="T18" fmla="*/ 21 w 25"/>
                <a:gd name="T19" fmla="*/ 40 h 40"/>
                <a:gd name="T20" fmla="*/ 21 w 25"/>
                <a:gd name="T21" fmla="*/ 26 h 40"/>
                <a:gd name="T22" fmla="*/ 21 w 25"/>
                <a:gd name="T23" fmla="*/ 19 h 40"/>
                <a:gd name="T24" fmla="*/ 18 w 25"/>
                <a:gd name="T25" fmla="*/ 15 h 40"/>
                <a:gd name="T26" fmla="*/ 14 w 25"/>
                <a:gd name="T27" fmla="*/ 14 h 40"/>
                <a:gd name="T28" fmla="*/ 8 w 25"/>
                <a:gd name="T29" fmla="*/ 16 h 40"/>
                <a:gd name="T30" fmla="*/ 4 w 25"/>
                <a:gd name="T31" fmla="*/ 21 h 40"/>
                <a:gd name="T32" fmla="*/ 4 w 25"/>
                <a:gd name="T33" fmla="*/ 29 h 40"/>
                <a:gd name="T34" fmla="*/ 4 w 25"/>
                <a:gd name="T35" fmla="*/ 40 h 40"/>
                <a:gd name="T36" fmla="*/ 0 w 25"/>
                <a:gd name="T37" fmla="*/ 40 h 40"/>
                <a:gd name="T38" fmla="*/ 0 w 25"/>
                <a:gd name="T3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40">
                  <a:moveTo>
                    <a:pt x="0" y="0"/>
                  </a:moveTo>
                  <a:cubicBezTo>
                    <a:pt x="4" y="0"/>
                    <a:pt x="4" y="0"/>
                    <a:pt x="4" y="0"/>
                  </a:cubicBezTo>
                  <a:cubicBezTo>
                    <a:pt x="4" y="16"/>
                    <a:pt x="4" y="16"/>
                    <a:pt x="4" y="16"/>
                  </a:cubicBezTo>
                  <a:cubicBezTo>
                    <a:pt x="5" y="14"/>
                    <a:pt x="7" y="13"/>
                    <a:pt x="8" y="12"/>
                  </a:cubicBezTo>
                  <a:cubicBezTo>
                    <a:pt x="10" y="11"/>
                    <a:pt x="12" y="10"/>
                    <a:pt x="14" y="10"/>
                  </a:cubicBezTo>
                  <a:cubicBezTo>
                    <a:pt x="16" y="10"/>
                    <a:pt x="18" y="11"/>
                    <a:pt x="20" y="12"/>
                  </a:cubicBezTo>
                  <a:cubicBezTo>
                    <a:pt x="22" y="13"/>
                    <a:pt x="23" y="15"/>
                    <a:pt x="24" y="16"/>
                  </a:cubicBezTo>
                  <a:cubicBezTo>
                    <a:pt x="24" y="18"/>
                    <a:pt x="25" y="21"/>
                    <a:pt x="25" y="25"/>
                  </a:cubicBezTo>
                  <a:cubicBezTo>
                    <a:pt x="25" y="40"/>
                    <a:pt x="25" y="40"/>
                    <a:pt x="25" y="40"/>
                  </a:cubicBezTo>
                  <a:cubicBezTo>
                    <a:pt x="21" y="40"/>
                    <a:pt x="21" y="40"/>
                    <a:pt x="21" y="40"/>
                  </a:cubicBezTo>
                  <a:cubicBezTo>
                    <a:pt x="21" y="26"/>
                    <a:pt x="21" y="26"/>
                    <a:pt x="21" y="26"/>
                  </a:cubicBezTo>
                  <a:cubicBezTo>
                    <a:pt x="21" y="23"/>
                    <a:pt x="21" y="21"/>
                    <a:pt x="21" y="19"/>
                  </a:cubicBezTo>
                  <a:cubicBezTo>
                    <a:pt x="20" y="18"/>
                    <a:pt x="19" y="16"/>
                    <a:pt x="18" y="15"/>
                  </a:cubicBezTo>
                  <a:cubicBezTo>
                    <a:pt x="17" y="14"/>
                    <a:pt x="15" y="14"/>
                    <a:pt x="14" y="14"/>
                  </a:cubicBezTo>
                  <a:cubicBezTo>
                    <a:pt x="11" y="14"/>
                    <a:pt x="9" y="14"/>
                    <a:pt x="8" y="16"/>
                  </a:cubicBezTo>
                  <a:cubicBezTo>
                    <a:pt x="6" y="17"/>
                    <a:pt x="5" y="19"/>
                    <a:pt x="4" y="21"/>
                  </a:cubicBezTo>
                  <a:cubicBezTo>
                    <a:pt x="4" y="23"/>
                    <a:pt x="4" y="25"/>
                    <a:pt x="4" y="29"/>
                  </a:cubicBezTo>
                  <a:cubicBezTo>
                    <a:pt x="4" y="40"/>
                    <a:pt x="4" y="40"/>
                    <a:pt x="4" y="40"/>
                  </a:cubicBezTo>
                  <a:cubicBezTo>
                    <a:pt x="0" y="40"/>
                    <a:pt x="0" y="40"/>
                    <a:pt x="0" y="40"/>
                  </a:cubicBezTo>
                  <a:lnTo>
                    <a:pt x="0" y="0"/>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572">
              <a:extLst>
                <a:ext uri="{FF2B5EF4-FFF2-40B4-BE49-F238E27FC236}">
                  <a16:creationId xmlns:a16="http://schemas.microsoft.com/office/drawing/2014/main" id="{D0AAAF57-B701-4B57-96FA-3CEAE28D9C66}"/>
                </a:ext>
              </a:extLst>
            </p:cNvPr>
            <p:cNvSpPr>
              <a:spLocks noEditPoints="1"/>
            </p:cNvSpPr>
            <p:nvPr userDrawn="1"/>
          </p:nvSpPr>
          <p:spPr bwMode="auto">
            <a:xfrm>
              <a:off x="10463928" y="890212"/>
              <a:ext cx="70168" cy="71763"/>
            </a:xfrm>
            <a:custGeom>
              <a:avLst/>
              <a:gdLst>
                <a:gd name="T0" fmla="*/ 26 w 30"/>
                <a:gd name="T1" fmla="*/ 20 h 30"/>
                <a:gd name="T2" fmla="*/ 29 w 30"/>
                <a:gd name="T3" fmla="*/ 22 h 30"/>
                <a:gd name="T4" fmla="*/ 25 w 30"/>
                <a:gd name="T5" fmla="*/ 27 h 30"/>
                <a:gd name="T6" fmla="*/ 21 w 30"/>
                <a:gd name="T7" fmla="*/ 29 h 30"/>
                <a:gd name="T8" fmla="*/ 15 w 30"/>
                <a:gd name="T9" fmla="*/ 30 h 30"/>
                <a:gd name="T10" fmla="*/ 4 w 30"/>
                <a:gd name="T11" fmla="*/ 26 h 30"/>
                <a:gd name="T12" fmla="*/ 0 w 30"/>
                <a:gd name="T13" fmla="*/ 15 h 30"/>
                <a:gd name="T14" fmla="*/ 4 w 30"/>
                <a:gd name="T15" fmla="*/ 6 h 30"/>
                <a:gd name="T16" fmla="*/ 15 w 30"/>
                <a:gd name="T17" fmla="*/ 0 h 30"/>
                <a:gd name="T18" fmla="*/ 27 w 30"/>
                <a:gd name="T19" fmla="*/ 6 h 30"/>
                <a:gd name="T20" fmla="*/ 30 w 30"/>
                <a:gd name="T21" fmla="*/ 16 h 30"/>
                <a:gd name="T22" fmla="*/ 4 w 30"/>
                <a:gd name="T23" fmla="*/ 16 h 30"/>
                <a:gd name="T24" fmla="*/ 7 w 30"/>
                <a:gd name="T25" fmla="*/ 24 h 30"/>
                <a:gd name="T26" fmla="*/ 15 w 30"/>
                <a:gd name="T27" fmla="*/ 27 h 30"/>
                <a:gd name="T28" fmla="*/ 19 w 30"/>
                <a:gd name="T29" fmla="*/ 26 h 30"/>
                <a:gd name="T30" fmla="*/ 23 w 30"/>
                <a:gd name="T31" fmla="*/ 24 h 30"/>
                <a:gd name="T32" fmla="*/ 26 w 30"/>
                <a:gd name="T33" fmla="*/ 20 h 30"/>
                <a:gd name="T34" fmla="*/ 26 w 30"/>
                <a:gd name="T35" fmla="*/ 12 h 30"/>
                <a:gd name="T36" fmla="*/ 24 w 30"/>
                <a:gd name="T37" fmla="*/ 8 h 30"/>
                <a:gd name="T38" fmla="*/ 20 w 30"/>
                <a:gd name="T39" fmla="*/ 5 h 30"/>
                <a:gd name="T40" fmla="*/ 15 w 30"/>
                <a:gd name="T41" fmla="*/ 4 h 30"/>
                <a:gd name="T42" fmla="*/ 8 w 30"/>
                <a:gd name="T43" fmla="*/ 7 h 30"/>
                <a:gd name="T44" fmla="*/ 5 w 30"/>
                <a:gd name="T45" fmla="*/ 12 h 30"/>
                <a:gd name="T46" fmla="*/ 26 w 30"/>
                <a:gd name="T47"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30">
                  <a:moveTo>
                    <a:pt x="26" y="20"/>
                  </a:moveTo>
                  <a:cubicBezTo>
                    <a:pt x="29" y="22"/>
                    <a:pt x="29" y="22"/>
                    <a:pt x="29" y="22"/>
                  </a:cubicBezTo>
                  <a:cubicBezTo>
                    <a:pt x="28" y="24"/>
                    <a:pt x="27" y="25"/>
                    <a:pt x="25" y="27"/>
                  </a:cubicBezTo>
                  <a:cubicBezTo>
                    <a:pt x="24" y="28"/>
                    <a:pt x="23" y="29"/>
                    <a:pt x="21" y="29"/>
                  </a:cubicBezTo>
                  <a:cubicBezTo>
                    <a:pt x="19" y="30"/>
                    <a:pt x="17" y="30"/>
                    <a:pt x="15" y="30"/>
                  </a:cubicBezTo>
                  <a:cubicBezTo>
                    <a:pt x="11" y="30"/>
                    <a:pt x="7" y="29"/>
                    <a:pt x="4" y="26"/>
                  </a:cubicBezTo>
                  <a:cubicBezTo>
                    <a:pt x="2" y="23"/>
                    <a:pt x="0" y="19"/>
                    <a:pt x="0" y="15"/>
                  </a:cubicBezTo>
                  <a:cubicBezTo>
                    <a:pt x="0" y="12"/>
                    <a:pt x="2" y="9"/>
                    <a:pt x="4" y="6"/>
                  </a:cubicBezTo>
                  <a:cubicBezTo>
                    <a:pt x="7" y="2"/>
                    <a:pt x="10" y="0"/>
                    <a:pt x="15" y="0"/>
                  </a:cubicBezTo>
                  <a:cubicBezTo>
                    <a:pt x="20" y="0"/>
                    <a:pt x="24" y="2"/>
                    <a:pt x="27" y="6"/>
                  </a:cubicBezTo>
                  <a:cubicBezTo>
                    <a:pt x="29" y="8"/>
                    <a:pt x="30" y="12"/>
                    <a:pt x="30" y="16"/>
                  </a:cubicBezTo>
                  <a:cubicBezTo>
                    <a:pt x="4" y="16"/>
                    <a:pt x="4" y="16"/>
                    <a:pt x="4" y="16"/>
                  </a:cubicBezTo>
                  <a:cubicBezTo>
                    <a:pt x="4" y="19"/>
                    <a:pt x="5" y="22"/>
                    <a:pt x="7" y="24"/>
                  </a:cubicBezTo>
                  <a:cubicBezTo>
                    <a:pt x="9" y="26"/>
                    <a:pt x="12" y="27"/>
                    <a:pt x="15" y="27"/>
                  </a:cubicBezTo>
                  <a:cubicBezTo>
                    <a:pt x="16" y="27"/>
                    <a:pt x="18" y="27"/>
                    <a:pt x="19" y="26"/>
                  </a:cubicBezTo>
                  <a:cubicBezTo>
                    <a:pt x="21" y="26"/>
                    <a:pt x="22" y="25"/>
                    <a:pt x="23" y="24"/>
                  </a:cubicBezTo>
                  <a:cubicBezTo>
                    <a:pt x="24" y="23"/>
                    <a:pt x="25" y="22"/>
                    <a:pt x="26" y="20"/>
                  </a:cubicBezTo>
                  <a:close/>
                  <a:moveTo>
                    <a:pt x="26" y="12"/>
                  </a:moveTo>
                  <a:cubicBezTo>
                    <a:pt x="25" y="10"/>
                    <a:pt x="25" y="9"/>
                    <a:pt x="24" y="8"/>
                  </a:cubicBezTo>
                  <a:cubicBezTo>
                    <a:pt x="23" y="7"/>
                    <a:pt x="21" y="6"/>
                    <a:pt x="20" y="5"/>
                  </a:cubicBezTo>
                  <a:cubicBezTo>
                    <a:pt x="18" y="4"/>
                    <a:pt x="17" y="4"/>
                    <a:pt x="15" y="4"/>
                  </a:cubicBezTo>
                  <a:cubicBezTo>
                    <a:pt x="12" y="4"/>
                    <a:pt x="10" y="5"/>
                    <a:pt x="8" y="7"/>
                  </a:cubicBezTo>
                  <a:cubicBezTo>
                    <a:pt x="6" y="8"/>
                    <a:pt x="5" y="10"/>
                    <a:pt x="5" y="12"/>
                  </a:cubicBezTo>
                  <a:lnTo>
                    <a:pt x="26" y="12"/>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573">
              <a:extLst>
                <a:ext uri="{FF2B5EF4-FFF2-40B4-BE49-F238E27FC236}">
                  <a16:creationId xmlns:a16="http://schemas.microsoft.com/office/drawing/2014/main" id="{CA2BF93B-FBE1-4DC4-B567-57737B532478}"/>
                </a:ext>
              </a:extLst>
            </p:cNvPr>
            <p:cNvSpPr>
              <a:spLocks/>
            </p:cNvSpPr>
            <p:nvPr userDrawn="1"/>
          </p:nvSpPr>
          <p:spPr bwMode="auto">
            <a:xfrm>
              <a:off x="10599478" y="866291"/>
              <a:ext cx="52626" cy="95683"/>
            </a:xfrm>
            <a:custGeom>
              <a:avLst/>
              <a:gdLst>
                <a:gd name="T0" fmla="*/ 0 w 22"/>
                <a:gd name="T1" fmla="*/ 32 h 40"/>
                <a:gd name="T2" fmla="*/ 3 w 22"/>
                <a:gd name="T3" fmla="*/ 30 h 40"/>
                <a:gd name="T4" fmla="*/ 11 w 22"/>
                <a:gd name="T5" fmla="*/ 37 h 40"/>
                <a:gd name="T6" fmla="*/ 14 w 22"/>
                <a:gd name="T7" fmla="*/ 36 h 40"/>
                <a:gd name="T8" fmla="*/ 17 w 22"/>
                <a:gd name="T9" fmla="*/ 33 h 40"/>
                <a:gd name="T10" fmla="*/ 18 w 22"/>
                <a:gd name="T11" fmla="*/ 30 h 40"/>
                <a:gd name="T12" fmla="*/ 17 w 22"/>
                <a:gd name="T13" fmla="*/ 26 h 40"/>
                <a:gd name="T14" fmla="*/ 10 w 22"/>
                <a:gd name="T15" fmla="*/ 20 h 40"/>
                <a:gd name="T16" fmla="*/ 4 w 22"/>
                <a:gd name="T17" fmla="*/ 15 h 40"/>
                <a:gd name="T18" fmla="*/ 2 w 22"/>
                <a:gd name="T19" fmla="*/ 9 h 40"/>
                <a:gd name="T20" fmla="*/ 3 w 22"/>
                <a:gd name="T21" fmla="*/ 5 h 40"/>
                <a:gd name="T22" fmla="*/ 7 w 22"/>
                <a:gd name="T23" fmla="*/ 1 h 40"/>
                <a:gd name="T24" fmla="*/ 11 w 22"/>
                <a:gd name="T25" fmla="*/ 0 h 40"/>
                <a:gd name="T26" fmla="*/ 16 w 22"/>
                <a:gd name="T27" fmla="*/ 1 h 40"/>
                <a:gd name="T28" fmla="*/ 21 w 22"/>
                <a:gd name="T29" fmla="*/ 6 h 40"/>
                <a:gd name="T30" fmla="*/ 18 w 22"/>
                <a:gd name="T31" fmla="*/ 9 h 40"/>
                <a:gd name="T32" fmla="*/ 15 w 22"/>
                <a:gd name="T33" fmla="*/ 5 h 40"/>
                <a:gd name="T34" fmla="*/ 11 w 22"/>
                <a:gd name="T35" fmla="*/ 4 h 40"/>
                <a:gd name="T36" fmla="*/ 7 w 22"/>
                <a:gd name="T37" fmla="*/ 6 h 40"/>
                <a:gd name="T38" fmla="*/ 6 w 22"/>
                <a:gd name="T39" fmla="*/ 9 h 40"/>
                <a:gd name="T40" fmla="*/ 7 w 22"/>
                <a:gd name="T41" fmla="*/ 11 h 40"/>
                <a:gd name="T42" fmla="*/ 8 w 22"/>
                <a:gd name="T43" fmla="*/ 14 h 40"/>
                <a:gd name="T44" fmla="*/ 13 w 22"/>
                <a:gd name="T45" fmla="*/ 18 h 40"/>
                <a:gd name="T46" fmla="*/ 20 w 22"/>
                <a:gd name="T47" fmla="*/ 24 h 40"/>
                <a:gd name="T48" fmla="*/ 22 w 22"/>
                <a:gd name="T49" fmla="*/ 30 h 40"/>
                <a:gd name="T50" fmla="*/ 19 w 22"/>
                <a:gd name="T51" fmla="*/ 37 h 40"/>
                <a:gd name="T52" fmla="*/ 11 w 22"/>
                <a:gd name="T53" fmla="*/ 40 h 40"/>
                <a:gd name="T54" fmla="*/ 5 w 22"/>
                <a:gd name="T55" fmla="*/ 39 h 40"/>
                <a:gd name="T56" fmla="*/ 0 w 22"/>
                <a:gd name="T5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40">
                  <a:moveTo>
                    <a:pt x="0" y="32"/>
                  </a:moveTo>
                  <a:cubicBezTo>
                    <a:pt x="3" y="30"/>
                    <a:pt x="3" y="30"/>
                    <a:pt x="3" y="30"/>
                  </a:cubicBezTo>
                  <a:cubicBezTo>
                    <a:pt x="5" y="35"/>
                    <a:pt x="8" y="37"/>
                    <a:pt x="11" y="37"/>
                  </a:cubicBezTo>
                  <a:cubicBezTo>
                    <a:pt x="12" y="37"/>
                    <a:pt x="13" y="36"/>
                    <a:pt x="14" y="36"/>
                  </a:cubicBezTo>
                  <a:cubicBezTo>
                    <a:pt x="16" y="35"/>
                    <a:pt x="16" y="34"/>
                    <a:pt x="17" y="33"/>
                  </a:cubicBezTo>
                  <a:cubicBezTo>
                    <a:pt x="18" y="32"/>
                    <a:pt x="18" y="31"/>
                    <a:pt x="18" y="30"/>
                  </a:cubicBezTo>
                  <a:cubicBezTo>
                    <a:pt x="18" y="29"/>
                    <a:pt x="17" y="28"/>
                    <a:pt x="17" y="26"/>
                  </a:cubicBezTo>
                  <a:cubicBezTo>
                    <a:pt x="15" y="25"/>
                    <a:pt x="13" y="23"/>
                    <a:pt x="10" y="20"/>
                  </a:cubicBezTo>
                  <a:cubicBezTo>
                    <a:pt x="7" y="18"/>
                    <a:pt x="5" y="16"/>
                    <a:pt x="4" y="15"/>
                  </a:cubicBezTo>
                  <a:cubicBezTo>
                    <a:pt x="3" y="13"/>
                    <a:pt x="2" y="11"/>
                    <a:pt x="2" y="9"/>
                  </a:cubicBezTo>
                  <a:cubicBezTo>
                    <a:pt x="2" y="7"/>
                    <a:pt x="2" y="6"/>
                    <a:pt x="3" y="5"/>
                  </a:cubicBezTo>
                  <a:cubicBezTo>
                    <a:pt x="4" y="3"/>
                    <a:pt x="5" y="2"/>
                    <a:pt x="7" y="1"/>
                  </a:cubicBezTo>
                  <a:cubicBezTo>
                    <a:pt x="8" y="1"/>
                    <a:pt x="10" y="0"/>
                    <a:pt x="11" y="0"/>
                  </a:cubicBezTo>
                  <a:cubicBezTo>
                    <a:pt x="13" y="0"/>
                    <a:pt x="15" y="1"/>
                    <a:pt x="16" y="1"/>
                  </a:cubicBezTo>
                  <a:cubicBezTo>
                    <a:pt x="18" y="2"/>
                    <a:pt x="20" y="4"/>
                    <a:pt x="21" y="6"/>
                  </a:cubicBezTo>
                  <a:cubicBezTo>
                    <a:pt x="18" y="9"/>
                    <a:pt x="18" y="9"/>
                    <a:pt x="18" y="9"/>
                  </a:cubicBezTo>
                  <a:cubicBezTo>
                    <a:pt x="17" y="7"/>
                    <a:pt x="16" y="6"/>
                    <a:pt x="15" y="5"/>
                  </a:cubicBezTo>
                  <a:cubicBezTo>
                    <a:pt x="14" y="4"/>
                    <a:pt x="12" y="4"/>
                    <a:pt x="11" y="4"/>
                  </a:cubicBezTo>
                  <a:cubicBezTo>
                    <a:pt x="10" y="4"/>
                    <a:pt x="8" y="5"/>
                    <a:pt x="7" y="6"/>
                  </a:cubicBezTo>
                  <a:cubicBezTo>
                    <a:pt x="6" y="6"/>
                    <a:pt x="6" y="8"/>
                    <a:pt x="6" y="9"/>
                  </a:cubicBezTo>
                  <a:cubicBezTo>
                    <a:pt x="6" y="10"/>
                    <a:pt x="6" y="11"/>
                    <a:pt x="7" y="11"/>
                  </a:cubicBezTo>
                  <a:cubicBezTo>
                    <a:pt x="7" y="12"/>
                    <a:pt x="8" y="13"/>
                    <a:pt x="8" y="14"/>
                  </a:cubicBezTo>
                  <a:cubicBezTo>
                    <a:pt x="9" y="14"/>
                    <a:pt x="11" y="16"/>
                    <a:pt x="13" y="18"/>
                  </a:cubicBezTo>
                  <a:cubicBezTo>
                    <a:pt x="17" y="20"/>
                    <a:pt x="19" y="22"/>
                    <a:pt x="20" y="24"/>
                  </a:cubicBezTo>
                  <a:cubicBezTo>
                    <a:pt x="21" y="26"/>
                    <a:pt x="22" y="28"/>
                    <a:pt x="22" y="30"/>
                  </a:cubicBezTo>
                  <a:cubicBezTo>
                    <a:pt x="22" y="33"/>
                    <a:pt x="21" y="35"/>
                    <a:pt x="19" y="37"/>
                  </a:cubicBezTo>
                  <a:cubicBezTo>
                    <a:pt x="17" y="39"/>
                    <a:pt x="14" y="40"/>
                    <a:pt x="11" y="40"/>
                  </a:cubicBezTo>
                  <a:cubicBezTo>
                    <a:pt x="9" y="40"/>
                    <a:pt x="7" y="40"/>
                    <a:pt x="5" y="39"/>
                  </a:cubicBezTo>
                  <a:cubicBezTo>
                    <a:pt x="3" y="37"/>
                    <a:pt x="1" y="35"/>
                    <a:pt x="0" y="32"/>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574">
              <a:extLst>
                <a:ext uri="{FF2B5EF4-FFF2-40B4-BE49-F238E27FC236}">
                  <a16:creationId xmlns:a16="http://schemas.microsoft.com/office/drawing/2014/main" id="{DA8FDA4F-8E9B-4C2D-AEAE-DEC89818E44D}"/>
                </a:ext>
              </a:extLst>
            </p:cNvPr>
            <p:cNvSpPr>
              <a:spLocks/>
            </p:cNvSpPr>
            <p:nvPr userDrawn="1"/>
          </p:nvSpPr>
          <p:spPr bwMode="auto">
            <a:xfrm>
              <a:off x="10674430" y="867886"/>
              <a:ext cx="36679" cy="94089"/>
            </a:xfrm>
            <a:custGeom>
              <a:avLst/>
              <a:gdLst>
                <a:gd name="T0" fmla="*/ 8 w 23"/>
                <a:gd name="T1" fmla="*/ 0 h 59"/>
                <a:gd name="T2" fmla="*/ 14 w 23"/>
                <a:gd name="T3" fmla="*/ 0 h 59"/>
                <a:gd name="T4" fmla="*/ 14 w 23"/>
                <a:gd name="T5" fmla="*/ 15 h 59"/>
                <a:gd name="T6" fmla="*/ 23 w 23"/>
                <a:gd name="T7" fmla="*/ 15 h 59"/>
                <a:gd name="T8" fmla="*/ 23 w 23"/>
                <a:gd name="T9" fmla="*/ 20 h 59"/>
                <a:gd name="T10" fmla="*/ 14 w 23"/>
                <a:gd name="T11" fmla="*/ 20 h 59"/>
                <a:gd name="T12" fmla="*/ 14 w 23"/>
                <a:gd name="T13" fmla="*/ 59 h 59"/>
                <a:gd name="T14" fmla="*/ 8 w 23"/>
                <a:gd name="T15" fmla="*/ 59 h 59"/>
                <a:gd name="T16" fmla="*/ 8 w 23"/>
                <a:gd name="T17" fmla="*/ 20 h 59"/>
                <a:gd name="T18" fmla="*/ 0 w 23"/>
                <a:gd name="T19" fmla="*/ 20 h 59"/>
                <a:gd name="T20" fmla="*/ 0 w 23"/>
                <a:gd name="T21" fmla="*/ 15 h 59"/>
                <a:gd name="T22" fmla="*/ 8 w 23"/>
                <a:gd name="T23" fmla="*/ 15 h 59"/>
                <a:gd name="T24" fmla="*/ 8 w 23"/>
                <a:gd name="T2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59">
                  <a:moveTo>
                    <a:pt x="8" y="0"/>
                  </a:moveTo>
                  <a:lnTo>
                    <a:pt x="14" y="0"/>
                  </a:lnTo>
                  <a:lnTo>
                    <a:pt x="14" y="15"/>
                  </a:lnTo>
                  <a:lnTo>
                    <a:pt x="23" y="15"/>
                  </a:lnTo>
                  <a:lnTo>
                    <a:pt x="23" y="20"/>
                  </a:lnTo>
                  <a:lnTo>
                    <a:pt x="14" y="20"/>
                  </a:lnTo>
                  <a:lnTo>
                    <a:pt x="14" y="59"/>
                  </a:lnTo>
                  <a:lnTo>
                    <a:pt x="8" y="59"/>
                  </a:lnTo>
                  <a:lnTo>
                    <a:pt x="8" y="20"/>
                  </a:lnTo>
                  <a:lnTo>
                    <a:pt x="0" y="20"/>
                  </a:lnTo>
                  <a:lnTo>
                    <a:pt x="0" y="15"/>
                  </a:lnTo>
                  <a:lnTo>
                    <a:pt x="8" y="15"/>
                  </a:lnTo>
                  <a:lnTo>
                    <a:pt x="8" y="0"/>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575">
              <a:extLst>
                <a:ext uri="{FF2B5EF4-FFF2-40B4-BE49-F238E27FC236}">
                  <a16:creationId xmlns:a16="http://schemas.microsoft.com/office/drawing/2014/main" id="{DC6B021C-CA4C-4B10-9C41-6C231690A76A}"/>
                </a:ext>
              </a:extLst>
            </p:cNvPr>
            <p:cNvSpPr>
              <a:spLocks noEditPoints="1"/>
            </p:cNvSpPr>
            <p:nvPr userDrawn="1"/>
          </p:nvSpPr>
          <p:spPr bwMode="auto">
            <a:xfrm>
              <a:off x="10730245" y="890212"/>
              <a:ext cx="71763" cy="71763"/>
            </a:xfrm>
            <a:custGeom>
              <a:avLst/>
              <a:gdLst>
                <a:gd name="T0" fmla="*/ 30 w 30"/>
                <a:gd name="T1" fmla="*/ 1 h 30"/>
                <a:gd name="T2" fmla="*/ 30 w 30"/>
                <a:gd name="T3" fmla="*/ 30 h 30"/>
                <a:gd name="T4" fmla="*/ 26 w 30"/>
                <a:gd name="T5" fmla="*/ 30 h 30"/>
                <a:gd name="T6" fmla="*/ 26 w 30"/>
                <a:gd name="T7" fmla="*/ 25 h 30"/>
                <a:gd name="T8" fmla="*/ 21 w 30"/>
                <a:gd name="T9" fmla="*/ 29 h 30"/>
                <a:gd name="T10" fmla="*/ 15 w 30"/>
                <a:gd name="T11" fmla="*/ 30 h 30"/>
                <a:gd name="T12" fmla="*/ 4 w 30"/>
                <a:gd name="T13" fmla="*/ 26 h 30"/>
                <a:gd name="T14" fmla="*/ 0 w 30"/>
                <a:gd name="T15" fmla="*/ 15 h 30"/>
                <a:gd name="T16" fmla="*/ 4 w 30"/>
                <a:gd name="T17" fmla="*/ 5 h 30"/>
                <a:gd name="T18" fmla="*/ 15 w 30"/>
                <a:gd name="T19" fmla="*/ 0 h 30"/>
                <a:gd name="T20" fmla="*/ 21 w 30"/>
                <a:gd name="T21" fmla="*/ 2 h 30"/>
                <a:gd name="T22" fmla="*/ 26 w 30"/>
                <a:gd name="T23" fmla="*/ 6 h 30"/>
                <a:gd name="T24" fmla="*/ 26 w 30"/>
                <a:gd name="T25" fmla="*/ 1 h 30"/>
                <a:gd name="T26" fmla="*/ 30 w 30"/>
                <a:gd name="T27" fmla="*/ 1 h 30"/>
                <a:gd name="T28" fmla="*/ 15 w 30"/>
                <a:gd name="T29" fmla="*/ 4 h 30"/>
                <a:gd name="T30" fmla="*/ 9 w 30"/>
                <a:gd name="T31" fmla="*/ 5 h 30"/>
                <a:gd name="T32" fmla="*/ 5 w 30"/>
                <a:gd name="T33" fmla="*/ 10 h 30"/>
                <a:gd name="T34" fmla="*/ 4 w 30"/>
                <a:gd name="T35" fmla="*/ 15 h 30"/>
                <a:gd name="T36" fmla="*/ 5 w 30"/>
                <a:gd name="T37" fmla="*/ 21 h 30"/>
                <a:gd name="T38" fmla="*/ 9 w 30"/>
                <a:gd name="T39" fmla="*/ 25 h 30"/>
                <a:gd name="T40" fmla="*/ 15 w 30"/>
                <a:gd name="T41" fmla="*/ 27 h 30"/>
                <a:gd name="T42" fmla="*/ 21 w 30"/>
                <a:gd name="T43" fmla="*/ 25 h 30"/>
                <a:gd name="T44" fmla="*/ 25 w 30"/>
                <a:gd name="T45" fmla="*/ 21 h 30"/>
                <a:gd name="T46" fmla="*/ 26 w 30"/>
                <a:gd name="T47" fmla="*/ 15 h 30"/>
                <a:gd name="T48" fmla="*/ 23 w 30"/>
                <a:gd name="T49" fmla="*/ 7 h 30"/>
                <a:gd name="T50" fmla="*/ 15 w 30"/>
                <a:gd name="T51"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30">
                  <a:moveTo>
                    <a:pt x="30" y="1"/>
                  </a:moveTo>
                  <a:cubicBezTo>
                    <a:pt x="30" y="30"/>
                    <a:pt x="30" y="30"/>
                    <a:pt x="30" y="30"/>
                  </a:cubicBezTo>
                  <a:cubicBezTo>
                    <a:pt x="26" y="30"/>
                    <a:pt x="26" y="30"/>
                    <a:pt x="26" y="30"/>
                  </a:cubicBezTo>
                  <a:cubicBezTo>
                    <a:pt x="26" y="25"/>
                    <a:pt x="26" y="25"/>
                    <a:pt x="26" y="25"/>
                  </a:cubicBezTo>
                  <a:cubicBezTo>
                    <a:pt x="24" y="27"/>
                    <a:pt x="23" y="28"/>
                    <a:pt x="21" y="29"/>
                  </a:cubicBezTo>
                  <a:cubicBezTo>
                    <a:pt x="19" y="30"/>
                    <a:pt x="17" y="30"/>
                    <a:pt x="15" y="30"/>
                  </a:cubicBezTo>
                  <a:cubicBezTo>
                    <a:pt x="11" y="30"/>
                    <a:pt x="7" y="29"/>
                    <a:pt x="4" y="26"/>
                  </a:cubicBezTo>
                  <a:cubicBezTo>
                    <a:pt x="1" y="23"/>
                    <a:pt x="0" y="19"/>
                    <a:pt x="0" y="15"/>
                  </a:cubicBezTo>
                  <a:cubicBezTo>
                    <a:pt x="0" y="11"/>
                    <a:pt x="1" y="8"/>
                    <a:pt x="4" y="5"/>
                  </a:cubicBezTo>
                  <a:cubicBezTo>
                    <a:pt x="7" y="2"/>
                    <a:pt x="11" y="0"/>
                    <a:pt x="15" y="0"/>
                  </a:cubicBezTo>
                  <a:cubicBezTo>
                    <a:pt x="17" y="0"/>
                    <a:pt x="19" y="1"/>
                    <a:pt x="21" y="2"/>
                  </a:cubicBezTo>
                  <a:cubicBezTo>
                    <a:pt x="23" y="3"/>
                    <a:pt x="25" y="4"/>
                    <a:pt x="26" y="6"/>
                  </a:cubicBezTo>
                  <a:cubicBezTo>
                    <a:pt x="26" y="1"/>
                    <a:pt x="26" y="1"/>
                    <a:pt x="26" y="1"/>
                  </a:cubicBezTo>
                  <a:lnTo>
                    <a:pt x="30" y="1"/>
                  </a:lnTo>
                  <a:close/>
                  <a:moveTo>
                    <a:pt x="15" y="4"/>
                  </a:moveTo>
                  <a:cubicBezTo>
                    <a:pt x="13" y="4"/>
                    <a:pt x="11" y="4"/>
                    <a:pt x="9" y="5"/>
                  </a:cubicBezTo>
                  <a:cubicBezTo>
                    <a:pt x="8" y="6"/>
                    <a:pt x="6" y="8"/>
                    <a:pt x="5" y="10"/>
                  </a:cubicBezTo>
                  <a:cubicBezTo>
                    <a:pt x="4" y="11"/>
                    <a:pt x="4" y="13"/>
                    <a:pt x="4" y="15"/>
                  </a:cubicBezTo>
                  <a:cubicBezTo>
                    <a:pt x="4" y="17"/>
                    <a:pt x="4" y="19"/>
                    <a:pt x="5" y="21"/>
                  </a:cubicBezTo>
                  <a:cubicBezTo>
                    <a:pt x="6" y="23"/>
                    <a:pt x="8" y="24"/>
                    <a:pt x="9" y="25"/>
                  </a:cubicBezTo>
                  <a:cubicBezTo>
                    <a:pt x="11" y="26"/>
                    <a:pt x="13" y="27"/>
                    <a:pt x="15" y="27"/>
                  </a:cubicBezTo>
                  <a:cubicBezTo>
                    <a:pt x="17" y="27"/>
                    <a:pt x="19" y="26"/>
                    <a:pt x="21" y="25"/>
                  </a:cubicBezTo>
                  <a:cubicBezTo>
                    <a:pt x="22" y="24"/>
                    <a:pt x="24" y="23"/>
                    <a:pt x="25" y="21"/>
                  </a:cubicBezTo>
                  <a:cubicBezTo>
                    <a:pt x="26" y="20"/>
                    <a:pt x="26" y="18"/>
                    <a:pt x="26" y="15"/>
                  </a:cubicBezTo>
                  <a:cubicBezTo>
                    <a:pt x="26" y="12"/>
                    <a:pt x="25" y="9"/>
                    <a:pt x="23" y="7"/>
                  </a:cubicBezTo>
                  <a:cubicBezTo>
                    <a:pt x="21" y="5"/>
                    <a:pt x="18" y="4"/>
                    <a:pt x="15" y="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576">
              <a:extLst>
                <a:ext uri="{FF2B5EF4-FFF2-40B4-BE49-F238E27FC236}">
                  <a16:creationId xmlns:a16="http://schemas.microsoft.com/office/drawing/2014/main" id="{36BFEA37-F6A9-4038-8F4B-739057225847}"/>
                </a:ext>
              </a:extLst>
            </p:cNvPr>
            <p:cNvSpPr>
              <a:spLocks/>
            </p:cNvSpPr>
            <p:nvPr userDrawn="1"/>
          </p:nvSpPr>
          <p:spPr bwMode="auto">
            <a:xfrm>
              <a:off x="10830712" y="890212"/>
              <a:ext cx="59005" cy="71763"/>
            </a:xfrm>
            <a:custGeom>
              <a:avLst/>
              <a:gdLst>
                <a:gd name="T0" fmla="*/ 0 w 25"/>
                <a:gd name="T1" fmla="*/ 1 h 30"/>
                <a:gd name="T2" fmla="*/ 4 w 25"/>
                <a:gd name="T3" fmla="*/ 1 h 30"/>
                <a:gd name="T4" fmla="*/ 4 w 25"/>
                <a:gd name="T5" fmla="*/ 6 h 30"/>
                <a:gd name="T6" fmla="*/ 9 w 25"/>
                <a:gd name="T7" fmla="*/ 2 h 30"/>
                <a:gd name="T8" fmla="*/ 14 w 25"/>
                <a:gd name="T9" fmla="*/ 0 h 30"/>
                <a:gd name="T10" fmla="*/ 20 w 25"/>
                <a:gd name="T11" fmla="*/ 2 h 30"/>
                <a:gd name="T12" fmla="*/ 24 w 25"/>
                <a:gd name="T13" fmla="*/ 6 h 30"/>
                <a:gd name="T14" fmla="*/ 25 w 25"/>
                <a:gd name="T15" fmla="*/ 15 h 30"/>
                <a:gd name="T16" fmla="*/ 25 w 25"/>
                <a:gd name="T17" fmla="*/ 30 h 30"/>
                <a:gd name="T18" fmla="*/ 21 w 25"/>
                <a:gd name="T19" fmla="*/ 30 h 30"/>
                <a:gd name="T20" fmla="*/ 21 w 25"/>
                <a:gd name="T21" fmla="*/ 16 h 30"/>
                <a:gd name="T22" fmla="*/ 21 w 25"/>
                <a:gd name="T23" fmla="*/ 9 h 30"/>
                <a:gd name="T24" fmla="*/ 18 w 25"/>
                <a:gd name="T25" fmla="*/ 5 h 30"/>
                <a:gd name="T26" fmla="*/ 14 w 25"/>
                <a:gd name="T27" fmla="*/ 4 h 30"/>
                <a:gd name="T28" fmla="*/ 8 w 25"/>
                <a:gd name="T29" fmla="*/ 6 h 30"/>
                <a:gd name="T30" fmla="*/ 4 w 25"/>
                <a:gd name="T31" fmla="*/ 11 h 30"/>
                <a:gd name="T32" fmla="*/ 4 w 25"/>
                <a:gd name="T33" fmla="*/ 19 h 30"/>
                <a:gd name="T34" fmla="*/ 4 w 25"/>
                <a:gd name="T35" fmla="*/ 30 h 30"/>
                <a:gd name="T36" fmla="*/ 0 w 25"/>
                <a:gd name="T37" fmla="*/ 30 h 30"/>
                <a:gd name="T38" fmla="*/ 0 w 25"/>
                <a:gd name="T3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0">
                  <a:moveTo>
                    <a:pt x="0" y="1"/>
                  </a:moveTo>
                  <a:cubicBezTo>
                    <a:pt x="4" y="1"/>
                    <a:pt x="4" y="1"/>
                    <a:pt x="4" y="1"/>
                  </a:cubicBezTo>
                  <a:cubicBezTo>
                    <a:pt x="4" y="6"/>
                    <a:pt x="4" y="6"/>
                    <a:pt x="4" y="6"/>
                  </a:cubicBezTo>
                  <a:cubicBezTo>
                    <a:pt x="5" y="4"/>
                    <a:pt x="7" y="3"/>
                    <a:pt x="9" y="2"/>
                  </a:cubicBezTo>
                  <a:cubicBezTo>
                    <a:pt x="10" y="1"/>
                    <a:pt x="12" y="0"/>
                    <a:pt x="14" y="0"/>
                  </a:cubicBezTo>
                  <a:cubicBezTo>
                    <a:pt x="17" y="0"/>
                    <a:pt x="18" y="1"/>
                    <a:pt x="20" y="2"/>
                  </a:cubicBezTo>
                  <a:cubicBezTo>
                    <a:pt x="22" y="3"/>
                    <a:pt x="23" y="5"/>
                    <a:pt x="24" y="6"/>
                  </a:cubicBezTo>
                  <a:cubicBezTo>
                    <a:pt x="25" y="8"/>
                    <a:pt x="25" y="11"/>
                    <a:pt x="25" y="15"/>
                  </a:cubicBezTo>
                  <a:cubicBezTo>
                    <a:pt x="25" y="30"/>
                    <a:pt x="25" y="30"/>
                    <a:pt x="25" y="30"/>
                  </a:cubicBezTo>
                  <a:cubicBezTo>
                    <a:pt x="21" y="30"/>
                    <a:pt x="21" y="30"/>
                    <a:pt x="21" y="30"/>
                  </a:cubicBezTo>
                  <a:cubicBezTo>
                    <a:pt x="21" y="16"/>
                    <a:pt x="21" y="16"/>
                    <a:pt x="21" y="16"/>
                  </a:cubicBezTo>
                  <a:cubicBezTo>
                    <a:pt x="21" y="13"/>
                    <a:pt x="21" y="11"/>
                    <a:pt x="21" y="9"/>
                  </a:cubicBezTo>
                  <a:cubicBezTo>
                    <a:pt x="20" y="8"/>
                    <a:pt x="20" y="6"/>
                    <a:pt x="18" y="5"/>
                  </a:cubicBezTo>
                  <a:cubicBezTo>
                    <a:pt x="17" y="4"/>
                    <a:pt x="16" y="4"/>
                    <a:pt x="14" y="4"/>
                  </a:cubicBezTo>
                  <a:cubicBezTo>
                    <a:pt x="11" y="4"/>
                    <a:pt x="9" y="4"/>
                    <a:pt x="8" y="6"/>
                  </a:cubicBezTo>
                  <a:cubicBezTo>
                    <a:pt x="6" y="7"/>
                    <a:pt x="5" y="9"/>
                    <a:pt x="4" y="11"/>
                  </a:cubicBezTo>
                  <a:cubicBezTo>
                    <a:pt x="4" y="13"/>
                    <a:pt x="4" y="15"/>
                    <a:pt x="4" y="19"/>
                  </a:cubicBezTo>
                  <a:cubicBezTo>
                    <a:pt x="4" y="30"/>
                    <a:pt x="4" y="30"/>
                    <a:pt x="4" y="30"/>
                  </a:cubicBezTo>
                  <a:cubicBezTo>
                    <a:pt x="0" y="30"/>
                    <a:pt x="0" y="30"/>
                    <a:pt x="0" y="30"/>
                  </a:cubicBezTo>
                  <a:lnTo>
                    <a:pt x="0" y="1"/>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577">
              <a:extLst>
                <a:ext uri="{FF2B5EF4-FFF2-40B4-BE49-F238E27FC236}">
                  <a16:creationId xmlns:a16="http://schemas.microsoft.com/office/drawing/2014/main" id="{C58FE0F3-4001-4DBF-9F95-616FCC73C3B8}"/>
                </a:ext>
              </a:extLst>
            </p:cNvPr>
            <p:cNvSpPr>
              <a:spLocks noEditPoints="1"/>
            </p:cNvSpPr>
            <p:nvPr userDrawn="1"/>
          </p:nvSpPr>
          <p:spPr bwMode="auto">
            <a:xfrm>
              <a:off x="10915232" y="866291"/>
              <a:ext cx="70168" cy="95683"/>
            </a:xfrm>
            <a:custGeom>
              <a:avLst/>
              <a:gdLst>
                <a:gd name="T0" fmla="*/ 29 w 29"/>
                <a:gd name="T1" fmla="*/ 0 h 40"/>
                <a:gd name="T2" fmla="*/ 29 w 29"/>
                <a:gd name="T3" fmla="*/ 40 h 40"/>
                <a:gd name="T4" fmla="*/ 26 w 29"/>
                <a:gd name="T5" fmla="*/ 40 h 40"/>
                <a:gd name="T6" fmla="*/ 26 w 29"/>
                <a:gd name="T7" fmla="*/ 35 h 40"/>
                <a:gd name="T8" fmla="*/ 21 w 29"/>
                <a:gd name="T9" fmla="*/ 39 h 40"/>
                <a:gd name="T10" fmla="*/ 14 w 29"/>
                <a:gd name="T11" fmla="*/ 40 h 40"/>
                <a:gd name="T12" fmla="*/ 4 w 29"/>
                <a:gd name="T13" fmla="*/ 36 h 40"/>
                <a:gd name="T14" fmla="*/ 0 w 29"/>
                <a:gd name="T15" fmla="*/ 25 h 40"/>
                <a:gd name="T16" fmla="*/ 4 w 29"/>
                <a:gd name="T17" fmla="*/ 15 h 40"/>
                <a:gd name="T18" fmla="*/ 14 w 29"/>
                <a:gd name="T19" fmla="*/ 10 h 40"/>
                <a:gd name="T20" fmla="*/ 21 w 29"/>
                <a:gd name="T21" fmla="*/ 12 h 40"/>
                <a:gd name="T22" fmla="*/ 26 w 29"/>
                <a:gd name="T23" fmla="*/ 16 h 40"/>
                <a:gd name="T24" fmla="*/ 26 w 29"/>
                <a:gd name="T25" fmla="*/ 0 h 40"/>
                <a:gd name="T26" fmla="*/ 29 w 29"/>
                <a:gd name="T27" fmla="*/ 0 h 40"/>
                <a:gd name="T28" fmla="*/ 15 w 29"/>
                <a:gd name="T29" fmla="*/ 14 h 40"/>
                <a:gd name="T30" fmla="*/ 9 w 29"/>
                <a:gd name="T31" fmla="*/ 15 h 40"/>
                <a:gd name="T32" fmla="*/ 5 w 29"/>
                <a:gd name="T33" fmla="*/ 20 h 40"/>
                <a:gd name="T34" fmla="*/ 3 w 29"/>
                <a:gd name="T35" fmla="*/ 25 h 40"/>
                <a:gd name="T36" fmla="*/ 5 w 29"/>
                <a:gd name="T37" fmla="*/ 31 h 40"/>
                <a:gd name="T38" fmla="*/ 9 w 29"/>
                <a:gd name="T39" fmla="*/ 35 h 40"/>
                <a:gd name="T40" fmla="*/ 15 w 29"/>
                <a:gd name="T41" fmla="*/ 37 h 40"/>
                <a:gd name="T42" fmla="*/ 20 w 29"/>
                <a:gd name="T43" fmla="*/ 35 h 40"/>
                <a:gd name="T44" fmla="*/ 25 w 29"/>
                <a:gd name="T45" fmla="*/ 31 h 40"/>
                <a:gd name="T46" fmla="*/ 26 w 29"/>
                <a:gd name="T47" fmla="*/ 25 h 40"/>
                <a:gd name="T48" fmla="*/ 23 w 29"/>
                <a:gd name="T49" fmla="*/ 17 h 40"/>
                <a:gd name="T50" fmla="*/ 15 w 29"/>
                <a:gd name="T51"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40">
                  <a:moveTo>
                    <a:pt x="29" y="0"/>
                  </a:moveTo>
                  <a:cubicBezTo>
                    <a:pt x="29" y="40"/>
                    <a:pt x="29" y="40"/>
                    <a:pt x="29" y="40"/>
                  </a:cubicBezTo>
                  <a:cubicBezTo>
                    <a:pt x="26" y="40"/>
                    <a:pt x="26" y="40"/>
                    <a:pt x="26" y="40"/>
                  </a:cubicBezTo>
                  <a:cubicBezTo>
                    <a:pt x="26" y="35"/>
                    <a:pt x="26" y="35"/>
                    <a:pt x="26" y="35"/>
                  </a:cubicBezTo>
                  <a:cubicBezTo>
                    <a:pt x="24" y="37"/>
                    <a:pt x="23" y="38"/>
                    <a:pt x="21" y="39"/>
                  </a:cubicBezTo>
                  <a:cubicBezTo>
                    <a:pt x="19" y="40"/>
                    <a:pt x="17" y="40"/>
                    <a:pt x="14" y="40"/>
                  </a:cubicBezTo>
                  <a:cubicBezTo>
                    <a:pt x="10" y="40"/>
                    <a:pt x="7" y="39"/>
                    <a:pt x="4" y="36"/>
                  </a:cubicBezTo>
                  <a:cubicBezTo>
                    <a:pt x="1" y="33"/>
                    <a:pt x="0" y="29"/>
                    <a:pt x="0" y="25"/>
                  </a:cubicBezTo>
                  <a:cubicBezTo>
                    <a:pt x="0" y="21"/>
                    <a:pt x="1" y="18"/>
                    <a:pt x="4" y="15"/>
                  </a:cubicBezTo>
                  <a:cubicBezTo>
                    <a:pt x="7" y="12"/>
                    <a:pt x="10" y="10"/>
                    <a:pt x="14" y="10"/>
                  </a:cubicBezTo>
                  <a:cubicBezTo>
                    <a:pt x="17" y="10"/>
                    <a:pt x="19" y="11"/>
                    <a:pt x="21" y="12"/>
                  </a:cubicBezTo>
                  <a:cubicBezTo>
                    <a:pt x="23" y="13"/>
                    <a:pt x="24" y="14"/>
                    <a:pt x="26" y="16"/>
                  </a:cubicBezTo>
                  <a:cubicBezTo>
                    <a:pt x="26" y="0"/>
                    <a:pt x="26" y="0"/>
                    <a:pt x="26" y="0"/>
                  </a:cubicBezTo>
                  <a:lnTo>
                    <a:pt x="29" y="0"/>
                  </a:lnTo>
                  <a:close/>
                  <a:moveTo>
                    <a:pt x="15" y="14"/>
                  </a:moveTo>
                  <a:cubicBezTo>
                    <a:pt x="13" y="14"/>
                    <a:pt x="11" y="14"/>
                    <a:pt x="9" y="15"/>
                  </a:cubicBezTo>
                  <a:cubicBezTo>
                    <a:pt x="7" y="16"/>
                    <a:pt x="6" y="18"/>
                    <a:pt x="5" y="20"/>
                  </a:cubicBezTo>
                  <a:cubicBezTo>
                    <a:pt x="4" y="21"/>
                    <a:pt x="3" y="23"/>
                    <a:pt x="3" y="25"/>
                  </a:cubicBezTo>
                  <a:cubicBezTo>
                    <a:pt x="3" y="27"/>
                    <a:pt x="4" y="29"/>
                    <a:pt x="5" y="31"/>
                  </a:cubicBezTo>
                  <a:cubicBezTo>
                    <a:pt x="6" y="33"/>
                    <a:pt x="7" y="34"/>
                    <a:pt x="9" y="35"/>
                  </a:cubicBezTo>
                  <a:cubicBezTo>
                    <a:pt x="11" y="36"/>
                    <a:pt x="13" y="37"/>
                    <a:pt x="15" y="37"/>
                  </a:cubicBezTo>
                  <a:cubicBezTo>
                    <a:pt x="17" y="37"/>
                    <a:pt x="19" y="36"/>
                    <a:pt x="20" y="35"/>
                  </a:cubicBezTo>
                  <a:cubicBezTo>
                    <a:pt x="22" y="34"/>
                    <a:pt x="24" y="33"/>
                    <a:pt x="25" y="31"/>
                  </a:cubicBezTo>
                  <a:cubicBezTo>
                    <a:pt x="26" y="30"/>
                    <a:pt x="26" y="28"/>
                    <a:pt x="26" y="25"/>
                  </a:cubicBezTo>
                  <a:cubicBezTo>
                    <a:pt x="26" y="22"/>
                    <a:pt x="25" y="19"/>
                    <a:pt x="23" y="17"/>
                  </a:cubicBezTo>
                  <a:cubicBezTo>
                    <a:pt x="21" y="15"/>
                    <a:pt x="18" y="14"/>
                    <a:pt x="15" y="1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578">
              <a:extLst>
                <a:ext uri="{FF2B5EF4-FFF2-40B4-BE49-F238E27FC236}">
                  <a16:creationId xmlns:a16="http://schemas.microsoft.com/office/drawing/2014/main" id="{B4DAFB6D-94D8-4DAE-9983-B329AE8D75B8}"/>
                </a:ext>
              </a:extLst>
            </p:cNvPr>
            <p:cNvSpPr>
              <a:spLocks noEditPoints="1"/>
            </p:cNvSpPr>
            <p:nvPr userDrawn="1"/>
          </p:nvSpPr>
          <p:spPr bwMode="auto">
            <a:xfrm>
              <a:off x="11014104" y="890212"/>
              <a:ext cx="68573" cy="71763"/>
            </a:xfrm>
            <a:custGeom>
              <a:avLst/>
              <a:gdLst>
                <a:gd name="T0" fmla="*/ 29 w 29"/>
                <a:gd name="T1" fmla="*/ 1 h 30"/>
                <a:gd name="T2" fmla="*/ 29 w 29"/>
                <a:gd name="T3" fmla="*/ 30 h 30"/>
                <a:gd name="T4" fmla="*/ 26 w 29"/>
                <a:gd name="T5" fmla="*/ 30 h 30"/>
                <a:gd name="T6" fmla="*/ 26 w 29"/>
                <a:gd name="T7" fmla="*/ 25 h 30"/>
                <a:gd name="T8" fmla="*/ 20 w 29"/>
                <a:gd name="T9" fmla="*/ 29 h 30"/>
                <a:gd name="T10" fmla="*/ 14 w 29"/>
                <a:gd name="T11" fmla="*/ 30 h 30"/>
                <a:gd name="T12" fmla="*/ 4 w 29"/>
                <a:gd name="T13" fmla="*/ 26 h 30"/>
                <a:gd name="T14" fmla="*/ 0 w 29"/>
                <a:gd name="T15" fmla="*/ 15 h 30"/>
                <a:gd name="T16" fmla="*/ 4 w 29"/>
                <a:gd name="T17" fmla="*/ 5 h 30"/>
                <a:gd name="T18" fmla="*/ 14 w 29"/>
                <a:gd name="T19" fmla="*/ 0 h 30"/>
                <a:gd name="T20" fmla="*/ 21 w 29"/>
                <a:gd name="T21" fmla="*/ 2 h 30"/>
                <a:gd name="T22" fmla="*/ 26 w 29"/>
                <a:gd name="T23" fmla="*/ 6 h 30"/>
                <a:gd name="T24" fmla="*/ 26 w 29"/>
                <a:gd name="T25" fmla="*/ 1 h 30"/>
                <a:gd name="T26" fmla="*/ 29 w 29"/>
                <a:gd name="T27" fmla="*/ 1 h 30"/>
                <a:gd name="T28" fmla="*/ 15 w 29"/>
                <a:gd name="T29" fmla="*/ 4 h 30"/>
                <a:gd name="T30" fmla="*/ 9 w 29"/>
                <a:gd name="T31" fmla="*/ 5 h 30"/>
                <a:gd name="T32" fmla="*/ 5 w 29"/>
                <a:gd name="T33" fmla="*/ 10 h 30"/>
                <a:gd name="T34" fmla="*/ 3 w 29"/>
                <a:gd name="T35" fmla="*/ 15 h 30"/>
                <a:gd name="T36" fmla="*/ 5 w 29"/>
                <a:gd name="T37" fmla="*/ 21 h 30"/>
                <a:gd name="T38" fmla="*/ 9 w 29"/>
                <a:gd name="T39" fmla="*/ 25 h 30"/>
                <a:gd name="T40" fmla="*/ 15 w 29"/>
                <a:gd name="T41" fmla="*/ 27 h 30"/>
                <a:gd name="T42" fmla="*/ 20 w 29"/>
                <a:gd name="T43" fmla="*/ 25 h 30"/>
                <a:gd name="T44" fmla="*/ 24 w 29"/>
                <a:gd name="T45" fmla="*/ 21 h 30"/>
                <a:gd name="T46" fmla="*/ 26 w 29"/>
                <a:gd name="T47" fmla="*/ 15 h 30"/>
                <a:gd name="T48" fmla="*/ 23 w 29"/>
                <a:gd name="T49" fmla="*/ 7 h 30"/>
                <a:gd name="T50" fmla="*/ 15 w 29"/>
                <a:gd name="T51"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0">
                  <a:moveTo>
                    <a:pt x="29" y="1"/>
                  </a:moveTo>
                  <a:cubicBezTo>
                    <a:pt x="29" y="30"/>
                    <a:pt x="29" y="30"/>
                    <a:pt x="29" y="30"/>
                  </a:cubicBezTo>
                  <a:cubicBezTo>
                    <a:pt x="26" y="30"/>
                    <a:pt x="26" y="30"/>
                    <a:pt x="26" y="30"/>
                  </a:cubicBezTo>
                  <a:cubicBezTo>
                    <a:pt x="26" y="25"/>
                    <a:pt x="26" y="25"/>
                    <a:pt x="26" y="25"/>
                  </a:cubicBezTo>
                  <a:cubicBezTo>
                    <a:pt x="24" y="27"/>
                    <a:pt x="22" y="28"/>
                    <a:pt x="20" y="29"/>
                  </a:cubicBezTo>
                  <a:cubicBezTo>
                    <a:pt x="19" y="30"/>
                    <a:pt x="16" y="30"/>
                    <a:pt x="14" y="30"/>
                  </a:cubicBezTo>
                  <a:cubicBezTo>
                    <a:pt x="10" y="30"/>
                    <a:pt x="7" y="29"/>
                    <a:pt x="4" y="26"/>
                  </a:cubicBezTo>
                  <a:cubicBezTo>
                    <a:pt x="1" y="23"/>
                    <a:pt x="0" y="19"/>
                    <a:pt x="0" y="15"/>
                  </a:cubicBezTo>
                  <a:cubicBezTo>
                    <a:pt x="0" y="11"/>
                    <a:pt x="1" y="8"/>
                    <a:pt x="4" y="5"/>
                  </a:cubicBezTo>
                  <a:cubicBezTo>
                    <a:pt x="7" y="2"/>
                    <a:pt x="10" y="0"/>
                    <a:pt x="14" y="0"/>
                  </a:cubicBezTo>
                  <a:cubicBezTo>
                    <a:pt x="17" y="0"/>
                    <a:pt x="19" y="1"/>
                    <a:pt x="21" y="2"/>
                  </a:cubicBezTo>
                  <a:cubicBezTo>
                    <a:pt x="23" y="3"/>
                    <a:pt x="24" y="4"/>
                    <a:pt x="26" y="6"/>
                  </a:cubicBezTo>
                  <a:cubicBezTo>
                    <a:pt x="26" y="1"/>
                    <a:pt x="26" y="1"/>
                    <a:pt x="26" y="1"/>
                  </a:cubicBezTo>
                  <a:lnTo>
                    <a:pt x="29" y="1"/>
                  </a:lnTo>
                  <a:close/>
                  <a:moveTo>
                    <a:pt x="15" y="4"/>
                  </a:moveTo>
                  <a:cubicBezTo>
                    <a:pt x="13" y="4"/>
                    <a:pt x="11" y="4"/>
                    <a:pt x="9" y="5"/>
                  </a:cubicBezTo>
                  <a:cubicBezTo>
                    <a:pt x="7" y="6"/>
                    <a:pt x="6" y="8"/>
                    <a:pt x="5" y="10"/>
                  </a:cubicBezTo>
                  <a:cubicBezTo>
                    <a:pt x="4" y="11"/>
                    <a:pt x="3" y="13"/>
                    <a:pt x="3" y="15"/>
                  </a:cubicBezTo>
                  <a:cubicBezTo>
                    <a:pt x="3" y="17"/>
                    <a:pt x="4" y="19"/>
                    <a:pt x="5" y="21"/>
                  </a:cubicBezTo>
                  <a:cubicBezTo>
                    <a:pt x="6" y="23"/>
                    <a:pt x="7" y="24"/>
                    <a:pt x="9" y="25"/>
                  </a:cubicBezTo>
                  <a:cubicBezTo>
                    <a:pt x="11" y="26"/>
                    <a:pt x="13" y="27"/>
                    <a:pt x="15" y="27"/>
                  </a:cubicBezTo>
                  <a:cubicBezTo>
                    <a:pt x="17" y="27"/>
                    <a:pt x="18" y="26"/>
                    <a:pt x="20" y="25"/>
                  </a:cubicBezTo>
                  <a:cubicBezTo>
                    <a:pt x="22" y="24"/>
                    <a:pt x="23" y="23"/>
                    <a:pt x="24" y="21"/>
                  </a:cubicBezTo>
                  <a:cubicBezTo>
                    <a:pt x="25" y="20"/>
                    <a:pt x="26" y="18"/>
                    <a:pt x="26" y="15"/>
                  </a:cubicBezTo>
                  <a:cubicBezTo>
                    <a:pt x="26" y="12"/>
                    <a:pt x="25" y="9"/>
                    <a:pt x="23" y="7"/>
                  </a:cubicBezTo>
                  <a:cubicBezTo>
                    <a:pt x="20" y="5"/>
                    <a:pt x="18" y="4"/>
                    <a:pt x="15" y="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579">
              <a:extLst>
                <a:ext uri="{FF2B5EF4-FFF2-40B4-BE49-F238E27FC236}">
                  <a16:creationId xmlns:a16="http://schemas.microsoft.com/office/drawing/2014/main" id="{295764C6-F4C3-4341-9CF1-83F4F7E7B91F}"/>
                </a:ext>
              </a:extLst>
            </p:cNvPr>
            <p:cNvSpPr>
              <a:spLocks/>
            </p:cNvSpPr>
            <p:nvPr userDrawn="1"/>
          </p:nvSpPr>
          <p:spPr bwMode="auto">
            <a:xfrm>
              <a:off x="11108193" y="890212"/>
              <a:ext cx="36679" cy="71763"/>
            </a:xfrm>
            <a:custGeom>
              <a:avLst/>
              <a:gdLst>
                <a:gd name="T0" fmla="*/ 0 w 15"/>
                <a:gd name="T1" fmla="*/ 1 h 30"/>
                <a:gd name="T2" fmla="*/ 4 w 15"/>
                <a:gd name="T3" fmla="*/ 1 h 30"/>
                <a:gd name="T4" fmla="*/ 4 w 15"/>
                <a:gd name="T5" fmla="*/ 5 h 30"/>
                <a:gd name="T6" fmla="*/ 8 w 15"/>
                <a:gd name="T7" fmla="*/ 2 h 30"/>
                <a:gd name="T8" fmla="*/ 11 w 15"/>
                <a:gd name="T9" fmla="*/ 0 h 30"/>
                <a:gd name="T10" fmla="*/ 15 w 15"/>
                <a:gd name="T11" fmla="*/ 1 h 30"/>
                <a:gd name="T12" fmla="*/ 13 w 15"/>
                <a:gd name="T13" fmla="*/ 4 h 30"/>
                <a:gd name="T14" fmla="*/ 11 w 15"/>
                <a:gd name="T15" fmla="*/ 4 h 30"/>
                <a:gd name="T16" fmla="*/ 7 w 15"/>
                <a:gd name="T17" fmla="*/ 5 h 30"/>
                <a:gd name="T18" fmla="*/ 5 w 15"/>
                <a:gd name="T19" fmla="*/ 10 h 30"/>
                <a:gd name="T20" fmla="*/ 4 w 15"/>
                <a:gd name="T21" fmla="*/ 20 h 30"/>
                <a:gd name="T22" fmla="*/ 4 w 15"/>
                <a:gd name="T23" fmla="*/ 30 h 30"/>
                <a:gd name="T24" fmla="*/ 0 w 15"/>
                <a:gd name="T25" fmla="*/ 30 h 30"/>
                <a:gd name="T26" fmla="*/ 0 w 15"/>
                <a:gd name="T2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30">
                  <a:moveTo>
                    <a:pt x="0" y="1"/>
                  </a:moveTo>
                  <a:cubicBezTo>
                    <a:pt x="4" y="1"/>
                    <a:pt x="4" y="1"/>
                    <a:pt x="4" y="1"/>
                  </a:cubicBezTo>
                  <a:cubicBezTo>
                    <a:pt x="4" y="5"/>
                    <a:pt x="4" y="5"/>
                    <a:pt x="4" y="5"/>
                  </a:cubicBezTo>
                  <a:cubicBezTo>
                    <a:pt x="5" y="4"/>
                    <a:pt x="6" y="2"/>
                    <a:pt x="8" y="2"/>
                  </a:cubicBezTo>
                  <a:cubicBezTo>
                    <a:pt x="9" y="1"/>
                    <a:pt x="10" y="0"/>
                    <a:pt x="11" y="0"/>
                  </a:cubicBezTo>
                  <a:cubicBezTo>
                    <a:pt x="12" y="0"/>
                    <a:pt x="14" y="1"/>
                    <a:pt x="15" y="1"/>
                  </a:cubicBezTo>
                  <a:cubicBezTo>
                    <a:pt x="13" y="4"/>
                    <a:pt x="13" y="4"/>
                    <a:pt x="13" y="4"/>
                  </a:cubicBezTo>
                  <a:cubicBezTo>
                    <a:pt x="12" y="4"/>
                    <a:pt x="11" y="4"/>
                    <a:pt x="11" y="4"/>
                  </a:cubicBezTo>
                  <a:cubicBezTo>
                    <a:pt x="10" y="4"/>
                    <a:pt x="8" y="4"/>
                    <a:pt x="7" y="5"/>
                  </a:cubicBezTo>
                  <a:cubicBezTo>
                    <a:pt x="6" y="6"/>
                    <a:pt x="5" y="8"/>
                    <a:pt x="5" y="10"/>
                  </a:cubicBezTo>
                  <a:cubicBezTo>
                    <a:pt x="4" y="12"/>
                    <a:pt x="4" y="15"/>
                    <a:pt x="4" y="20"/>
                  </a:cubicBezTo>
                  <a:cubicBezTo>
                    <a:pt x="4" y="30"/>
                    <a:pt x="4" y="30"/>
                    <a:pt x="4" y="30"/>
                  </a:cubicBezTo>
                  <a:cubicBezTo>
                    <a:pt x="0" y="30"/>
                    <a:pt x="0" y="30"/>
                    <a:pt x="0" y="30"/>
                  </a:cubicBezTo>
                  <a:lnTo>
                    <a:pt x="0" y="1"/>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580">
              <a:extLst>
                <a:ext uri="{FF2B5EF4-FFF2-40B4-BE49-F238E27FC236}">
                  <a16:creationId xmlns:a16="http://schemas.microsoft.com/office/drawing/2014/main" id="{750013AC-B5DC-48AF-A686-4A28C1B12D88}"/>
                </a:ext>
              </a:extLst>
            </p:cNvPr>
            <p:cNvSpPr>
              <a:spLocks noEditPoints="1"/>
            </p:cNvSpPr>
            <p:nvPr userDrawn="1"/>
          </p:nvSpPr>
          <p:spPr bwMode="auto">
            <a:xfrm>
              <a:off x="11159224" y="866291"/>
              <a:ext cx="68573" cy="95683"/>
            </a:xfrm>
            <a:custGeom>
              <a:avLst/>
              <a:gdLst>
                <a:gd name="T0" fmla="*/ 29 w 29"/>
                <a:gd name="T1" fmla="*/ 0 h 40"/>
                <a:gd name="T2" fmla="*/ 29 w 29"/>
                <a:gd name="T3" fmla="*/ 40 h 40"/>
                <a:gd name="T4" fmla="*/ 26 w 29"/>
                <a:gd name="T5" fmla="*/ 40 h 40"/>
                <a:gd name="T6" fmla="*/ 26 w 29"/>
                <a:gd name="T7" fmla="*/ 35 h 40"/>
                <a:gd name="T8" fmla="*/ 21 w 29"/>
                <a:gd name="T9" fmla="*/ 39 h 40"/>
                <a:gd name="T10" fmla="*/ 14 w 29"/>
                <a:gd name="T11" fmla="*/ 40 h 40"/>
                <a:gd name="T12" fmla="*/ 4 w 29"/>
                <a:gd name="T13" fmla="*/ 36 h 40"/>
                <a:gd name="T14" fmla="*/ 0 w 29"/>
                <a:gd name="T15" fmla="*/ 25 h 40"/>
                <a:gd name="T16" fmla="*/ 4 w 29"/>
                <a:gd name="T17" fmla="*/ 15 h 40"/>
                <a:gd name="T18" fmla="*/ 15 w 29"/>
                <a:gd name="T19" fmla="*/ 10 h 40"/>
                <a:gd name="T20" fmla="*/ 21 w 29"/>
                <a:gd name="T21" fmla="*/ 12 h 40"/>
                <a:gd name="T22" fmla="*/ 26 w 29"/>
                <a:gd name="T23" fmla="*/ 16 h 40"/>
                <a:gd name="T24" fmla="*/ 26 w 29"/>
                <a:gd name="T25" fmla="*/ 0 h 40"/>
                <a:gd name="T26" fmla="*/ 29 w 29"/>
                <a:gd name="T27" fmla="*/ 0 h 40"/>
                <a:gd name="T28" fmla="*/ 15 w 29"/>
                <a:gd name="T29" fmla="*/ 14 h 40"/>
                <a:gd name="T30" fmla="*/ 9 w 29"/>
                <a:gd name="T31" fmla="*/ 15 h 40"/>
                <a:gd name="T32" fmla="*/ 5 w 29"/>
                <a:gd name="T33" fmla="*/ 20 h 40"/>
                <a:gd name="T34" fmla="*/ 4 w 29"/>
                <a:gd name="T35" fmla="*/ 25 h 40"/>
                <a:gd name="T36" fmla="*/ 5 w 29"/>
                <a:gd name="T37" fmla="*/ 31 h 40"/>
                <a:gd name="T38" fmla="*/ 9 w 29"/>
                <a:gd name="T39" fmla="*/ 35 h 40"/>
                <a:gd name="T40" fmla="*/ 15 w 29"/>
                <a:gd name="T41" fmla="*/ 37 h 40"/>
                <a:gd name="T42" fmla="*/ 21 w 29"/>
                <a:gd name="T43" fmla="*/ 35 h 40"/>
                <a:gd name="T44" fmla="*/ 25 w 29"/>
                <a:gd name="T45" fmla="*/ 31 h 40"/>
                <a:gd name="T46" fmla="*/ 26 w 29"/>
                <a:gd name="T47" fmla="*/ 25 h 40"/>
                <a:gd name="T48" fmla="*/ 23 w 29"/>
                <a:gd name="T49" fmla="*/ 17 h 40"/>
                <a:gd name="T50" fmla="*/ 15 w 29"/>
                <a:gd name="T51"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40">
                  <a:moveTo>
                    <a:pt x="29" y="0"/>
                  </a:moveTo>
                  <a:cubicBezTo>
                    <a:pt x="29" y="40"/>
                    <a:pt x="29" y="40"/>
                    <a:pt x="29" y="40"/>
                  </a:cubicBezTo>
                  <a:cubicBezTo>
                    <a:pt x="26" y="40"/>
                    <a:pt x="26" y="40"/>
                    <a:pt x="26" y="40"/>
                  </a:cubicBezTo>
                  <a:cubicBezTo>
                    <a:pt x="26" y="35"/>
                    <a:pt x="26" y="35"/>
                    <a:pt x="26" y="35"/>
                  </a:cubicBezTo>
                  <a:cubicBezTo>
                    <a:pt x="24" y="37"/>
                    <a:pt x="23" y="38"/>
                    <a:pt x="21" y="39"/>
                  </a:cubicBezTo>
                  <a:cubicBezTo>
                    <a:pt x="19" y="40"/>
                    <a:pt x="17" y="40"/>
                    <a:pt x="14" y="40"/>
                  </a:cubicBezTo>
                  <a:cubicBezTo>
                    <a:pt x="10" y="40"/>
                    <a:pt x="7" y="39"/>
                    <a:pt x="4" y="36"/>
                  </a:cubicBezTo>
                  <a:cubicBezTo>
                    <a:pt x="1" y="33"/>
                    <a:pt x="0" y="29"/>
                    <a:pt x="0" y="25"/>
                  </a:cubicBezTo>
                  <a:cubicBezTo>
                    <a:pt x="0" y="21"/>
                    <a:pt x="1" y="18"/>
                    <a:pt x="4" y="15"/>
                  </a:cubicBezTo>
                  <a:cubicBezTo>
                    <a:pt x="7" y="12"/>
                    <a:pt x="11" y="10"/>
                    <a:pt x="15" y="10"/>
                  </a:cubicBezTo>
                  <a:cubicBezTo>
                    <a:pt x="17" y="10"/>
                    <a:pt x="19" y="11"/>
                    <a:pt x="21" y="12"/>
                  </a:cubicBezTo>
                  <a:cubicBezTo>
                    <a:pt x="23" y="13"/>
                    <a:pt x="24" y="14"/>
                    <a:pt x="26" y="16"/>
                  </a:cubicBezTo>
                  <a:cubicBezTo>
                    <a:pt x="26" y="0"/>
                    <a:pt x="26" y="0"/>
                    <a:pt x="26" y="0"/>
                  </a:cubicBezTo>
                  <a:lnTo>
                    <a:pt x="29" y="0"/>
                  </a:lnTo>
                  <a:close/>
                  <a:moveTo>
                    <a:pt x="15" y="14"/>
                  </a:moveTo>
                  <a:cubicBezTo>
                    <a:pt x="13" y="14"/>
                    <a:pt x="11" y="14"/>
                    <a:pt x="9" y="15"/>
                  </a:cubicBezTo>
                  <a:cubicBezTo>
                    <a:pt x="8" y="16"/>
                    <a:pt x="6" y="18"/>
                    <a:pt x="5" y="20"/>
                  </a:cubicBezTo>
                  <a:cubicBezTo>
                    <a:pt x="4" y="21"/>
                    <a:pt x="4" y="23"/>
                    <a:pt x="4" y="25"/>
                  </a:cubicBezTo>
                  <a:cubicBezTo>
                    <a:pt x="4" y="27"/>
                    <a:pt x="4" y="29"/>
                    <a:pt x="5" y="31"/>
                  </a:cubicBezTo>
                  <a:cubicBezTo>
                    <a:pt x="6" y="33"/>
                    <a:pt x="8" y="34"/>
                    <a:pt x="9" y="35"/>
                  </a:cubicBezTo>
                  <a:cubicBezTo>
                    <a:pt x="11" y="36"/>
                    <a:pt x="13" y="37"/>
                    <a:pt x="15" y="37"/>
                  </a:cubicBezTo>
                  <a:cubicBezTo>
                    <a:pt x="17" y="37"/>
                    <a:pt x="19" y="36"/>
                    <a:pt x="21" y="35"/>
                  </a:cubicBezTo>
                  <a:cubicBezTo>
                    <a:pt x="22" y="34"/>
                    <a:pt x="24" y="33"/>
                    <a:pt x="25" y="31"/>
                  </a:cubicBezTo>
                  <a:cubicBezTo>
                    <a:pt x="26" y="30"/>
                    <a:pt x="26" y="28"/>
                    <a:pt x="26" y="25"/>
                  </a:cubicBezTo>
                  <a:cubicBezTo>
                    <a:pt x="26" y="22"/>
                    <a:pt x="25" y="19"/>
                    <a:pt x="23" y="17"/>
                  </a:cubicBezTo>
                  <a:cubicBezTo>
                    <a:pt x="21" y="15"/>
                    <a:pt x="18" y="14"/>
                    <a:pt x="15" y="1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581">
              <a:extLst>
                <a:ext uri="{FF2B5EF4-FFF2-40B4-BE49-F238E27FC236}">
                  <a16:creationId xmlns:a16="http://schemas.microsoft.com/office/drawing/2014/main" id="{6FE6799D-4F40-41DC-A67F-2784AB6E809F}"/>
                </a:ext>
              </a:extLst>
            </p:cNvPr>
            <p:cNvSpPr>
              <a:spLocks/>
            </p:cNvSpPr>
            <p:nvPr userDrawn="1"/>
          </p:nvSpPr>
          <p:spPr bwMode="auto">
            <a:xfrm>
              <a:off x="11251717" y="890212"/>
              <a:ext cx="39868" cy="71763"/>
            </a:xfrm>
            <a:custGeom>
              <a:avLst/>
              <a:gdLst>
                <a:gd name="T0" fmla="*/ 17 w 17"/>
                <a:gd name="T1" fmla="*/ 4 h 30"/>
                <a:gd name="T2" fmla="*/ 15 w 17"/>
                <a:gd name="T3" fmla="*/ 7 h 30"/>
                <a:gd name="T4" fmla="*/ 9 w 17"/>
                <a:gd name="T5" fmla="*/ 4 h 30"/>
                <a:gd name="T6" fmla="*/ 6 w 17"/>
                <a:gd name="T7" fmla="*/ 5 h 30"/>
                <a:gd name="T8" fmla="*/ 5 w 17"/>
                <a:gd name="T9" fmla="*/ 8 h 30"/>
                <a:gd name="T10" fmla="*/ 6 w 17"/>
                <a:gd name="T11" fmla="*/ 10 h 30"/>
                <a:gd name="T12" fmla="*/ 10 w 17"/>
                <a:gd name="T13" fmla="*/ 13 h 30"/>
                <a:gd name="T14" fmla="*/ 16 w 17"/>
                <a:gd name="T15" fmla="*/ 17 h 30"/>
                <a:gd name="T16" fmla="*/ 17 w 17"/>
                <a:gd name="T17" fmla="*/ 22 h 30"/>
                <a:gd name="T18" fmla="*/ 15 w 17"/>
                <a:gd name="T19" fmla="*/ 28 h 30"/>
                <a:gd name="T20" fmla="*/ 9 w 17"/>
                <a:gd name="T21" fmla="*/ 30 h 30"/>
                <a:gd name="T22" fmla="*/ 4 w 17"/>
                <a:gd name="T23" fmla="*/ 29 h 30"/>
                <a:gd name="T24" fmla="*/ 0 w 17"/>
                <a:gd name="T25" fmla="*/ 26 h 30"/>
                <a:gd name="T26" fmla="*/ 3 w 17"/>
                <a:gd name="T27" fmla="*/ 24 h 30"/>
                <a:gd name="T28" fmla="*/ 9 w 17"/>
                <a:gd name="T29" fmla="*/ 27 h 30"/>
                <a:gd name="T30" fmla="*/ 12 w 17"/>
                <a:gd name="T31" fmla="*/ 25 h 30"/>
                <a:gd name="T32" fmla="*/ 14 w 17"/>
                <a:gd name="T33" fmla="*/ 22 h 30"/>
                <a:gd name="T34" fmla="*/ 13 w 17"/>
                <a:gd name="T35" fmla="*/ 19 h 30"/>
                <a:gd name="T36" fmla="*/ 8 w 17"/>
                <a:gd name="T37" fmla="*/ 16 h 30"/>
                <a:gd name="T38" fmla="*/ 3 w 17"/>
                <a:gd name="T39" fmla="*/ 12 h 30"/>
                <a:gd name="T40" fmla="*/ 2 w 17"/>
                <a:gd name="T41" fmla="*/ 8 h 30"/>
                <a:gd name="T42" fmla="*/ 4 w 17"/>
                <a:gd name="T43" fmla="*/ 3 h 30"/>
                <a:gd name="T44" fmla="*/ 9 w 17"/>
                <a:gd name="T45" fmla="*/ 0 h 30"/>
                <a:gd name="T46" fmla="*/ 17 w 17"/>
                <a:gd name="T47"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30">
                  <a:moveTo>
                    <a:pt x="17" y="4"/>
                  </a:moveTo>
                  <a:cubicBezTo>
                    <a:pt x="15" y="7"/>
                    <a:pt x="15" y="7"/>
                    <a:pt x="15" y="7"/>
                  </a:cubicBezTo>
                  <a:cubicBezTo>
                    <a:pt x="13" y="5"/>
                    <a:pt x="11" y="4"/>
                    <a:pt x="9" y="4"/>
                  </a:cubicBezTo>
                  <a:cubicBezTo>
                    <a:pt x="8" y="4"/>
                    <a:pt x="7" y="4"/>
                    <a:pt x="6" y="5"/>
                  </a:cubicBezTo>
                  <a:cubicBezTo>
                    <a:pt x="5" y="6"/>
                    <a:pt x="5" y="7"/>
                    <a:pt x="5" y="8"/>
                  </a:cubicBezTo>
                  <a:cubicBezTo>
                    <a:pt x="5" y="9"/>
                    <a:pt x="5" y="10"/>
                    <a:pt x="6" y="10"/>
                  </a:cubicBezTo>
                  <a:cubicBezTo>
                    <a:pt x="7" y="11"/>
                    <a:pt x="8" y="12"/>
                    <a:pt x="10" y="13"/>
                  </a:cubicBezTo>
                  <a:cubicBezTo>
                    <a:pt x="13" y="15"/>
                    <a:pt x="15" y="16"/>
                    <a:pt x="16" y="17"/>
                  </a:cubicBezTo>
                  <a:cubicBezTo>
                    <a:pt x="17" y="19"/>
                    <a:pt x="17" y="20"/>
                    <a:pt x="17" y="22"/>
                  </a:cubicBezTo>
                  <a:cubicBezTo>
                    <a:pt x="17" y="24"/>
                    <a:pt x="17" y="26"/>
                    <a:pt x="15" y="28"/>
                  </a:cubicBezTo>
                  <a:cubicBezTo>
                    <a:pt x="13" y="29"/>
                    <a:pt x="11" y="30"/>
                    <a:pt x="9" y="30"/>
                  </a:cubicBezTo>
                  <a:cubicBezTo>
                    <a:pt x="7" y="30"/>
                    <a:pt x="6" y="30"/>
                    <a:pt x="4" y="29"/>
                  </a:cubicBezTo>
                  <a:cubicBezTo>
                    <a:pt x="3" y="28"/>
                    <a:pt x="1" y="27"/>
                    <a:pt x="0" y="26"/>
                  </a:cubicBezTo>
                  <a:cubicBezTo>
                    <a:pt x="3" y="24"/>
                    <a:pt x="3" y="24"/>
                    <a:pt x="3" y="24"/>
                  </a:cubicBezTo>
                  <a:cubicBezTo>
                    <a:pt x="5" y="26"/>
                    <a:pt x="6" y="27"/>
                    <a:pt x="9" y="27"/>
                  </a:cubicBezTo>
                  <a:cubicBezTo>
                    <a:pt x="10" y="27"/>
                    <a:pt x="11" y="26"/>
                    <a:pt x="12" y="25"/>
                  </a:cubicBezTo>
                  <a:cubicBezTo>
                    <a:pt x="13" y="24"/>
                    <a:pt x="14" y="23"/>
                    <a:pt x="14" y="22"/>
                  </a:cubicBezTo>
                  <a:cubicBezTo>
                    <a:pt x="14" y="21"/>
                    <a:pt x="14" y="20"/>
                    <a:pt x="13" y="19"/>
                  </a:cubicBezTo>
                  <a:cubicBezTo>
                    <a:pt x="12" y="18"/>
                    <a:pt x="11" y="17"/>
                    <a:pt x="8" y="16"/>
                  </a:cubicBezTo>
                  <a:cubicBezTo>
                    <a:pt x="6" y="15"/>
                    <a:pt x="4" y="14"/>
                    <a:pt x="3" y="12"/>
                  </a:cubicBezTo>
                  <a:cubicBezTo>
                    <a:pt x="2" y="11"/>
                    <a:pt x="2" y="10"/>
                    <a:pt x="2" y="8"/>
                  </a:cubicBezTo>
                  <a:cubicBezTo>
                    <a:pt x="2" y="6"/>
                    <a:pt x="2" y="4"/>
                    <a:pt x="4" y="3"/>
                  </a:cubicBezTo>
                  <a:cubicBezTo>
                    <a:pt x="5" y="1"/>
                    <a:pt x="7" y="0"/>
                    <a:pt x="9" y="0"/>
                  </a:cubicBezTo>
                  <a:cubicBezTo>
                    <a:pt x="12" y="0"/>
                    <a:pt x="15" y="2"/>
                    <a:pt x="17" y="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582">
              <a:extLst>
                <a:ext uri="{FF2B5EF4-FFF2-40B4-BE49-F238E27FC236}">
                  <a16:creationId xmlns:a16="http://schemas.microsoft.com/office/drawing/2014/main" id="{FF6CB771-D4A0-46E1-9088-7AD54191E6B0}"/>
                </a:ext>
              </a:extLst>
            </p:cNvPr>
            <p:cNvSpPr>
              <a:spLocks noEditPoints="1"/>
            </p:cNvSpPr>
            <p:nvPr userDrawn="1"/>
          </p:nvSpPr>
          <p:spPr bwMode="auto">
            <a:xfrm>
              <a:off x="11366537" y="867886"/>
              <a:ext cx="55816" cy="94089"/>
            </a:xfrm>
            <a:custGeom>
              <a:avLst/>
              <a:gdLst>
                <a:gd name="T0" fmla="*/ 0 w 24"/>
                <a:gd name="T1" fmla="*/ 0 h 39"/>
                <a:gd name="T2" fmla="*/ 7 w 24"/>
                <a:gd name="T3" fmla="*/ 0 h 39"/>
                <a:gd name="T4" fmla="*/ 16 w 24"/>
                <a:gd name="T5" fmla="*/ 1 h 39"/>
                <a:gd name="T6" fmla="*/ 22 w 24"/>
                <a:gd name="T7" fmla="*/ 4 h 39"/>
                <a:gd name="T8" fmla="*/ 24 w 24"/>
                <a:gd name="T9" fmla="*/ 10 h 39"/>
                <a:gd name="T10" fmla="*/ 22 w 24"/>
                <a:gd name="T11" fmla="*/ 17 h 39"/>
                <a:gd name="T12" fmla="*/ 16 w 24"/>
                <a:gd name="T13" fmla="*/ 20 h 39"/>
                <a:gd name="T14" fmla="*/ 6 w 24"/>
                <a:gd name="T15" fmla="*/ 21 h 39"/>
                <a:gd name="T16" fmla="*/ 4 w 24"/>
                <a:gd name="T17" fmla="*/ 21 h 39"/>
                <a:gd name="T18" fmla="*/ 4 w 24"/>
                <a:gd name="T19" fmla="*/ 39 h 39"/>
                <a:gd name="T20" fmla="*/ 0 w 24"/>
                <a:gd name="T21" fmla="*/ 39 h 39"/>
                <a:gd name="T22" fmla="*/ 0 w 24"/>
                <a:gd name="T23" fmla="*/ 0 h 39"/>
                <a:gd name="T24" fmla="*/ 4 w 24"/>
                <a:gd name="T25" fmla="*/ 4 h 39"/>
                <a:gd name="T26" fmla="*/ 4 w 24"/>
                <a:gd name="T27" fmla="*/ 17 h 39"/>
                <a:gd name="T28" fmla="*/ 10 w 24"/>
                <a:gd name="T29" fmla="*/ 17 h 39"/>
                <a:gd name="T30" fmla="*/ 16 w 24"/>
                <a:gd name="T31" fmla="*/ 16 h 39"/>
                <a:gd name="T32" fmla="*/ 19 w 24"/>
                <a:gd name="T33" fmla="*/ 14 h 39"/>
                <a:gd name="T34" fmla="*/ 20 w 24"/>
                <a:gd name="T35" fmla="*/ 10 h 39"/>
                <a:gd name="T36" fmla="*/ 19 w 24"/>
                <a:gd name="T37" fmla="*/ 7 h 39"/>
                <a:gd name="T38" fmla="*/ 16 w 24"/>
                <a:gd name="T39" fmla="*/ 5 h 39"/>
                <a:gd name="T40" fmla="*/ 10 w 24"/>
                <a:gd name="T41" fmla="*/ 4 h 39"/>
                <a:gd name="T42" fmla="*/ 4 w 24"/>
                <a:gd name="T43"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9">
                  <a:moveTo>
                    <a:pt x="0" y="0"/>
                  </a:moveTo>
                  <a:cubicBezTo>
                    <a:pt x="7" y="0"/>
                    <a:pt x="7" y="0"/>
                    <a:pt x="7" y="0"/>
                  </a:cubicBezTo>
                  <a:cubicBezTo>
                    <a:pt x="12" y="0"/>
                    <a:pt x="15" y="0"/>
                    <a:pt x="16" y="1"/>
                  </a:cubicBezTo>
                  <a:cubicBezTo>
                    <a:pt x="18" y="1"/>
                    <a:pt x="20" y="2"/>
                    <a:pt x="22" y="4"/>
                  </a:cubicBezTo>
                  <a:cubicBezTo>
                    <a:pt x="23" y="6"/>
                    <a:pt x="24" y="8"/>
                    <a:pt x="24" y="10"/>
                  </a:cubicBezTo>
                  <a:cubicBezTo>
                    <a:pt x="24" y="13"/>
                    <a:pt x="23" y="15"/>
                    <a:pt x="22" y="17"/>
                  </a:cubicBezTo>
                  <a:cubicBezTo>
                    <a:pt x="20" y="18"/>
                    <a:pt x="18" y="19"/>
                    <a:pt x="16" y="20"/>
                  </a:cubicBezTo>
                  <a:cubicBezTo>
                    <a:pt x="14" y="20"/>
                    <a:pt x="11" y="21"/>
                    <a:pt x="6" y="21"/>
                  </a:cubicBezTo>
                  <a:cubicBezTo>
                    <a:pt x="4" y="21"/>
                    <a:pt x="4" y="21"/>
                    <a:pt x="4" y="21"/>
                  </a:cubicBezTo>
                  <a:cubicBezTo>
                    <a:pt x="4" y="39"/>
                    <a:pt x="4" y="39"/>
                    <a:pt x="4" y="39"/>
                  </a:cubicBezTo>
                  <a:cubicBezTo>
                    <a:pt x="0" y="39"/>
                    <a:pt x="0" y="39"/>
                    <a:pt x="0" y="39"/>
                  </a:cubicBezTo>
                  <a:lnTo>
                    <a:pt x="0" y="0"/>
                  </a:lnTo>
                  <a:close/>
                  <a:moveTo>
                    <a:pt x="4" y="4"/>
                  </a:moveTo>
                  <a:cubicBezTo>
                    <a:pt x="4" y="17"/>
                    <a:pt x="4" y="17"/>
                    <a:pt x="4" y="17"/>
                  </a:cubicBezTo>
                  <a:cubicBezTo>
                    <a:pt x="10" y="17"/>
                    <a:pt x="10" y="17"/>
                    <a:pt x="10" y="17"/>
                  </a:cubicBezTo>
                  <a:cubicBezTo>
                    <a:pt x="13" y="17"/>
                    <a:pt x="15" y="17"/>
                    <a:pt x="16" y="16"/>
                  </a:cubicBezTo>
                  <a:cubicBezTo>
                    <a:pt x="17" y="16"/>
                    <a:pt x="18" y="15"/>
                    <a:pt x="19" y="14"/>
                  </a:cubicBezTo>
                  <a:cubicBezTo>
                    <a:pt x="19" y="13"/>
                    <a:pt x="20" y="12"/>
                    <a:pt x="20" y="10"/>
                  </a:cubicBezTo>
                  <a:cubicBezTo>
                    <a:pt x="20" y="9"/>
                    <a:pt x="19" y="8"/>
                    <a:pt x="19" y="7"/>
                  </a:cubicBezTo>
                  <a:cubicBezTo>
                    <a:pt x="18" y="6"/>
                    <a:pt x="17" y="5"/>
                    <a:pt x="16" y="5"/>
                  </a:cubicBezTo>
                  <a:cubicBezTo>
                    <a:pt x="15" y="4"/>
                    <a:pt x="13" y="4"/>
                    <a:pt x="10" y="4"/>
                  </a:cubicBezTo>
                  <a:lnTo>
                    <a:pt x="4" y="4"/>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583">
              <a:extLst>
                <a:ext uri="{FF2B5EF4-FFF2-40B4-BE49-F238E27FC236}">
                  <a16:creationId xmlns:a16="http://schemas.microsoft.com/office/drawing/2014/main" id="{903CF516-0ED6-4F28-8AAF-B9118757F963}"/>
                </a:ext>
              </a:extLst>
            </p:cNvPr>
            <p:cNvSpPr>
              <a:spLocks noEditPoints="1"/>
            </p:cNvSpPr>
            <p:nvPr userDrawn="1"/>
          </p:nvSpPr>
          <p:spPr bwMode="auto">
            <a:xfrm>
              <a:off x="11441488" y="890212"/>
              <a:ext cx="70168" cy="71763"/>
            </a:xfrm>
            <a:custGeom>
              <a:avLst/>
              <a:gdLst>
                <a:gd name="T0" fmla="*/ 25 w 29"/>
                <a:gd name="T1" fmla="*/ 20 h 30"/>
                <a:gd name="T2" fmla="*/ 28 w 29"/>
                <a:gd name="T3" fmla="*/ 22 h 30"/>
                <a:gd name="T4" fmla="*/ 24 w 29"/>
                <a:gd name="T5" fmla="*/ 27 h 30"/>
                <a:gd name="T6" fmla="*/ 20 w 29"/>
                <a:gd name="T7" fmla="*/ 29 h 30"/>
                <a:gd name="T8" fmla="*/ 14 w 29"/>
                <a:gd name="T9" fmla="*/ 30 h 30"/>
                <a:gd name="T10" fmla="*/ 3 w 29"/>
                <a:gd name="T11" fmla="*/ 26 h 30"/>
                <a:gd name="T12" fmla="*/ 0 w 29"/>
                <a:gd name="T13" fmla="*/ 15 h 30"/>
                <a:gd name="T14" fmla="*/ 3 w 29"/>
                <a:gd name="T15" fmla="*/ 6 h 30"/>
                <a:gd name="T16" fmla="*/ 14 w 29"/>
                <a:gd name="T17" fmla="*/ 0 h 30"/>
                <a:gd name="T18" fmla="*/ 26 w 29"/>
                <a:gd name="T19" fmla="*/ 6 h 30"/>
                <a:gd name="T20" fmla="*/ 29 w 29"/>
                <a:gd name="T21" fmla="*/ 16 h 30"/>
                <a:gd name="T22" fmla="*/ 3 w 29"/>
                <a:gd name="T23" fmla="*/ 16 h 30"/>
                <a:gd name="T24" fmla="*/ 7 w 29"/>
                <a:gd name="T25" fmla="*/ 24 h 30"/>
                <a:gd name="T26" fmla="*/ 14 w 29"/>
                <a:gd name="T27" fmla="*/ 27 h 30"/>
                <a:gd name="T28" fmla="*/ 18 w 29"/>
                <a:gd name="T29" fmla="*/ 26 h 30"/>
                <a:gd name="T30" fmla="*/ 22 w 29"/>
                <a:gd name="T31" fmla="*/ 24 h 30"/>
                <a:gd name="T32" fmla="*/ 25 w 29"/>
                <a:gd name="T33" fmla="*/ 20 h 30"/>
                <a:gd name="T34" fmla="*/ 25 w 29"/>
                <a:gd name="T35" fmla="*/ 12 h 30"/>
                <a:gd name="T36" fmla="*/ 23 w 29"/>
                <a:gd name="T37" fmla="*/ 8 h 30"/>
                <a:gd name="T38" fmla="*/ 19 w 29"/>
                <a:gd name="T39" fmla="*/ 5 h 30"/>
                <a:gd name="T40" fmla="*/ 14 w 29"/>
                <a:gd name="T41" fmla="*/ 4 h 30"/>
                <a:gd name="T42" fmla="*/ 7 w 29"/>
                <a:gd name="T43" fmla="*/ 7 h 30"/>
                <a:gd name="T44" fmla="*/ 4 w 29"/>
                <a:gd name="T45" fmla="*/ 12 h 30"/>
                <a:gd name="T46" fmla="*/ 25 w 29"/>
                <a:gd name="T47"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30">
                  <a:moveTo>
                    <a:pt x="25" y="20"/>
                  </a:moveTo>
                  <a:cubicBezTo>
                    <a:pt x="28" y="22"/>
                    <a:pt x="28" y="22"/>
                    <a:pt x="28" y="22"/>
                  </a:cubicBezTo>
                  <a:cubicBezTo>
                    <a:pt x="27" y="24"/>
                    <a:pt x="26" y="25"/>
                    <a:pt x="24" y="27"/>
                  </a:cubicBezTo>
                  <a:cubicBezTo>
                    <a:pt x="23" y="28"/>
                    <a:pt x="22" y="29"/>
                    <a:pt x="20" y="29"/>
                  </a:cubicBezTo>
                  <a:cubicBezTo>
                    <a:pt x="18" y="30"/>
                    <a:pt x="16" y="30"/>
                    <a:pt x="14" y="30"/>
                  </a:cubicBezTo>
                  <a:cubicBezTo>
                    <a:pt x="10" y="30"/>
                    <a:pt x="6" y="29"/>
                    <a:pt x="3" y="26"/>
                  </a:cubicBezTo>
                  <a:cubicBezTo>
                    <a:pt x="1" y="23"/>
                    <a:pt x="0" y="19"/>
                    <a:pt x="0" y="15"/>
                  </a:cubicBezTo>
                  <a:cubicBezTo>
                    <a:pt x="0" y="12"/>
                    <a:pt x="1" y="9"/>
                    <a:pt x="3" y="6"/>
                  </a:cubicBezTo>
                  <a:cubicBezTo>
                    <a:pt x="6" y="2"/>
                    <a:pt x="9" y="0"/>
                    <a:pt x="14" y="0"/>
                  </a:cubicBezTo>
                  <a:cubicBezTo>
                    <a:pt x="19" y="0"/>
                    <a:pt x="23" y="2"/>
                    <a:pt x="26" y="6"/>
                  </a:cubicBezTo>
                  <a:cubicBezTo>
                    <a:pt x="28" y="8"/>
                    <a:pt x="29" y="12"/>
                    <a:pt x="29" y="16"/>
                  </a:cubicBezTo>
                  <a:cubicBezTo>
                    <a:pt x="3" y="16"/>
                    <a:pt x="3" y="16"/>
                    <a:pt x="3" y="16"/>
                  </a:cubicBezTo>
                  <a:cubicBezTo>
                    <a:pt x="3" y="19"/>
                    <a:pt x="4" y="22"/>
                    <a:pt x="7" y="24"/>
                  </a:cubicBezTo>
                  <a:cubicBezTo>
                    <a:pt x="9" y="26"/>
                    <a:pt x="11" y="27"/>
                    <a:pt x="14" y="27"/>
                  </a:cubicBezTo>
                  <a:cubicBezTo>
                    <a:pt x="16" y="27"/>
                    <a:pt x="17" y="27"/>
                    <a:pt x="18" y="26"/>
                  </a:cubicBezTo>
                  <a:cubicBezTo>
                    <a:pt x="20" y="26"/>
                    <a:pt x="21" y="25"/>
                    <a:pt x="22" y="24"/>
                  </a:cubicBezTo>
                  <a:cubicBezTo>
                    <a:pt x="23" y="23"/>
                    <a:pt x="24" y="22"/>
                    <a:pt x="25" y="20"/>
                  </a:cubicBezTo>
                  <a:close/>
                  <a:moveTo>
                    <a:pt x="25" y="12"/>
                  </a:moveTo>
                  <a:cubicBezTo>
                    <a:pt x="24" y="10"/>
                    <a:pt x="24" y="9"/>
                    <a:pt x="23" y="8"/>
                  </a:cubicBezTo>
                  <a:cubicBezTo>
                    <a:pt x="22" y="7"/>
                    <a:pt x="21" y="6"/>
                    <a:pt x="19" y="5"/>
                  </a:cubicBezTo>
                  <a:cubicBezTo>
                    <a:pt x="18" y="4"/>
                    <a:pt x="16" y="4"/>
                    <a:pt x="14" y="4"/>
                  </a:cubicBezTo>
                  <a:cubicBezTo>
                    <a:pt x="11" y="4"/>
                    <a:pt x="9" y="5"/>
                    <a:pt x="7" y="7"/>
                  </a:cubicBezTo>
                  <a:cubicBezTo>
                    <a:pt x="6" y="8"/>
                    <a:pt x="4" y="10"/>
                    <a:pt x="4" y="12"/>
                  </a:cubicBezTo>
                  <a:lnTo>
                    <a:pt x="25" y="12"/>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84">
              <a:extLst>
                <a:ext uri="{FF2B5EF4-FFF2-40B4-BE49-F238E27FC236}">
                  <a16:creationId xmlns:a16="http://schemas.microsoft.com/office/drawing/2014/main" id="{62BF4C1D-91A4-4FC4-BEA9-9F525F1E7E17}"/>
                </a:ext>
              </a:extLst>
            </p:cNvPr>
            <p:cNvSpPr>
              <a:spLocks noEditPoints="1"/>
            </p:cNvSpPr>
            <p:nvPr userDrawn="1"/>
          </p:nvSpPr>
          <p:spPr bwMode="auto">
            <a:xfrm>
              <a:off x="11535577" y="890212"/>
              <a:ext cx="68573" cy="71763"/>
            </a:xfrm>
            <a:custGeom>
              <a:avLst/>
              <a:gdLst>
                <a:gd name="T0" fmla="*/ 14 w 29"/>
                <a:gd name="T1" fmla="*/ 0 h 30"/>
                <a:gd name="T2" fmla="*/ 25 w 29"/>
                <a:gd name="T3" fmla="*/ 5 h 30"/>
                <a:gd name="T4" fmla="*/ 29 w 29"/>
                <a:gd name="T5" fmla="*/ 15 h 30"/>
                <a:gd name="T6" fmla="*/ 25 w 29"/>
                <a:gd name="T7" fmla="*/ 26 h 30"/>
                <a:gd name="T8" fmla="*/ 14 w 29"/>
                <a:gd name="T9" fmla="*/ 30 h 30"/>
                <a:gd name="T10" fmla="*/ 4 w 29"/>
                <a:gd name="T11" fmla="*/ 26 h 30"/>
                <a:gd name="T12" fmla="*/ 0 w 29"/>
                <a:gd name="T13" fmla="*/ 15 h 30"/>
                <a:gd name="T14" fmla="*/ 4 w 29"/>
                <a:gd name="T15" fmla="*/ 5 h 30"/>
                <a:gd name="T16" fmla="*/ 14 w 29"/>
                <a:gd name="T17" fmla="*/ 0 h 30"/>
                <a:gd name="T18" fmla="*/ 14 w 29"/>
                <a:gd name="T19" fmla="*/ 4 h 30"/>
                <a:gd name="T20" fmla="*/ 7 w 29"/>
                <a:gd name="T21" fmla="*/ 7 h 30"/>
                <a:gd name="T22" fmla="*/ 3 w 29"/>
                <a:gd name="T23" fmla="*/ 15 h 30"/>
                <a:gd name="T24" fmla="*/ 5 w 29"/>
                <a:gd name="T25" fmla="*/ 21 h 30"/>
                <a:gd name="T26" fmla="*/ 9 w 29"/>
                <a:gd name="T27" fmla="*/ 25 h 30"/>
                <a:gd name="T28" fmla="*/ 14 w 29"/>
                <a:gd name="T29" fmla="*/ 27 h 30"/>
                <a:gd name="T30" fmla="*/ 20 w 29"/>
                <a:gd name="T31" fmla="*/ 25 h 30"/>
                <a:gd name="T32" fmla="*/ 24 w 29"/>
                <a:gd name="T33" fmla="*/ 21 h 30"/>
                <a:gd name="T34" fmla="*/ 26 w 29"/>
                <a:gd name="T35" fmla="*/ 15 h 30"/>
                <a:gd name="T36" fmla="*/ 22 w 29"/>
                <a:gd name="T37" fmla="*/ 7 h 30"/>
                <a:gd name="T38" fmla="*/ 14 w 29"/>
                <a:gd name="T3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0">
                  <a:moveTo>
                    <a:pt x="14" y="0"/>
                  </a:moveTo>
                  <a:cubicBezTo>
                    <a:pt x="19" y="0"/>
                    <a:pt x="22" y="2"/>
                    <a:pt x="25" y="5"/>
                  </a:cubicBezTo>
                  <a:cubicBezTo>
                    <a:pt x="28" y="8"/>
                    <a:pt x="29" y="11"/>
                    <a:pt x="29" y="15"/>
                  </a:cubicBezTo>
                  <a:cubicBezTo>
                    <a:pt x="29" y="19"/>
                    <a:pt x="28" y="23"/>
                    <a:pt x="25" y="26"/>
                  </a:cubicBezTo>
                  <a:cubicBezTo>
                    <a:pt x="22" y="29"/>
                    <a:pt x="19" y="30"/>
                    <a:pt x="14" y="30"/>
                  </a:cubicBezTo>
                  <a:cubicBezTo>
                    <a:pt x="10" y="30"/>
                    <a:pt x="7" y="29"/>
                    <a:pt x="4" y="26"/>
                  </a:cubicBezTo>
                  <a:cubicBezTo>
                    <a:pt x="1" y="23"/>
                    <a:pt x="0" y="19"/>
                    <a:pt x="0" y="15"/>
                  </a:cubicBezTo>
                  <a:cubicBezTo>
                    <a:pt x="0" y="11"/>
                    <a:pt x="1" y="8"/>
                    <a:pt x="4" y="5"/>
                  </a:cubicBezTo>
                  <a:cubicBezTo>
                    <a:pt x="6" y="2"/>
                    <a:pt x="10" y="0"/>
                    <a:pt x="14" y="0"/>
                  </a:cubicBezTo>
                  <a:close/>
                  <a:moveTo>
                    <a:pt x="14" y="4"/>
                  </a:moveTo>
                  <a:cubicBezTo>
                    <a:pt x="11" y="4"/>
                    <a:pt x="9" y="5"/>
                    <a:pt x="7" y="7"/>
                  </a:cubicBezTo>
                  <a:cubicBezTo>
                    <a:pt x="4" y="10"/>
                    <a:pt x="3" y="12"/>
                    <a:pt x="3" y="15"/>
                  </a:cubicBezTo>
                  <a:cubicBezTo>
                    <a:pt x="3" y="18"/>
                    <a:pt x="4" y="19"/>
                    <a:pt x="5" y="21"/>
                  </a:cubicBezTo>
                  <a:cubicBezTo>
                    <a:pt x="6" y="23"/>
                    <a:pt x="7" y="24"/>
                    <a:pt x="9" y="25"/>
                  </a:cubicBezTo>
                  <a:cubicBezTo>
                    <a:pt x="11" y="26"/>
                    <a:pt x="12" y="27"/>
                    <a:pt x="14" y="27"/>
                  </a:cubicBezTo>
                  <a:cubicBezTo>
                    <a:pt x="16" y="27"/>
                    <a:pt x="18" y="26"/>
                    <a:pt x="20" y="25"/>
                  </a:cubicBezTo>
                  <a:cubicBezTo>
                    <a:pt x="22" y="24"/>
                    <a:pt x="23" y="23"/>
                    <a:pt x="24" y="21"/>
                  </a:cubicBezTo>
                  <a:cubicBezTo>
                    <a:pt x="25" y="19"/>
                    <a:pt x="26" y="18"/>
                    <a:pt x="26" y="15"/>
                  </a:cubicBezTo>
                  <a:cubicBezTo>
                    <a:pt x="26" y="12"/>
                    <a:pt x="24" y="10"/>
                    <a:pt x="22" y="7"/>
                  </a:cubicBezTo>
                  <a:cubicBezTo>
                    <a:pt x="20" y="5"/>
                    <a:pt x="17" y="4"/>
                    <a:pt x="14" y="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585">
              <a:extLst>
                <a:ext uri="{FF2B5EF4-FFF2-40B4-BE49-F238E27FC236}">
                  <a16:creationId xmlns:a16="http://schemas.microsoft.com/office/drawing/2014/main" id="{816BD2A4-1C0B-4343-8CC8-E6D6B9E2FFCD}"/>
                </a:ext>
              </a:extLst>
            </p:cNvPr>
            <p:cNvSpPr>
              <a:spLocks noEditPoints="1"/>
            </p:cNvSpPr>
            <p:nvPr userDrawn="1"/>
          </p:nvSpPr>
          <p:spPr bwMode="auto">
            <a:xfrm>
              <a:off x="11629665" y="890212"/>
              <a:ext cx="71763" cy="95683"/>
            </a:xfrm>
            <a:custGeom>
              <a:avLst/>
              <a:gdLst>
                <a:gd name="T0" fmla="*/ 0 w 30"/>
                <a:gd name="T1" fmla="*/ 1 h 40"/>
                <a:gd name="T2" fmla="*/ 4 w 30"/>
                <a:gd name="T3" fmla="*/ 1 h 40"/>
                <a:gd name="T4" fmla="*/ 4 w 30"/>
                <a:gd name="T5" fmla="*/ 6 h 40"/>
                <a:gd name="T6" fmla="*/ 9 w 30"/>
                <a:gd name="T7" fmla="*/ 2 h 40"/>
                <a:gd name="T8" fmla="*/ 15 w 30"/>
                <a:gd name="T9" fmla="*/ 0 h 40"/>
                <a:gd name="T10" fmla="*/ 26 w 30"/>
                <a:gd name="T11" fmla="*/ 5 h 40"/>
                <a:gd name="T12" fmla="*/ 30 w 30"/>
                <a:gd name="T13" fmla="*/ 15 h 40"/>
                <a:gd name="T14" fmla="*/ 26 w 30"/>
                <a:gd name="T15" fmla="*/ 26 h 40"/>
                <a:gd name="T16" fmla="*/ 15 w 30"/>
                <a:gd name="T17" fmla="*/ 30 h 40"/>
                <a:gd name="T18" fmla="*/ 9 w 30"/>
                <a:gd name="T19" fmla="*/ 29 h 40"/>
                <a:gd name="T20" fmla="*/ 4 w 30"/>
                <a:gd name="T21" fmla="*/ 25 h 40"/>
                <a:gd name="T22" fmla="*/ 4 w 30"/>
                <a:gd name="T23" fmla="*/ 40 h 40"/>
                <a:gd name="T24" fmla="*/ 0 w 30"/>
                <a:gd name="T25" fmla="*/ 40 h 40"/>
                <a:gd name="T26" fmla="*/ 0 w 30"/>
                <a:gd name="T27" fmla="*/ 1 h 40"/>
                <a:gd name="T28" fmla="*/ 15 w 30"/>
                <a:gd name="T29" fmla="*/ 4 h 40"/>
                <a:gd name="T30" fmla="*/ 7 w 30"/>
                <a:gd name="T31" fmla="*/ 7 h 40"/>
                <a:gd name="T32" fmla="*/ 4 w 30"/>
                <a:gd name="T33" fmla="*/ 15 h 40"/>
                <a:gd name="T34" fmla="*/ 5 w 30"/>
                <a:gd name="T35" fmla="*/ 21 h 40"/>
                <a:gd name="T36" fmla="*/ 9 w 30"/>
                <a:gd name="T37" fmla="*/ 25 h 40"/>
                <a:gd name="T38" fmla="*/ 15 w 30"/>
                <a:gd name="T39" fmla="*/ 27 h 40"/>
                <a:gd name="T40" fmla="*/ 21 w 30"/>
                <a:gd name="T41" fmla="*/ 25 h 40"/>
                <a:gd name="T42" fmla="*/ 25 w 30"/>
                <a:gd name="T43" fmla="*/ 21 h 40"/>
                <a:gd name="T44" fmla="*/ 26 w 30"/>
                <a:gd name="T45" fmla="*/ 15 h 40"/>
                <a:gd name="T46" fmla="*/ 25 w 30"/>
                <a:gd name="T47" fmla="*/ 10 h 40"/>
                <a:gd name="T48" fmla="*/ 21 w 30"/>
                <a:gd name="T49" fmla="*/ 5 h 40"/>
                <a:gd name="T50" fmla="*/ 15 w 30"/>
                <a:gd name="T51"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0">
                  <a:moveTo>
                    <a:pt x="0" y="1"/>
                  </a:moveTo>
                  <a:cubicBezTo>
                    <a:pt x="4" y="1"/>
                    <a:pt x="4" y="1"/>
                    <a:pt x="4" y="1"/>
                  </a:cubicBezTo>
                  <a:cubicBezTo>
                    <a:pt x="4" y="6"/>
                    <a:pt x="4" y="6"/>
                    <a:pt x="4" y="6"/>
                  </a:cubicBezTo>
                  <a:cubicBezTo>
                    <a:pt x="5" y="4"/>
                    <a:pt x="7" y="3"/>
                    <a:pt x="9" y="2"/>
                  </a:cubicBezTo>
                  <a:cubicBezTo>
                    <a:pt x="11" y="1"/>
                    <a:pt x="13" y="0"/>
                    <a:pt x="15" y="0"/>
                  </a:cubicBezTo>
                  <a:cubicBezTo>
                    <a:pt x="19" y="0"/>
                    <a:pt x="23" y="2"/>
                    <a:pt x="26" y="5"/>
                  </a:cubicBezTo>
                  <a:cubicBezTo>
                    <a:pt x="29" y="8"/>
                    <a:pt x="30" y="11"/>
                    <a:pt x="30" y="15"/>
                  </a:cubicBezTo>
                  <a:cubicBezTo>
                    <a:pt x="30" y="19"/>
                    <a:pt x="29" y="23"/>
                    <a:pt x="26" y="26"/>
                  </a:cubicBezTo>
                  <a:cubicBezTo>
                    <a:pt x="23" y="29"/>
                    <a:pt x="19" y="30"/>
                    <a:pt x="15" y="30"/>
                  </a:cubicBezTo>
                  <a:cubicBezTo>
                    <a:pt x="13" y="30"/>
                    <a:pt x="11" y="30"/>
                    <a:pt x="9" y="29"/>
                  </a:cubicBezTo>
                  <a:cubicBezTo>
                    <a:pt x="7" y="28"/>
                    <a:pt x="6" y="27"/>
                    <a:pt x="4" y="25"/>
                  </a:cubicBezTo>
                  <a:cubicBezTo>
                    <a:pt x="4" y="40"/>
                    <a:pt x="4" y="40"/>
                    <a:pt x="4" y="40"/>
                  </a:cubicBezTo>
                  <a:cubicBezTo>
                    <a:pt x="0" y="40"/>
                    <a:pt x="0" y="40"/>
                    <a:pt x="0" y="40"/>
                  </a:cubicBezTo>
                  <a:lnTo>
                    <a:pt x="0" y="1"/>
                  </a:lnTo>
                  <a:close/>
                  <a:moveTo>
                    <a:pt x="15" y="4"/>
                  </a:moveTo>
                  <a:cubicBezTo>
                    <a:pt x="12" y="4"/>
                    <a:pt x="9" y="5"/>
                    <a:pt x="7" y="7"/>
                  </a:cubicBezTo>
                  <a:cubicBezTo>
                    <a:pt x="5" y="9"/>
                    <a:pt x="4" y="12"/>
                    <a:pt x="4" y="15"/>
                  </a:cubicBezTo>
                  <a:cubicBezTo>
                    <a:pt x="4" y="18"/>
                    <a:pt x="4" y="20"/>
                    <a:pt x="5" y="21"/>
                  </a:cubicBezTo>
                  <a:cubicBezTo>
                    <a:pt x="6" y="23"/>
                    <a:pt x="8" y="24"/>
                    <a:pt x="9" y="25"/>
                  </a:cubicBezTo>
                  <a:cubicBezTo>
                    <a:pt x="11" y="26"/>
                    <a:pt x="13" y="27"/>
                    <a:pt x="15" y="27"/>
                  </a:cubicBezTo>
                  <a:cubicBezTo>
                    <a:pt x="17" y="27"/>
                    <a:pt x="19" y="26"/>
                    <a:pt x="21" y="25"/>
                  </a:cubicBezTo>
                  <a:cubicBezTo>
                    <a:pt x="22" y="24"/>
                    <a:pt x="24" y="23"/>
                    <a:pt x="25" y="21"/>
                  </a:cubicBezTo>
                  <a:cubicBezTo>
                    <a:pt x="26" y="19"/>
                    <a:pt x="26" y="17"/>
                    <a:pt x="26" y="15"/>
                  </a:cubicBezTo>
                  <a:cubicBezTo>
                    <a:pt x="26" y="13"/>
                    <a:pt x="26" y="11"/>
                    <a:pt x="25" y="10"/>
                  </a:cubicBezTo>
                  <a:cubicBezTo>
                    <a:pt x="24" y="8"/>
                    <a:pt x="22" y="6"/>
                    <a:pt x="21" y="5"/>
                  </a:cubicBezTo>
                  <a:cubicBezTo>
                    <a:pt x="19" y="4"/>
                    <a:pt x="17" y="4"/>
                    <a:pt x="15" y="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586">
              <a:extLst>
                <a:ext uri="{FF2B5EF4-FFF2-40B4-BE49-F238E27FC236}">
                  <a16:creationId xmlns:a16="http://schemas.microsoft.com/office/drawing/2014/main" id="{9B63D5C7-13FB-4090-ABFE-A71B7E581A5B}"/>
                </a:ext>
              </a:extLst>
            </p:cNvPr>
            <p:cNvSpPr>
              <a:spLocks noChangeArrowheads="1"/>
            </p:cNvSpPr>
            <p:nvPr userDrawn="1"/>
          </p:nvSpPr>
          <p:spPr bwMode="auto">
            <a:xfrm>
              <a:off x="11728537" y="866291"/>
              <a:ext cx="6379" cy="95683"/>
            </a:xfrm>
            <a:prstGeom prst="rect">
              <a:avLst/>
            </a:prstGeom>
            <a:solidFill>
              <a:srgbClr val="004A8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587">
              <a:extLst>
                <a:ext uri="{FF2B5EF4-FFF2-40B4-BE49-F238E27FC236}">
                  <a16:creationId xmlns:a16="http://schemas.microsoft.com/office/drawing/2014/main" id="{96D58EF5-0F2C-4F7C-A2DB-722FED03972A}"/>
                </a:ext>
              </a:extLst>
            </p:cNvPr>
            <p:cNvSpPr>
              <a:spLocks noEditPoints="1"/>
            </p:cNvSpPr>
            <p:nvPr userDrawn="1"/>
          </p:nvSpPr>
          <p:spPr bwMode="auto">
            <a:xfrm>
              <a:off x="11760431" y="890212"/>
              <a:ext cx="70168" cy="71763"/>
            </a:xfrm>
            <a:custGeom>
              <a:avLst/>
              <a:gdLst>
                <a:gd name="T0" fmla="*/ 25 w 29"/>
                <a:gd name="T1" fmla="*/ 20 h 30"/>
                <a:gd name="T2" fmla="*/ 28 w 29"/>
                <a:gd name="T3" fmla="*/ 22 h 30"/>
                <a:gd name="T4" fmla="*/ 25 w 29"/>
                <a:gd name="T5" fmla="*/ 27 h 30"/>
                <a:gd name="T6" fmla="*/ 20 w 29"/>
                <a:gd name="T7" fmla="*/ 29 h 30"/>
                <a:gd name="T8" fmla="*/ 14 w 29"/>
                <a:gd name="T9" fmla="*/ 30 h 30"/>
                <a:gd name="T10" fmla="*/ 4 w 29"/>
                <a:gd name="T11" fmla="*/ 26 h 30"/>
                <a:gd name="T12" fmla="*/ 0 w 29"/>
                <a:gd name="T13" fmla="*/ 15 h 30"/>
                <a:gd name="T14" fmla="*/ 3 w 29"/>
                <a:gd name="T15" fmla="*/ 6 h 30"/>
                <a:gd name="T16" fmla="*/ 14 w 29"/>
                <a:gd name="T17" fmla="*/ 0 h 30"/>
                <a:gd name="T18" fmla="*/ 26 w 29"/>
                <a:gd name="T19" fmla="*/ 6 h 30"/>
                <a:gd name="T20" fmla="*/ 29 w 29"/>
                <a:gd name="T21" fmla="*/ 16 h 30"/>
                <a:gd name="T22" fmla="*/ 3 w 29"/>
                <a:gd name="T23" fmla="*/ 16 h 30"/>
                <a:gd name="T24" fmla="*/ 7 w 29"/>
                <a:gd name="T25" fmla="*/ 24 h 30"/>
                <a:gd name="T26" fmla="*/ 14 w 29"/>
                <a:gd name="T27" fmla="*/ 27 h 30"/>
                <a:gd name="T28" fmla="*/ 18 w 29"/>
                <a:gd name="T29" fmla="*/ 26 h 30"/>
                <a:gd name="T30" fmla="*/ 22 w 29"/>
                <a:gd name="T31" fmla="*/ 24 h 30"/>
                <a:gd name="T32" fmla="*/ 25 w 29"/>
                <a:gd name="T33" fmla="*/ 20 h 30"/>
                <a:gd name="T34" fmla="*/ 25 w 29"/>
                <a:gd name="T35" fmla="*/ 12 h 30"/>
                <a:gd name="T36" fmla="*/ 23 w 29"/>
                <a:gd name="T37" fmla="*/ 8 h 30"/>
                <a:gd name="T38" fmla="*/ 19 w 29"/>
                <a:gd name="T39" fmla="*/ 5 h 30"/>
                <a:gd name="T40" fmla="*/ 14 w 29"/>
                <a:gd name="T41" fmla="*/ 4 h 30"/>
                <a:gd name="T42" fmla="*/ 7 w 29"/>
                <a:gd name="T43" fmla="*/ 7 h 30"/>
                <a:gd name="T44" fmla="*/ 4 w 29"/>
                <a:gd name="T45" fmla="*/ 12 h 30"/>
                <a:gd name="T46" fmla="*/ 25 w 29"/>
                <a:gd name="T47"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30">
                  <a:moveTo>
                    <a:pt x="25" y="20"/>
                  </a:moveTo>
                  <a:cubicBezTo>
                    <a:pt x="28" y="22"/>
                    <a:pt x="28" y="22"/>
                    <a:pt x="28" y="22"/>
                  </a:cubicBezTo>
                  <a:cubicBezTo>
                    <a:pt x="27" y="24"/>
                    <a:pt x="26" y="25"/>
                    <a:pt x="25" y="27"/>
                  </a:cubicBezTo>
                  <a:cubicBezTo>
                    <a:pt x="23" y="28"/>
                    <a:pt x="22" y="29"/>
                    <a:pt x="20" y="29"/>
                  </a:cubicBezTo>
                  <a:cubicBezTo>
                    <a:pt x="18" y="30"/>
                    <a:pt x="17" y="30"/>
                    <a:pt x="14" y="30"/>
                  </a:cubicBezTo>
                  <a:cubicBezTo>
                    <a:pt x="10" y="30"/>
                    <a:pt x="6" y="29"/>
                    <a:pt x="4" y="26"/>
                  </a:cubicBezTo>
                  <a:cubicBezTo>
                    <a:pt x="1" y="23"/>
                    <a:pt x="0" y="19"/>
                    <a:pt x="0" y="15"/>
                  </a:cubicBezTo>
                  <a:cubicBezTo>
                    <a:pt x="0" y="12"/>
                    <a:pt x="1" y="9"/>
                    <a:pt x="3" y="6"/>
                  </a:cubicBezTo>
                  <a:cubicBezTo>
                    <a:pt x="6" y="2"/>
                    <a:pt x="10" y="0"/>
                    <a:pt x="14" y="0"/>
                  </a:cubicBezTo>
                  <a:cubicBezTo>
                    <a:pt x="19" y="0"/>
                    <a:pt x="23" y="2"/>
                    <a:pt x="26" y="6"/>
                  </a:cubicBezTo>
                  <a:cubicBezTo>
                    <a:pt x="28" y="8"/>
                    <a:pt x="29" y="12"/>
                    <a:pt x="29" y="16"/>
                  </a:cubicBezTo>
                  <a:cubicBezTo>
                    <a:pt x="3" y="16"/>
                    <a:pt x="3" y="16"/>
                    <a:pt x="3" y="16"/>
                  </a:cubicBezTo>
                  <a:cubicBezTo>
                    <a:pt x="4" y="19"/>
                    <a:pt x="5" y="22"/>
                    <a:pt x="7" y="24"/>
                  </a:cubicBezTo>
                  <a:cubicBezTo>
                    <a:pt x="9" y="26"/>
                    <a:pt x="11" y="27"/>
                    <a:pt x="14" y="27"/>
                  </a:cubicBezTo>
                  <a:cubicBezTo>
                    <a:pt x="16" y="27"/>
                    <a:pt x="17" y="27"/>
                    <a:pt x="18" y="26"/>
                  </a:cubicBezTo>
                  <a:cubicBezTo>
                    <a:pt x="20" y="26"/>
                    <a:pt x="21" y="25"/>
                    <a:pt x="22" y="24"/>
                  </a:cubicBezTo>
                  <a:cubicBezTo>
                    <a:pt x="23" y="23"/>
                    <a:pt x="24" y="22"/>
                    <a:pt x="25" y="20"/>
                  </a:cubicBezTo>
                  <a:close/>
                  <a:moveTo>
                    <a:pt x="25" y="12"/>
                  </a:moveTo>
                  <a:cubicBezTo>
                    <a:pt x="24" y="10"/>
                    <a:pt x="24" y="9"/>
                    <a:pt x="23" y="8"/>
                  </a:cubicBezTo>
                  <a:cubicBezTo>
                    <a:pt x="22" y="7"/>
                    <a:pt x="21" y="6"/>
                    <a:pt x="19" y="5"/>
                  </a:cubicBezTo>
                  <a:cubicBezTo>
                    <a:pt x="18" y="4"/>
                    <a:pt x="16" y="4"/>
                    <a:pt x="14" y="4"/>
                  </a:cubicBezTo>
                  <a:cubicBezTo>
                    <a:pt x="12" y="4"/>
                    <a:pt x="9" y="5"/>
                    <a:pt x="7" y="7"/>
                  </a:cubicBezTo>
                  <a:cubicBezTo>
                    <a:pt x="6" y="8"/>
                    <a:pt x="5" y="10"/>
                    <a:pt x="4" y="12"/>
                  </a:cubicBezTo>
                  <a:lnTo>
                    <a:pt x="25" y="12"/>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588766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theme" Target="../theme/theme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Header Placeholder 1">
            <a:extLst>
              <a:ext uri="{FF2B5EF4-FFF2-40B4-BE49-F238E27FC236}">
                <a16:creationId xmlns:a16="http://schemas.microsoft.com/office/drawing/2014/main" id="{0CA89A9A-A5F7-417D-8281-0F0AD414CD18}"/>
              </a:ext>
            </a:extLst>
          </p:cNvPr>
          <p:cNvSpPr>
            <a:spLocks noGrp="1"/>
          </p:cNvSpPr>
          <p:nvPr>
            <p:ph type="hdr" sz="quarter"/>
          </p:nvPr>
        </p:nvSpPr>
        <p:spPr>
          <a:xfrm>
            <a:off x="416408" y="0"/>
            <a:ext cx="2696906" cy="458788"/>
          </a:xfrm>
          <a:prstGeom prst="rect">
            <a:avLst/>
          </a:prstGeom>
        </p:spPr>
        <p:txBody>
          <a:bodyPr vert="horz" lIns="91440" tIns="45720" rIns="91440" bIns="45720" rtlCol="0" anchor="b"/>
          <a:lstStyle>
            <a:lvl1pPr algn="l">
              <a:defRPr sz="1200">
                <a:solidFill>
                  <a:schemeClr val="tx1"/>
                </a:solidFill>
                <a:latin typeface="+mn-lt"/>
              </a:defRPr>
            </a:lvl1pPr>
          </a:lstStyle>
          <a:p>
            <a:r>
              <a:rPr lang="en-US">
                <a:cs typeface="Tahoma" panose="020B0604030504040204" pitchFamily="34" charset="0"/>
              </a:rPr>
              <a:t>Headline</a:t>
            </a:r>
            <a:endParaRPr lang="en-US" dirty="0">
              <a:cs typeface="Tahoma" panose="020B0604030504040204" pitchFamily="34" charset="0"/>
            </a:endParaRPr>
          </a:p>
        </p:txBody>
      </p:sp>
      <p:sp>
        <p:nvSpPr>
          <p:cNvPr id="9" name="Date Placeholder 2">
            <a:extLst>
              <a:ext uri="{FF2B5EF4-FFF2-40B4-BE49-F238E27FC236}">
                <a16:creationId xmlns:a16="http://schemas.microsoft.com/office/drawing/2014/main" id="{3A42CB4B-57D2-407D-B106-3003DD1CC0A6}"/>
              </a:ext>
            </a:extLst>
          </p:cNvPr>
          <p:cNvSpPr>
            <a:spLocks noGrp="1"/>
          </p:cNvSpPr>
          <p:nvPr>
            <p:ph type="dt" sz="quarter" idx="1"/>
          </p:nvPr>
        </p:nvSpPr>
        <p:spPr>
          <a:xfrm>
            <a:off x="3884613" y="0"/>
            <a:ext cx="2646816" cy="458788"/>
          </a:xfrm>
          <a:prstGeom prst="rect">
            <a:avLst/>
          </a:prstGeom>
        </p:spPr>
        <p:txBody>
          <a:bodyPr vert="horz" lIns="91440" tIns="45720" rIns="91440" bIns="45720" rtlCol="0" anchor="b"/>
          <a:lstStyle>
            <a:lvl1pPr algn="r">
              <a:defRPr sz="1200">
                <a:solidFill>
                  <a:schemeClr val="tx1"/>
                </a:solidFill>
                <a:latin typeface="+mn-lt"/>
              </a:defRPr>
            </a:lvl1pPr>
          </a:lstStyle>
          <a:p>
            <a:fld id="{BDF556B1-47E5-4841-AF78-A552147C4512}" type="datetimeFigureOut">
              <a:rPr lang="en-US" smtClean="0">
                <a:cs typeface="Tahoma" panose="020B0604030504040204" pitchFamily="34" charset="0"/>
              </a:rPr>
              <a:pPr/>
              <a:t>10/8/2019</a:t>
            </a:fld>
            <a:endParaRPr lang="en-US">
              <a:cs typeface="Tahoma" panose="020B0604030504040204" pitchFamily="34" charset="0"/>
            </a:endParaRPr>
          </a:p>
        </p:txBody>
      </p:sp>
      <p:sp>
        <p:nvSpPr>
          <p:cNvPr id="10" name="Slide Number Placeholder 4">
            <a:extLst>
              <a:ext uri="{FF2B5EF4-FFF2-40B4-BE49-F238E27FC236}">
                <a16:creationId xmlns:a16="http://schemas.microsoft.com/office/drawing/2014/main" id="{3C6A86D3-EC4B-4CF0-BE59-F74CA7A04FF6}"/>
              </a:ext>
            </a:extLst>
          </p:cNvPr>
          <p:cNvSpPr>
            <a:spLocks noGrp="1"/>
          </p:cNvSpPr>
          <p:nvPr>
            <p:ph type="sldNum" sz="quarter" idx="5"/>
          </p:nvPr>
        </p:nvSpPr>
        <p:spPr>
          <a:xfrm>
            <a:off x="3884613" y="8685213"/>
            <a:ext cx="2646816" cy="458787"/>
          </a:xfrm>
          <a:prstGeom prst="rect">
            <a:avLst/>
          </a:prstGeom>
        </p:spPr>
        <p:txBody>
          <a:bodyPr vert="horz" lIns="91440" tIns="45720" rIns="91440" bIns="45720" rtlCol="0" anchor="t"/>
          <a:lstStyle>
            <a:lvl1pPr algn="r">
              <a:defRPr sz="1200">
                <a:solidFill>
                  <a:schemeClr val="tx1"/>
                </a:solidFill>
                <a:latin typeface="+mn-lt"/>
              </a:defRPr>
            </a:lvl1pPr>
          </a:lstStyle>
          <a:p>
            <a:fld id="{31C06EA9-5B09-4754-A303-3A3F0FC820EB}" type="slidenum">
              <a:rPr lang="en-US" smtClean="0">
                <a:cs typeface="Tahoma" panose="020B0604030504040204" pitchFamily="34" charset="0"/>
              </a:rPr>
              <a:pPr/>
              <a:t>‹#›</a:t>
            </a:fld>
            <a:endParaRPr lang="en-US">
              <a:cs typeface="Tahoma" panose="020B0604030504040204" pitchFamily="34" charset="0"/>
            </a:endParaRPr>
          </a:p>
        </p:txBody>
      </p:sp>
      <p:grpSp>
        <p:nvGrpSpPr>
          <p:cNvPr id="54" name="קבוצה 53">
            <a:extLst>
              <a:ext uri="{FF2B5EF4-FFF2-40B4-BE49-F238E27FC236}">
                <a16:creationId xmlns:a16="http://schemas.microsoft.com/office/drawing/2014/main" id="{0002F051-D97F-4490-8155-EFDC83EB22D4}"/>
              </a:ext>
            </a:extLst>
          </p:cNvPr>
          <p:cNvGrpSpPr/>
          <p:nvPr/>
        </p:nvGrpSpPr>
        <p:grpSpPr>
          <a:xfrm>
            <a:off x="487353" y="8442026"/>
            <a:ext cx="1168026" cy="486374"/>
            <a:chOff x="10299671" y="346413"/>
            <a:chExt cx="1535713" cy="639482"/>
          </a:xfrm>
        </p:grpSpPr>
        <p:pic>
          <p:nvPicPr>
            <p:cNvPr id="55" name="Picture 557">
              <a:extLst>
                <a:ext uri="{FF2B5EF4-FFF2-40B4-BE49-F238E27FC236}">
                  <a16:creationId xmlns:a16="http://schemas.microsoft.com/office/drawing/2014/main" id="{298B8FEE-FBC0-4001-9448-C1B0BE0ACC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908853" y="346413"/>
              <a:ext cx="328512" cy="47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558">
              <a:extLst>
                <a:ext uri="{FF2B5EF4-FFF2-40B4-BE49-F238E27FC236}">
                  <a16:creationId xmlns:a16="http://schemas.microsoft.com/office/drawing/2014/main" id="{8BE8B8BA-AEE3-4AD1-B554-69BB44C7F96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846660" y="354387"/>
              <a:ext cx="314160" cy="470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59">
              <a:extLst>
                <a:ext uri="{FF2B5EF4-FFF2-40B4-BE49-F238E27FC236}">
                  <a16:creationId xmlns:a16="http://schemas.microsoft.com/office/drawing/2014/main" id="{FB06006E-E417-4CA3-9F4A-0274FFA33D64}"/>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782871" y="346413"/>
              <a:ext cx="328512" cy="47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560">
              <a:extLst>
                <a:ext uri="{FF2B5EF4-FFF2-40B4-BE49-F238E27FC236}">
                  <a16:creationId xmlns:a16="http://schemas.microsoft.com/office/drawing/2014/main" id="{2160B201-484A-43AC-A607-C8CCEBB7BCE4}"/>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99671" y="590405"/>
              <a:ext cx="755895" cy="23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561">
              <a:extLst>
                <a:ext uri="{FF2B5EF4-FFF2-40B4-BE49-F238E27FC236}">
                  <a16:creationId xmlns:a16="http://schemas.microsoft.com/office/drawing/2014/main" id="{ED40B19C-9058-4568-AAEB-B4F56B202C78}"/>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337832" y="346413"/>
              <a:ext cx="320538" cy="47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62">
              <a:extLst>
                <a:ext uri="{FF2B5EF4-FFF2-40B4-BE49-F238E27FC236}">
                  <a16:creationId xmlns:a16="http://schemas.microsoft.com/office/drawing/2014/main" id="{DDE74F5F-3501-4F33-8084-309F13A487A4}"/>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1406404" y="346413"/>
              <a:ext cx="307781" cy="47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563">
              <a:extLst>
                <a:ext uri="{FF2B5EF4-FFF2-40B4-BE49-F238E27FC236}">
                  <a16:creationId xmlns:a16="http://schemas.microsoft.com/office/drawing/2014/main" id="{CAAFAADF-5A06-4CC4-B1AD-4264ED4B1685}"/>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1455841" y="346413"/>
              <a:ext cx="322133" cy="47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Freeform 564">
              <a:extLst>
                <a:ext uri="{FF2B5EF4-FFF2-40B4-BE49-F238E27FC236}">
                  <a16:creationId xmlns:a16="http://schemas.microsoft.com/office/drawing/2014/main" id="{911EC386-5B81-40D8-9BD9-F055D565E450}"/>
                </a:ext>
              </a:extLst>
            </p:cNvPr>
            <p:cNvSpPr>
              <a:spLocks/>
            </p:cNvSpPr>
            <p:nvPr userDrawn="1"/>
          </p:nvSpPr>
          <p:spPr bwMode="auto">
            <a:xfrm>
              <a:off x="10972642" y="360766"/>
              <a:ext cx="621939" cy="457684"/>
            </a:xfrm>
            <a:custGeom>
              <a:avLst/>
              <a:gdLst>
                <a:gd name="T0" fmla="*/ 245 w 261"/>
                <a:gd name="T1" fmla="*/ 100 h 192"/>
                <a:gd name="T2" fmla="*/ 139 w 261"/>
                <a:gd name="T3" fmla="*/ 192 h 192"/>
                <a:gd name="T4" fmla="*/ 261 w 261"/>
                <a:gd name="T5" fmla="*/ 88 h 192"/>
                <a:gd name="T6" fmla="*/ 17 w 261"/>
                <a:gd name="T7" fmla="*/ 88 h 192"/>
                <a:gd name="T8" fmla="*/ 124 w 261"/>
                <a:gd name="T9" fmla="*/ 0 h 192"/>
                <a:gd name="T10" fmla="*/ 0 w 261"/>
                <a:gd name="T11" fmla="*/ 100 h 192"/>
                <a:gd name="T12" fmla="*/ 245 w 261"/>
                <a:gd name="T13" fmla="*/ 100 h 192"/>
              </a:gdLst>
              <a:ahLst/>
              <a:cxnLst>
                <a:cxn ang="0">
                  <a:pos x="T0" y="T1"/>
                </a:cxn>
                <a:cxn ang="0">
                  <a:pos x="T2" y="T3"/>
                </a:cxn>
                <a:cxn ang="0">
                  <a:pos x="T4" y="T5"/>
                </a:cxn>
                <a:cxn ang="0">
                  <a:pos x="T6" y="T7"/>
                </a:cxn>
                <a:cxn ang="0">
                  <a:pos x="T8" y="T9"/>
                </a:cxn>
                <a:cxn ang="0">
                  <a:pos x="T10" y="T11"/>
                </a:cxn>
                <a:cxn ang="0">
                  <a:pos x="T12" y="T13"/>
                </a:cxn>
              </a:cxnLst>
              <a:rect l="0" t="0" r="r" b="b"/>
              <a:pathLst>
                <a:path w="261" h="192">
                  <a:moveTo>
                    <a:pt x="245" y="100"/>
                  </a:moveTo>
                  <a:cubicBezTo>
                    <a:pt x="245" y="167"/>
                    <a:pt x="142" y="192"/>
                    <a:pt x="139" y="192"/>
                  </a:cubicBezTo>
                  <a:cubicBezTo>
                    <a:pt x="150" y="192"/>
                    <a:pt x="261" y="172"/>
                    <a:pt x="261" y="88"/>
                  </a:cubicBezTo>
                  <a:cubicBezTo>
                    <a:pt x="17" y="88"/>
                    <a:pt x="17" y="88"/>
                    <a:pt x="17" y="88"/>
                  </a:cubicBezTo>
                  <a:cubicBezTo>
                    <a:pt x="17" y="22"/>
                    <a:pt x="121" y="0"/>
                    <a:pt x="124" y="0"/>
                  </a:cubicBezTo>
                  <a:cubicBezTo>
                    <a:pt x="113" y="0"/>
                    <a:pt x="0" y="18"/>
                    <a:pt x="0" y="100"/>
                  </a:cubicBezTo>
                  <a:lnTo>
                    <a:pt x="245" y="100"/>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63" name="Picture 565">
              <a:extLst>
                <a:ext uri="{FF2B5EF4-FFF2-40B4-BE49-F238E27FC236}">
                  <a16:creationId xmlns:a16="http://schemas.microsoft.com/office/drawing/2014/main" id="{8D1489E3-CB74-4F33-AA28-04DE4992A5BC}"/>
                </a:ext>
              </a:extLst>
            </p:cNvPr>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11506872" y="351198"/>
              <a:ext cx="328512" cy="23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Freeform 566">
              <a:extLst>
                <a:ext uri="{FF2B5EF4-FFF2-40B4-BE49-F238E27FC236}">
                  <a16:creationId xmlns:a16="http://schemas.microsoft.com/office/drawing/2014/main" id="{D784CD7D-F0D6-4C69-B3AD-5BD6FB6A0459}"/>
                </a:ext>
              </a:extLst>
            </p:cNvPr>
            <p:cNvSpPr>
              <a:spLocks/>
            </p:cNvSpPr>
            <p:nvPr userDrawn="1"/>
          </p:nvSpPr>
          <p:spPr bwMode="auto">
            <a:xfrm>
              <a:off x="10306050" y="429338"/>
              <a:ext cx="157877" cy="151499"/>
            </a:xfrm>
            <a:custGeom>
              <a:avLst/>
              <a:gdLst>
                <a:gd name="T0" fmla="*/ 0 w 99"/>
                <a:gd name="T1" fmla="*/ 95 h 95"/>
                <a:gd name="T2" fmla="*/ 24 w 99"/>
                <a:gd name="T3" fmla="*/ 0 h 95"/>
                <a:gd name="T4" fmla="*/ 99 w 99"/>
                <a:gd name="T5" fmla="*/ 0 h 95"/>
                <a:gd name="T6" fmla="*/ 93 w 99"/>
                <a:gd name="T7" fmla="*/ 23 h 95"/>
                <a:gd name="T8" fmla="*/ 48 w 99"/>
                <a:gd name="T9" fmla="*/ 23 h 95"/>
                <a:gd name="T10" fmla="*/ 45 w 99"/>
                <a:gd name="T11" fmla="*/ 36 h 95"/>
                <a:gd name="T12" fmla="*/ 82 w 99"/>
                <a:gd name="T13" fmla="*/ 36 h 95"/>
                <a:gd name="T14" fmla="*/ 76 w 99"/>
                <a:gd name="T15" fmla="*/ 57 h 95"/>
                <a:gd name="T16" fmla="*/ 39 w 99"/>
                <a:gd name="T17" fmla="*/ 57 h 95"/>
                <a:gd name="T18" fmla="*/ 36 w 99"/>
                <a:gd name="T19" fmla="*/ 72 h 95"/>
                <a:gd name="T20" fmla="*/ 82 w 99"/>
                <a:gd name="T21" fmla="*/ 72 h 95"/>
                <a:gd name="T22" fmla="*/ 76 w 99"/>
                <a:gd name="T23" fmla="*/ 95 h 95"/>
                <a:gd name="T24" fmla="*/ 0 w 99"/>
                <a:gd name="T25"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95">
                  <a:moveTo>
                    <a:pt x="0" y="95"/>
                  </a:moveTo>
                  <a:lnTo>
                    <a:pt x="24" y="0"/>
                  </a:lnTo>
                  <a:lnTo>
                    <a:pt x="99" y="0"/>
                  </a:lnTo>
                  <a:lnTo>
                    <a:pt x="93" y="23"/>
                  </a:lnTo>
                  <a:lnTo>
                    <a:pt x="48" y="23"/>
                  </a:lnTo>
                  <a:lnTo>
                    <a:pt x="45" y="36"/>
                  </a:lnTo>
                  <a:lnTo>
                    <a:pt x="82" y="36"/>
                  </a:lnTo>
                  <a:lnTo>
                    <a:pt x="76" y="57"/>
                  </a:lnTo>
                  <a:lnTo>
                    <a:pt x="39" y="57"/>
                  </a:lnTo>
                  <a:lnTo>
                    <a:pt x="36" y="72"/>
                  </a:lnTo>
                  <a:lnTo>
                    <a:pt x="82" y="72"/>
                  </a:lnTo>
                  <a:lnTo>
                    <a:pt x="76" y="95"/>
                  </a:lnTo>
                  <a:lnTo>
                    <a:pt x="0" y="95"/>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67">
              <a:extLst>
                <a:ext uri="{FF2B5EF4-FFF2-40B4-BE49-F238E27FC236}">
                  <a16:creationId xmlns:a16="http://schemas.microsoft.com/office/drawing/2014/main" id="{3CABE504-8F60-4614-98F0-A38E19982991}"/>
                </a:ext>
              </a:extLst>
            </p:cNvPr>
            <p:cNvSpPr>
              <a:spLocks/>
            </p:cNvSpPr>
            <p:nvPr userDrawn="1"/>
          </p:nvSpPr>
          <p:spPr bwMode="auto">
            <a:xfrm>
              <a:off x="10460738" y="429338"/>
              <a:ext cx="143524" cy="151499"/>
            </a:xfrm>
            <a:custGeom>
              <a:avLst/>
              <a:gdLst>
                <a:gd name="T0" fmla="*/ 6 w 90"/>
                <a:gd name="T1" fmla="*/ 0 h 95"/>
                <a:gd name="T2" fmla="*/ 90 w 90"/>
                <a:gd name="T3" fmla="*/ 0 h 95"/>
                <a:gd name="T4" fmla="*/ 84 w 90"/>
                <a:gd name="T5" fmla="*/ 26 h 95"/>
                <a:gd name="T6" fmla="*/ 57 w 90"/>
                <a:gd name="T7" fmla="*/ 26 h 95"/>
                <a:gd name="T8" fmla="*/ 39 w 90"/>
                <a:gd name="T9" fmla="*/ 95 h 95"/>
                <a:gd name="T10" fmla="*/ 9 w 90"/>
                <a:gd name="T11" fmla="*/ 95 h 95"/>
                <a:gd name="T12" fmla="*/ 27 w 90"/>
                <a:gd name="T13" fmla="*/ 26 h 95"/>
                <a:gd name="T14" fmla="*/ 0 w 90"/>
                <a:gd name="T15" fmla="*/ 26 h 95"/>
                <a:gd name="T16" fmla="*/ 6 w 90"/>
                <a:gd name="T1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5">
                  <a:moveTo>
                    <a:pt x="6" y="0"/>
                  </a:moveTo>
                  <a:lnTo>
                    <a:pt x="90" y="0"/>
                  </a:lnTo>
                  <a:lnTo>
                    <a:pt x="84" y="26"/>
                  </a:lnTo>
                  <a:lnTo>
                    <a:pt x="57" y="26"/>
                  </a:lnTo>
                  <a:lnTo>
                    <a:pt x="39" y="95"/>
                  </a:lnTo>
                  <a:lnTo>
                    <a:pt x="9" y="95"/>
                  </a:lnTo>
                  <a:lnTo>
                    <a:pt x="27" y="26"/>
                  </a:lnTo>
                  <a:lnTo>
                    <a:pt x="0" y="26"/>
                  </a:lnTo>
                  <a:lnTo>
                    <a:pt x="6" y="0"/>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68">
              <a:extLst>
                <a:ext uri="{FF2B5EF4-FFF2-40B4-BE49-F238E27FC236}">
                  <a16:creationId xmlns:a16="http://schemas.microsoft.com/office/drawing/2014/main" id="{E67C61BA-93EE-4772-9E27-FD907BC8C316}"/>
                </a:ext>
              </a:extLst>
            </p:cNvPr>
            <p:cNvSpPr>
              <a:spLocks/>
            </p:cNvSpPr>
            <p:nvPr userDrawn="1"/>
          </p:nvSpPr>
          <p:spPr bwMode="auto">
            <a:xfrm>
              <a:off x="10575558" y="427744"/>
              <a:ext cx="151499" cy="154688"/>
            </a:xfrm>
            <a:custGeom>
              <a:avLst/>
              <a:gdLst>
                <a:gd name="T0" fmla="*/ 43 w 64"/>
                <a:gd name="T1" fmla="*/ 19 h 65"/>
                <a:gd name="T2" fmla="*/ 42 w 64"/>
                <a:gd name="T3" fmla="*/ 15 h 65"/>
                <a:gd name="T4" fmla="*/ 37 w 64"/>
                <a:gd name="T5" fmla="*/ 14 h 65"/>
                <a:gd name="T6" fmla="*/ 30 w 64"/>
                <a:gd name="T7" fmla="*/ 18 h 65"/>
                <a:gd name="T8" fmla="*/ 58 w 64"/>
                <a:gd name="T9" fmla="*/ 44 h 65"/>
                <a:gd name="T10" fmla="*/ 24 w 64"/>
                <a:gd name="T11" fmla="*/ 65 h 65"/>
                <a:gd name="T12" fmla="*/ 2 w 64"/>
                <a:gd name="T13" fmla="*/ 44 h 65"/>
                <a:gd name="T14" fmla="*/ 21 w 64"/>
                <a:gd name="T15" fmla="*/ 44 h 65"/>
                <a:gd name="T16" fmla="*/ 23 w 64"/>
                <a:gd name="T17" fmla="*/ 49 h 65"/>
                <a:gd name="T18" fmla="*/ 29 w 64"/>
                <a:gd name="T19" fmla="*/ 51 h 65"/>
                <a:gd name="T20" fmla="*/ 38 w 64"/>
                <a:gd name="T21" fmla="*/ 46 h 65"/>
                <a:gd name="T22" fmla="*/ 10 w 64"/>
                <a:gd name="T23" fmla="*/ 20 h 65"/>
                <a:gd name="T24" fmla="*/ 41 w 64"/>
                <a:gd name="T25" fmla="*/ 0 h 65"/>
                <a:gd name="T26" fmla="*/ 62 w 64"/>
                <a:gd name="T27" fmla="*/ 19 h 65"/>
                <a:gd name="T28" fmla="*/ 43 w 64"/>
                <a:gd name="T29"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65">
                  <a:moveTo>
                    <a:pt x="43" y="19"/>
                  </a:moveTo>
                  <a:cubicBezTo>
                    <a:pt x="44" y="17"/>
                    <a:pt x="43" y="16"/>
                    <a:pt x="42" y="15"/>
                  </a:cubicBezTo>
                  <a:cubicBezTo>
                    <a:pt x="40" y="14"/>
                    <a:pt x="39" y="14"/>
                    <a:pt x="37" y="14"/>
                  </a:cubicBezTo>
                  <a:cubicBezTo>
                    <a:pt x="32" y="14"/>
                    <a:pt x="30" y="15"/>
                    <a:pt x="30" y="18"/>
                  </a:cubicBezTo>
                  <a:cubicBezTo>
                    <a:pt x="27" y="27"/>
                    <a:pt x="64" y="21"/>
                    <a:pt x="58" y="44"/>
                  </a:cubicBezTo>
                  <a:cubicBezTo>
                    <a:pt x="54" y="58"/>
                    <a:pt x="41" y="65"/>
                    <a:pt x="24" y="65"/>
                  </a:cubicBezTo>
                  <a:cubicBezTo>
                    <a:pt x="8" y="65"/>
                    <a:pt x="0" y="56"/>
                    <a:pt x="2" y="44"/>
                  </a:cubicBezTo>
                  <a:cubicBezTo>
                    <a:pt x="21" y="44"/>
                    <a:pt x="21" y="44"/>
                    <a:pt x="21" y="44"/>
                  </a:cubicBezTo>
                  <a:cubicBezTo>
                    <a:pt x="21" y="47"/>
                    <a:pt x="22" y="48"/>
                    <a:pt x="23" y="49"/>
                  </a:cubicBezTo>
                  <a:cubicBezTo>
                    <a:pt x="25" y="50"/>
                    <a:pt x="27" y="51"/>
                    <a:pt x="29" y="51"/>
                  </a:cubicBezTo>
                  <a:cubicBezTo>
                    <a:pt x="34" y="51"/>
                    <a:pt x="37" y="49"/>
                    <a:pt x="38" y="46"/>
                  </a:cubicBezTo>
                  <a:cubicBezTo>
                    <a:pt x="40" y="37"/>
                    <a:pt x="4" y="43"/>
                    <a:pt x="10" y="20"/>
                  </a:cubicBezTo>
                  <a:cubicBezTo>
                    <a:pt x="13" y="6"/>
                    <a:pt x="26" y="0"/>
                    <a:pt x="41" y="0"/>
                  </a:cubicBezTo>
                  <a:cubicBezTo>
                    <a:pt x="58" y="0"/>
                    <a:pt x="64" y="8"/>
                    <a:pt x="62" y="19"/>
                  </a:cubicBezTo>
                  <a:lnTo>
                    <a:pt x="43" y="19"/>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569">
              <a:extLst>
                <a:ext uri="{FF2B5EF4-FFF2-40B4-BE49-F238E27FC236}">
                  <a16:creationId xmlns:a16="http://schemas.microsoft.com/office/drawing/2014/main" id="{ED5B4DE0-6944-49C0-8A8A-6E5B96641A67}"/>
                </a:ext>
              </a:extLst>
            </p:cNvPr>
            <p:cNvSpPr>
              <a:spLocks/>
            </p:cNvSpPr>
            <p:nvPr userDrawn="1"/>
          </p:nvSpPr>
          <p:spPr bwMode="auto">
            <a:xfrm>
              <a:off x="10712703" y="429338"/>
              <a:ext cx="86115" cy="151499"/>
            </a:xfrm>
            <a:custGeom>
              <a:avLst/>
              <a:gdLst>
                <a:gd name="T0" fmla="*/ 0 w 54"/>
                <a:gd name="T1" fmla="*/ 95 h 95"/>
                <a:gd name="T2" fmla="*/ 24 w 54"/>
                <a:gd name="T3" fmla="*/ 0 h 95"/>
                <a:gd name="T4" fmla="*/ 54 w 54"/>
                <a:gd name="T5" fmla="*/ 0 h 95"/>
                <a:gd name="T6" fmla="*/ 30 w 54"/>
                <a:gd name="T7" fmla="*/ 95 h 95"/>
                <a:gd name="T8" fmla="*/ 0 w 54"/>
                <a:gd name="T9" fmla="*/ 95 h 95"/>
              </a:gdLst>
              <a:ahLst/>
              <a:cxnLst>
                <a:cxn ang="0">
                  <a:pos x="T0" y="T1"/>
                </a:cxn>
                <a:cxn ang="0">
                  <a:pos x="T2" y="T3"/>
                </a:cxn>
                <a:cxn ang="0">
                  <a:pos x="T4" y="T5"/>
                </a:cxn>
                <a:cxn ang="0">
                  <a:pos x="T6" y="T7"/>
                </a:cxn>
                <a:cxn ang="0">
                  <a:pos x="T8" y="T9"/>
                </a:cxn>
              </a:cxnLst>
              <a:rect l="0" t="0" r="r" b="b"/>
              <a:pathLst>
                <a:path w="54" h="95">
                  <a:moveTo>
                    <a:pt x="0" y="95"/>
                  </a:moveTo>
                  <a:lnTo>
                    <a:pt x="24" y="0"/>
                  </a:lnTo>
                  <a:lnTo>
                    <a:pt x="54" y="0"/>
                  </a:lnTo>
                  <a:lnTo>
                    <a:pt x="30" y="95"/>
                  </a:lnTo>
                  <a:lnTo>
                    <a:pt x="0" y="95"/>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570">
              <a:extLst>
                <a:ext uri="{FF2B5EF4-FFF2-40B4-BE49-F238E27FC236}">
                  <a16:creationId xmlns:a16="http://schemas.microsoft.com/office/drawing/2014/main" id="{FF663DC5-2B55-4D1E-AA79-A388292F38CE}"/>
                </a:ext>
              </a:extLst>
            </p:cNvPr>
            <p:cNvSpPr>
              <a:spLocks/>
            </p:cNvSpPr>
            <p:nvPr userDrawn="1"/>
          </p:nvSpPr>
          <p:spPr bwMode="auto">
            <a:xfrm>
              <a:off x="10309240" y="867886"/>
              <a:ext cx="49437" cy="94089"/>
            </a:xfrm>
            <a:custGeom>
              <a:avLst/>
              <a:gdLst>
                <a:gd name="T0" fmla="*/ 0 w 31"/>
                <a:gd name="T1" fmla="*/ 6 h 59"/>
                <a:gd name="T2" fmla="*/ 0 w 31"/>
                <a:gd name="T3" fmla="*/ 0 h 59"/>
                <a:gd name="T4" fmla="*/ 31 w 31"/>
                <a:gd name="T5" fmla="*/ 0 h 59"/>
                <a:gd name="T6" fmla="*/ 31 w 31"/>
                <a:gd name="T7" fmla="*/ 6 h 59"/>
                <a:gd name="T8" fmla="*/ 17 w 31"/>
                <a:gd name="T9" fmla="*/ 6 h 59"/>
                <a:gd name="T10" fmla="*/ 17 w 31"/>
                <a:gd name="T11" fmla="*/ 59 h 59"/>
                <a:gd name="T12" fmla="*/ 11 w 31"/>
                <a:gd name="T13" fmla="*/ 59 h 59"/>
                <a:gd name="T14" fmla="*/ 11 w 31"/>
                <a:gd name="T15" fmla="*/ 6 h 59"/>
                <a:gd name="T16" fmla="*/ 0 w 31"/>
                <a:gd name="T17" fmla="*/ 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59">
                  <a:moveTo>
                    <a:pt x="0" y="6"/>
                  </a:moveTo>
                  <a:lnTo>
                    <a:pt x="0" y="0"/>
                  </a:lnTo>
                  <a:lnTo>
                    <a:pt x="31" y="0"/>
                  </a:lnTo>
                  <a:lnTo>
                    <a:pt x="31" y="6"/>
                  </a:lnTo>
                  <a:lnTo>
                    <a:pt x="17" y="6"/>
                  </a:lnTo>
                  <a:lnTo>
                    <a:pt x="17" y="59"/>
                  </a:lnTo>
                  <a:lnTo>
                    <a:pt x="11" y="59"/>
                  </a:lnTo>
                  <a:lnTo>
                    <a:pt x="11" y="6"/>
                  </a:lnTo>
                  <a:lnTo>
                    <a:pt x="0" y="6"/>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571">
              <a:extLst>
                <a:ext uri="{FF2B5EF4-FFF2-40B4-BE49-F238E27FC236}">
                  <a16:creationId xmlns:a16="http://schemas.microsoft.com/office/drawing/2014/main" id="{11C782A3-E7FE-476E-8C2D-38171D3B2C5D}"/>
                </a:ext>
              </a:extLst>
            </p:cNvPr>
            <p:cNvSpPr>
              <a:spLocks/>
            </p:cNvSpPr>
            <p:nvPr userDrawn="1"/>
          </p:nvSpPr>
          <p:spPr bwMode="auto">
            <a:xfrm>
              <a:off x="10379407" y="866291"/>
              <a:ext cx="60599" cy="95683"/>
            </a:xfrm>
            <a:custGeom>
              <a:avLst/>
              <a:gdLst>
                <a:gd name="T0" fmla="*/ 0 w 25"/>
                <a:gd name="T1" fmla="*/ 0 h 40"/>
                <a:gd name="T2" fmla="*/ 4 w 25"/>
                <a:gd name="T3" fmla="*/ 0 h 40"/>
                <a:gd name="T4" fmla="*/ 4 w 25"/>
                <a:gd name="T5" fmla="*/ 16 h 40"/>
                <a:gd name="T6" fmla="*/ 8 w 25"/>
                <a:gd name="T7" fmla="*/ 12 h 40"/>
                <a:gd name="T8" fmla="*/ 14 w 25"/>
                <a:gd name="T9" fmla="*/ 10 h 40"/>
                <a:gd name="T10" fmla="*/ 20 w 25"/>
                <a:gd name="T11" fmla="*/ 12 h 40"/>
                <a:gd name="T12" fmla="*/ 24 w 25"/>
                <a:gd name="T13" fmla="*/ 16 h 40"/>
                <a:gd name="T14" fmla="*/ 25 w 25"/>
                <a:gd name="T15" fmla="*/ 25 h 40"/>
                <a:gd name="T16" fmla="*/ 25 w 25"/>
                <a:gd name="T17" fmla="*/ 40 h 40"/>
                <a:gd name="T18" fmla="*/ 21 w 25"/>
                <a:gd name="T19" fmla="*/ 40 h 40"/>
                <a:gd name="T20" fmla="*/ 21 w 25"/>
                <a:gd name="T21" fmla="*/ 26 h 40"/>
                <a:gd name="T22" fmla="*/ 21 w 25"/>
                <a:gd name="T23" fmla="*/ 19 h 40"/>
                <a:gd name="T24" fmla="*/ 18 w 25"/>
                <a:gd name="T25" fmla="*/ 15 h 40"/>
                <a:gd name="T26" fmla="*/ 14 w 25"/>
                <a:gd name="T27" fmla="*/ 14 h 40"/>
                <a:gd name="T28" fmla="*/ 8 w 25"/>
                <a:gd name="T29" fmla="*/ 16 h 40"/>
                <a:gd name="T30" fmla="*/ 4 w 25"/>
                <a:gd name="T31" fmla="*/ 21 h 40"/>
                <a:gd name="T32" fmla="*/ 4 w 25"/>
                <a:gd name="T33" fmla="*/ 29 h 40"/>
                <a:gd name="T34" fmla="*/ 4 w 25"/>
                <a:gd name="T35" fmla="*/ 40 h 40"/>
                <a:gd name="T36" fmla="*/ 0 w 25"/>
                <a:gd name="T37" fmla="*/ 40 h 40"/>
                <a:gd name="T38" fmla="*/ 0 w 25"/>
                <a:gd name="T3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40">
                  <a:moveTo>
                    <a:pt x="0" y="0"/>
                  </a:moveTo>
                  <a:cubicBezTo>
                    <a:pt x="4" y="0"/>
                    <a:pt x="4" y="0"/>
                    <a:pt x="4" y="0"/>
                  </a:cubicBezTo>
                  <a:cubicBezTo>
                    <a:pt x="4" y="16"/>
                    <a:pt x="4" y="16"/>
                    <a:pt x="4" y="16"/>
                  </a:cubicBezTo>
                  <a:cubicBezTo>
                    <a:pt x="5" y="14"/>
                    <a:pt x="7" y="13"/>
                    <a:pt x="8" y="12"/>
                  </a:cubicBezTo>
                  <a:cubicBezTo>
                    <a:pt x="10" y="11"/>
                    <a:pt x="12" y="10"/>
                    <a:pt x="14" y="10"/>
                  </a:cubicBezTo>
                  <a:cubicBezTo>
                    <a:pt x="16" y="10"/>
                    <a:pt x="18" y="11"/>
                    <a:pt x="20" y="12"/>
                  </a:cubicBezTo>
                  <a:cubicBezTo>
                    <a:pt x="22" y="13"/>
                    <a:pt x="23" y="15"/>
                    <a:pt x="24" y="16"/>
                  </a:cubicBezTo>
                  <a:cubicBezTo>
                    <a:pt x="24" y="18"/>
                    <a:pt x="25" y="21"/>
                    <a:pt x="25" y="25"/>
                  </a:cubicBezTo>
                  <a:cubicBezTo>
                    <a:pt x="25" y="40"/>
                    <a:pt x="25" y="40"/>
                    <a:pt x="25" y="40"/>
                  </a:cubicBezTo>
                  <a:cubicBezTo>
                    <a:pt x="21" y="40"/>
                    <a:pt x="21" y="40"/>
                    <a:pt x="21" y="40"/>
                  </a:cubicBezTo>
                  <a:cubicBezTo>
                    <a:pt x="21" y="26"/>
                    <a:pt x="21" y="26"/>
                    <a:pt x="21" y="26"/>
                  </a:cubicBezTo>
                  <a:cubicBezTo>
                    <a:pt x="21" y="23"/>
                    <a:pt x="21" y="21"/>
                    <a:pt x="21" y="19"/>
                  </a:cubicBezTo>
                  <a:cubicBezTo>
                    <a:pt x="20" y="18"/>
                    <a:pt x="19" y="16"/>
                    <a:pt x="18" y="15"/>
                  </a:cubicBezTo>
                  <a:cubicBezTo>
                    <a:pt x="17" y="14"/>
                    <a:pt x="15" y="14"/>
                    <a:pt x="14" y="14"/>
                  </a:cubicBezTo>
                  <a:cubicBezTo>
                    <a:pt x="11" y="14"/>
                    <a:pt x="9" y="14"/>
                    <a:pt x="8" y="16"/>
                  </a:cubicBezTo>
                  <a:cubicBezTo>
                    <a:pt x="6" y="17"/>
                    <a:pt x="5" y="19"/>
                    <a:pt x="4" y="21"/>
                  </a:cubicBezTo>
                  <a:cubicBezTo>
                    <a:pt x="4" y="23"/>
                    <a:pt x="4" y="25"/>
                    <a:pt x="4" y="29"/>
                  </a:cubicBezTo>
                  <a:cubicBezTo>
                    <a:pt x="4" y="40"/>
                    <a:pt x="4" y="40"/>
                    <a:pt x="4" y="40"/>
                  </a:cubicBezTo>
                  <a:cubicBezTo>
                    <a:pt x="0" y="40"/>
                    <a:pt x="0" y="40"/>
                    <a:pt x="0" y="40"/>
                  </a:cubicBezTo>
                  <a:lnTo>
                    <a:pt x="0" y="0"/>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72">
              <a:extLst>
                <a:ext uri="{FF2B5EF4-FFF2-40B4-BE49-F238E27FC236}">
                  <a16:creationId xmlns:a16="http://schemas.microsoft.com/office/drawing/2014/main" id="{35EED4D9-667C-4474-8188-B3F4105CCD42}"/>
                </a:ext>
              </a:extLst>
            </p:cNvPr>
            <p:cNvSpPr>
              <a:spLocks noEditPoints="1"/>
            </p:cNvSpPr>
            <p:nvPr userDrawn="1"/>
          </p:nvSpPr>
          <p:spPr bwMode="auto">
            <a:xfrm>
              <a:off x="10463928" y="890212"/>
              <a:ext cx="70168" cy="71763"/>
            </a:xfrm>
            <a:custGeom>
              <a:avLst/>
              <a:gdLst>
                <a:gd name="T0" fmla="*/ 26 w 30"/>
                <a:gd name="T1" fmla="*/ 20 h 30"/>
                <a:gd name="T2" fmla="*/ 29 w 30"/>
                <a:gd name="T3" fmla="*/ 22 h 30"/>
                <a:gd name="T4" fmla="*/ 25 w 30"/>
                <a:gd name="T5" fmla="*/ 27 h 30"/>
                <a:gd name="T6" fmla="*/ 21 w 30"/>
                <a:gd name="T7" fmla="*/ 29 h 30"/>
                <a:gd name="T8" fmla="*/ 15 w 30"/>
                <a:gd name="T9" fmla="*/ 30 h 30"/>
                <a:gd name="T10" fmla="*/ 4 w 30"/>
                <a:gd name="T11" fmla="*/ 26 h 30"/>
                <a:gd name="T12" fmla="*/ 0 w 30"/>
                <a:gd name="T13" fmla="*/ 15 h 30"/>
                <a:gd name="T14" fmla="*/ 4 w 30"/>
                <a:gd name="T15" fmla="*/ 6 h 30"/>
                <a:gd name="T16" fmla="*/ 15 w 30"/>
                <a:gd name="T17" fmla="*/ 0 h 30"/>
                <a:gd name="T18" fmla="*/ 27 w 30"/>
                <a:gd name="T19" fmla="*/ 6 h 30"/>
                <a:gd name="T20" fmla="*/ 30 w 30"/>
                <a:gd name="T21" fmla="*/ 16 h 30"/>
                <a:gd name="T22" fmla="*/ 4 w 30"/>
                <a:gd name="T23" fmla="*/ 16 h 30"/>
                <a:gd name="T24" fmla="*/ 7 w 30"/>
                <a:gd name="T25" fmla="*/ 24 h 30"/>
                <a:gd name="T26" fmla="*/ 15 w 30"/>
                <a:gd name="T27" fmla="*/ 27 h 30"/>
                <a:gd name="T28" fmla="*/ 19 w 30"/>
                <a:gd name="T29" fmla="*/ 26 h 30"/>
                <a:gd name="T30" fmla="*/ 23 w 30"/>
                <a:gd name="T31" fmla="*/ 24 h 30"/>
                <a:gd name="T32" fmla="*/ 26 w 30"/>
                <a:gd name="T33" fmla="*/ 20 h 30"/>
                <a:gd name="T34" fmla="*/ 26 w 30"/>
                <a:gd name="T35" fmla="*/ 12 h 30"/>
                <a:gd name="T36" fmla="*/ 24 w 30"/>
                <a:gd name="T37" fmla="*/ 8 h 30"/>
                <a:gd name="T38" fmla="*/ 20 w 30"/>
                <a:gd name="T39" fmla="*/ 5 h 30"/>
                <a:gd name="T40" fmla="*/ 15 w 30"/>
                <a:gd name="T41" fmla="*/ 4 h 30"/>
                <a:gd name="T42" fmla="*/ 8 w 30"/>
                <a:gd name="T43" fmla="*/ 7 h 30"/>
                <a:gd name="T44" fmla="*/ 5 w 30"/>
                <a:gd name="T45" fmla="*/ 12 h 30"/>
                <a:gd name="T46" fmla="*/ 26 w 30"/>
                <a:gd name="T47"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30">
                  <a:moveTo>
                    <a:pt x="26" y="20"/>
                  </a:moveTo>
                  <a:cubicBezTo>
                    <a:pt x="29" y="22"/>
                    <a:pt x="29" y="22"/>
                    <a:pt x="29" y="22"/>
                  </a:cubicBezTo>
                  <a:cubicBezTo>
                    <a:pt x="28" y="24"/>
                    <a:pt x="27" y="25"/>
                    <a:pt x="25" y="27"/>
                  </a:cubicBezTo>
                  <a:cubicBezTo>
                    <a:pt x="24" y="28"/>
                    <a:pt x="23" y="29"/>
                    <a:pt x="21" y="29"/>
                  </a:cubicBezTo>
                  <a:cubicBezTo>
                    <a:pt x="19" y="30"/>
                    <a:pt x="17" y="30"/>
                    <a:pt x="15" y="30"/>
                  </a:cubicBezTo>
                  <a:cubicBezTo>
                    <a:pt x="11" y="30"/>
                    <a:pt x="7" y="29"/>
                    <a:pt x="4" y="26"/>
                  </a:cubicBezTo>
                  <a:cubicBezTo>
                    <a:pt x="2" y="23"/>
                    <a:pt x="0" y="19"/>
                    <a:pt x="0" y="15"/>
                  </a:cubicBezTo>
                  <a:cubicBezTo>
                    <a:pt x="0" y="12"/>
                    <a:pt x="2" y="9"/>
                    <a:pt x="4" y="6"/>
                  </a:cubicBezTo>
                  <a:cubicBezTo>
                    <a:pt x="7" y="2"/>
                    <a:pt x="10" y="0"/>
                    <a:pt x="15" y="0"/>
                  </a:cubicBezTo>
                  <a:cubicBezTo>
                    <a:pt x="20" y="0"/>
                    <a:pt x="24" y="2"/>
                    <a:pt x="27" y="6"/>
                  </a:cubicBezTo>
                  <a:cubicBezTo>
                    <a:pt x="29" y="8"/>
                    <a:pt x="30" y="12"/>
                    <a:pt x="30" y="16"/>
                  </a:cubicBezTo>
                  <a:cubicBezTo>
                    <a:pt x="4" y="16"/>
                    <a:pt x="4" y="16"/>
                    <a:pt x="4" y="16"/>
                  </a:cubicBezTo>
                  <a:cubicBezTo>
                    <a:pt x="4" y="19"/>
                    <a:pt x="5" y="22"/>
                    <a:pt x="7" y="24"/>
                  </a:cubicBezTo>
                  <a:cubicBezTo>
                    <a:pt x="9" y="26"/>
                    <a:pt x="12" y="27"/>
                    <a:pt x="15" y="27"/>
                  </a:cubicBezTo>
                  <a:cubicBezTo>
                    <a:pt x="16" y="27"/>
                    <a:pt x="18" y="27"/>
                    <a:pt x="19" y="26"/>
                  </a:cubicBezTo>
                  <a:cubicBezTo>
                    <a:pt x="21" y="26"/>
                    <a:pt x="22" y="25"/>
                    <a:pt x="23" y="24"/>
                  </a:cubicBezTo>
                  <a:cubicBezTo>
                    <a:pt x="24" y="23"/>
                    <a:pt x="25" y="22"/>
                    <a:pt x="26" y="20"/>
                  </a:cubicBezTo>
                  <a:close/>
                  <a:moveTo>
                    <a:pt x="26" y="12"/>
                  </a:moveTo>
                  <a:cubicBezTo>
                    <a:pt x="25" y="10"/>
                    <a:pt x="25" y="9"/>
                    <a:pt x="24" y="8"/>
                  </a:cubicBezTo>
                  <a:cubicBezTo>
                    <a:pt x="23" y="7"/>
                    <a:pt x="21" y="6"/>
                    <a:pt x="20" y="5"/>
                  </a:cubicBezTo>
                  <a:cubicBezTo>
                    <a:pt x="18" y="4"/>
                    <a:pt x="17" y="4"/>
                    <a:pt x="15" y="4"/>
                  </a:cubicBezTo>
                  <a:cubicBezTo>
                    <a:pt x="12" y="4"/>
                    <a:pt x="10" y="5"/>
                    <a:pt x="8" y="7"/>
                  </a:cubicBezTo>
                  <a:cubicBezTo>
                    <a:pt x="6" y="8"/>
                    <a:pt x="5" y="10"/>
                    <a:pt x="5" y="12"/>
                  </a:cubicBezTo>
                  <a:lnTo>
                    <a:pt x="26" y="12"/>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73">
              <a:extLst>
                <a:ext uri="{FF2B5EF4-FFF2-40B4-BE49-F238E27FC236}">
                  <a16:creationId xmlns:a16="http://schemas.microsoft.com/office/drawing/2014/main" id="{8362B5CB-6262-411F-8D62-3ADAB3D2794D}"/>
                </a:ext>
              </a:extLst>
            </p:cNvPr>
            <p:cNvSpPr>
              <a:spLocks/>
            </p:cNvSpPr>
            <p:nvPr userDrawn="1"/>
          </p:nvSpPr>
          <p:spPr bwMode="auto">
            <a:xfrm>
              <a:off x="10599478" y="866291"/>
              <a:ext cx="52626" cy="95683"/>
            </a:xfrm>
            <a:custGeom>
              <a:avLst/>
              <a:gdLst>
                <a:gd name="T0" fmla="*/ 0 w 22"/>
                <a:gd name="T1" fmla="*/ 32 h 40"/>
                <a:gd name="T2" fmla="*/ 3 w 22"/>
                <a:gd name="T3" fmla="*/ 30 h 40"/>
                <a:gd name="T4" fmla="*/ 11 w 22"/>
                <a:gd name="T5" fmla="*/ 37 h 40"/>
                <a:gd name="T6" fmla="*/ 14 w 22"/>
                <a:gd name="T7" fmla="*/ 36 h 40"/>
                <a:gd name="T8" fmla="*/ 17 w 22"/>
                <a:gd name="T9" fmla="*/ 33 h 40"/>
                <a:gd name="T10" fmla="*/ 18 w 22"/>
                <a:gd name="T11" fmla="*/ 30 h 40"/>
                <a:gd name="T12" fmla="*/ 17 w 22"/>
                <a:gd name="T13" fmla="*/ 26 h 40"/>
                <a:gd name="T14" fmla="*/ 10 w 22"/>
                <a:gd name="T15" fmla="*/ 20 h 40"/>
                <a:gd name="T16" fmla="*/ 4 w 22"/>
                <a:gd name="T17" fmla="*/ 15 h 40"/>
                <a:gd name="T18" fmla="*/ 2 w 22"/>
                <a:gd name="T19" fmla="*/ 9 h 40"/>
                <a:gd name="T20" fmla="*/ 3 w 22"/>
                <a:gd name="T21" fmla="*/ 5 h 40"/>
                <a:gd name="T22" fmla="*/ 7 w 22"/>
                <a:gd name="T23" fmla="*/ 1 h 40"/>
                <a:gd name="T24" fmla="*/ 11 w 22"/>
                <a:gd name="T25" fmla="*/ 0 h 40"/>
                <a:gd name="T26" fmla="*/ 16 w 22"/>
                <a:gd name="T27" fmla="*/ 1 h 40"/>
                <a:gd name="T28" fmla="*/ 21 w 22"/>
                <a:gd name="T29" fmla="*/ 6 h 40"/>
                <a:gd name="T30" fmla="*/ 18 w 22"/>
                <a:gd name="T31" fmla="*/ 9 h 40"/>
                <a:gd name="T32" fmla="*/ 15 w 22"/>
                <a:gd name="T33" fmla="*/ 5 h 40"/>
                <a:gd name="T34" fmla="*/ 11 w 22"/>
                <a:gd name="T35" fmla="*/ 4 h 40"/>
                <a:gd name="T36" fmla="*/ 7 w 22"/>
                <a:gd name="T37" fmla="*/ 6 h 40"/>
                <a:gd name="T38" fmla="*/ 6 w 22"/>
                <a:gd name="T39" fmla="*/ 9 h 40"/>
                <a:gd name="T40" fmla="*/ 7 w 22"/>
                <a:gd name="T41" fmla="*/ 11 h 40"/>
                <a:gd name="T42" fmla="*/ 8 w 22"/>
                <a:gd name="T43" fmla="*/ 14 h 40"/>
                <a:gd name="T44" fmla="*/ 13 w 22"/>
                <a:gd name="T45" fmla="*/ 18 h 40"/>
                <a:gd name="T46" fmla="*/ 20 w 22"/>
                <a:gd name="T47" fmla="*/ 24 h 40"/>
                <a:gd name="T48" fmla="*/ 22 w 22"/>
                <a:gd name="T49" fmla="*/ 30 h 40"/>
                <a:gd name="T50" fmla="*/ 19 w 22"/>
                <a:gd name="T51" fmla="*/ 37 h 40"/>
                <a:gd name="T52" fmla="*/ 11 w 22"/>
                <a:gd name="T53" fmla="*/ 40 h 40"/>
                <a:gd name="T54" fmla="*/ 5 w 22"/>
                <a:gd name="T55" fmla="*/ 39 h 40"/>
                <a:gd name="T56" fmla="*/ 0 w 22"/>
                <a:gd name="T5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40">
                  <a:moveTo>
                    <a:pt x="0" y="32"/>
                  </a:moveTo>
                  <a:cubicBezTo>
                    <a:pt x="3" y="30"/>
                    <a:pt x="3" y="30"/>
                    <a:pt x="3" y="30"/>
                  </a:cubicBezTo>
                  <a:cubicBezTo>
                    <a:pt x="5" y="35"/>
                    <a:pt x="8" y="37"/>
                    <a:pt x="11" y="37"/>
                  </a:cubicBezTo>
                  <a:cubicBezTo>
                    <a:pt x="12" y="37"/>
                    <a:pt x="13" y="36"/>
                    <a:pt x="14" y="36"/>
                  </a:cubicBezTo>
                  <a:cubicBezTo>
                    <a:pt x="16" y="35"/>
                    <a:pt x="16" y="34"/>
                    <a:pt x="17" y="33"/>
                  </a:cubicBezTo>
                  <a:cubicBezTo>
                    <a:pt x="18" y="32"/>
                    <a:pt x="18" y="31"/>
                    <a:pt x="18" y="30"/>
                  </a:cubicBezTo>
                  <a:cubicBezTo>
                    <a:pt x="18" y="29"/>
                    <a:pt x="17" y="28"/>
                    <a:pt x="17" y="26"/>
                  </a:cubicBezTo>
                  <a:cubicBezTo>
                    <a:pt x="15" y="25"/>
                    <a:pt x="13" y="23"/>
                    <a:pt x="10" y="20"/>
                  </a:cubicBezTo>
                  <a:cubicBezTo>
                    <a:pt x="7" y="18"/>
                    <a:pt x="5" y="16"/>
                    <a:pt x="4" y="15"/>
                  </a:cubicBezTo>
                  <a:cubicBezTo>
                    <a:pt x="3" y="13"/>
                    <a:pt x="2" y="11"/>
                    <a:pt x="2" y="9"/>
                  </a:cubicBezTo>
                  <a:cubicBezTo>
                    <a:pt x="2" y="7"/>
                    <a:pt x="2" y="6"/>
                    <a:pt x="3" y="5"/>
                  </a:cubicBezTo>
                  <a:cubicBezTo>
                    <a:pt x="4" y="3"/>
                    <a:pt x="5" y="2"/>
                    <a:pt x="7" y="1"/>
                  </a:cubicBezTo>
                  <a:cubicBezTo>
                    <a:pt x="8" y="1"/>
                    <a:pt x="10" y="0"/>
                    <a:pt x="11" y="0"/>
                  </a:cubicBezTo>
                  <a:cubicBezTo>
                    <a:pt x="13" y="0"/>
                    <a:pt x="15" y="1"/>
                    <a:pt x="16" y="1"/>
                  </a:cubicBezTo>
                  <a:cubicBezTo>
                    <a:pt x="18" y="2"/>
                    <a:pt x="20" y="4"/>
                    <a:pt x="21" y="6"/>
                  </a:cubicBezTo>
                  <a:cubicBezTo>
                    <a:pt x="18" y="9"/>
                    <a:pt x="18" y="9"/>
                    <a:pt x="18" y="9"/>
                  </a:cubicBezTo>
                  <a:cubicBezTo>
                    <a:pt x="17" y="7"/>
                    <a:pt x="16" y="6"/>
                    <a:pt x="15" y="5"/>
                  </a:cubicBezTo>
                  <a:cubicBezTo>
                    <a:pt x="14" y="4"/>
                    <a:pt x="12" y="4"/>
                    <a:pt x="11" y="4"/>
                  </a:cubicBezTo>
                  <a:cubicBezTo>
                    <a:pt x="10" y="4"/>
                    <a:pt x="8" y="5"/>
                    <a:pt x="7" y="6"/>
                  </a:cubicBezTo>
                  <a:cubicBezTo>
                    <a:pt x="6" y="6"/>
                    <a:pt x="6" y="8"/>
                    <a:pt x="6" y="9"/>
                  </a:cubicBezTo>
                  <a:cubicBezTo>
                    <a:pt x="6" y="10"/>
                    <a:pt x="6" y="11"/>
                    <a:pt x="7" y="11"/>
                  </a:cubicBezTo>
                  <a:cubicBezTo>
                    <a:pt x="7" y="12"/>
                    <a:pt x="8" y="13"/>
                    <a:pt x="8" y="14"/>
                  </a:cubicBezTo>
                  <a:cubicBezTo>
                    <a:pt x="9" y="14"/>
                    <a:pt x="11" y="16"/>
                    <a:pt x="13" y="18"/>
                  </a:cubicBezTo>
                  <a:cubicBezTo>
                    <a:pt x="17" y="20"/>
                    <a:pt x="19" y="22"/>
                    <a:pt x="20" y="24"/>
                  </a:cubicBezTo>
                  <a:cubicBezTo>
                    <a:pt x="21" y="26"/>
                    <a:pt x="22" y="28"/>
                    <a:pt x="22" y="30"/>
                  </a:cubicBezTo>
                  <a:cubicBezTo>
                    <a:pt x="22" y="33"/>
                    <a:pt x="21" y="35"/>
                    <a:pt x="19" y="37"/>
                  </a:cubicBezTo>
                  <a:cubicBezTo>
                    <a:pt x="17" y="39"/>
                    <a:pt x="14" y="40"/>
                    <a:pt x="11" y="40"/>
                  </a:cubicBezTo>
                  <a:cubicBezTo>
                    <a:pt x="9" y="40"/>
                    <a:pt x="7" y="40"/>
                    <a:pt x="5" y="39"/>
                  </a:cubicBezTo>
                  <a:cubicBezTo>
                    <a:pt x="3" y="37"/>
                    <a:pt x="1" y="35"/>
                    <a:pt x="0" y="32"/>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574">
              <a:extLst>
                <a:ext uri="{FF2B5EF4-FFF2-40B4-BE49-F238E27FC236}">
                  <a16:creationId xmlns:a16="http://schemas.microsoft.com/office/drawing/2014/main" id="{2E76B8BC-7D28-4F5A-8B80-F5A2484818C7}"/>
                </a:ext>
              </a:extLst>
            </p:cNvPr>
            <p:cNvSpPr>
              <a:spLocks/>
            </p:cNvSpPr>
            <p:nvPr userDrawn="1"/>
          </p:nvSpPr>
          <p:spPr bwMode="auto">
            <a:xfrm>
              <a:off x="10674430" y="867886"/>
              <a:ext cx="36679" cy="94089"/>
            </a:xfrm>
            <a:custGeom>
              <a:avLst/>
              <a:gdLst>
                <a:gd name="T0" fmla="*/ 8 w 23"/>
                <a:gd name="T1" fmla="*/ 0 h 59"/>
                <a:gd name="T2" fmla="*/ 14 w 23"/>
                <a:gd name="T3" fmla="*/ 0 h 59"/>
                <a:gd name="T4" fmla="*/ 14 w 23"/>
                <a:gd name="T5" fmla="*/ 15 h 59"/>
                <a:gd name="T6" fmla="*/ 23 w 23"/>
                <a:gd name="T7" fmla="*/ 15 h 59"/>
                <a:gd name="T8" fmla="*/ 23 w 23"/>
                <a:gd name="T9" fmla="*/ 20 h 59"/>
                <a:gd name="T10" fmla="*/ 14 w 23"/>
                <a:gd name="T11" fmla="*/ 20 h 59"/>
                <a:gd name="T12" fmla="*/ 14 w 23"/>
                <a:gd name="T13" fmla="*/ 59 h 59"/>
                <a:gd name="T14" fmla="*/ 8 w 23"/>
                <a:gd name="T15" fmla="*/ 59 h 59"/>
                <a:gd name="T16" fmla="*/ 8 w 23"/>
                <a:gd name="T17" fmla="*/ 20 h 59"/>
                <a:gd name="T18" fmla="*/ 0 w 23"/>
                <a:gd name="T19" fmla="*/ 20 h 59"/>
                <a:gd name="T20" fmla="*/ 0 w 23"/>
                <a:gd name="T21" fmla="*/ 15 h 59"/>
                <a:gd name="T22" fmla="*/ 8 w 23"/>
                <a:gd name="T23" fmla="*/ 15 h 59"/>
                <a:gd name="T24" fmla="*/ 8 w 23"/>
                <a:gd name="T2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59">
                  <a:moveTo>
                    <a:pt x="8" y="0"/>
                  </a:moveTo>
                  <a:lnTo>
                    <a:pt x="14" y="0"/>
                  </a:lnTo>
                  <a:lnTo>
                    <a:pt x="14" y="15"/>
                  </a:lnTo>
                  <a:lnTo>
                    <a:pt x="23" y="15"/>
                  </a:lnTo>
                  <a:lnTo>
                    <a:pt x="23" y="20"/>
                  </a:lnTo>
                  <a:lnTo>
                    <a:pt x="14" y="20"/>
                  </a:lnTo>
                  <a:lnTo>
                    <a:pt x="14" y="59"/>
                  </a:lnTo>
                  <a:lnTo>
                    <a:pt x="8" y="59"/>
                  </a:lnTo>
                  <a:lnTo>
                    <a:pt x="8" y="20"/>
                  </a:lnTo>
                  <a:lnTo>
                    <a:pt x="0" y="20"/>
                  </a:lnTo>
                  <a:lnTo>
                    <a:pt x="0" y="15"/>
                  </a:lnTo>
                  <a:lnTo>
                    <a:pt x="8" y="15"/>
                  </a:lnTo>
                  <a:lnTo>
                    <a:pt x="8" y="0"/>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575">
              <a:extLst>
                <a:ext uri="{FF2B5EF4-FFF2-40B4-BE49-F238E27FC236}">
                  <a16:creationId xmlns:a16="http://schemas.microsoft.com/office/drawing/2014/main" id="{9AC98230-5B0B-499D-A926-4DA501AA1A0C}"/>
                </a:ext>
              </a:extLst>
            </p:cNvPr>
            <p:cNvSpPr>
              <a:spLocks noEditPoints="1"/>
            </p:cNvSpPr>
            <p:nvPr userDrawn="1"/>
          </p:nvSpPr>
          <p:spPr bwMode="auto">
            <a:xfrm>
              <a:off x="10730245" y="890212"/>
              <a:ext cx="71763" cy="71763"/>
            </a:xfrm>
            <a:custGeom>
              <a:avLst/>
              <a:gdLst>
                <a:gd name="T0" fmla="*/ 30 w 30"/>
                <a:gd name="T1" fmla="*/ 1 h 30"/>
                <a:gd name="T2" fmla="*/ 30 w 30"/>
                <a:gd name="T3" fmla="*/ 30 h 30"/>
                <a:gd name="T4" fmla="*/ 26 w 30"/>
                <a:gd name="T5" fmla="*/ 30 h 30"/>
                <a:gd name="T6" fmla="*/ 26 w 30"/>
                <a:gd name="T7" fmla="*/ 25 h 30"/>
                <a:gd name="T8" fmla="*/ 21 w 30"/>
                <a:gd name="T9" fmla="*/ 29 h 30"/>
                <a:gd name="T10" fmla="*/ 15 w 30"/>
                <a:gd name="T11" fmla="*/ 30 h 30"/>
                <a:gd name="T12" fmla="*/ 4 w 30"/>
                <a:gd name="T13" fmla="*/ 26 h 30"/>
                <a:gd name="T14" fmla="*/ 0 w 30"/>
                <a:gd name="T15" fmla="*/ 15 h 30"/>
                <a:gd name="T16" fmla="*/ 4 w 30"/>
                <a:gd name="T17" fmla="*/ 5 h 30"/>
                <a:gd name="T18" fmla="*/ 15 w 30"/>
                <a:gd name="T19" fmla="*/ 0 h 30"/>
                <a:gd name="T20" fmla="*/ 21 w 30"/>
                <a:gd name="T21" fmla="*/ 2 h 30"/>
                <a:gd name="T22" fmla="*/ 26 w 30"/>
                <a:gd name="T23" fmla="*/ 6 h 30"/>
                <a:gd name="T24" fmla="*/ 26 w 30"/>
                <a:gd name="T25" fmla="*/ 1 h 30"/>
                <a:gd name="T26" fmla="*/ 30 w 30"/>
                <a:gd name="T27" fmla="*/ 1 h 30"/>
                <a:gd name="T28" fmla="*/ 15 w 30"/>
                <a:gd name="T29" fmla="*/ 4 h 30"/>
                <a:gd name="T30" fmla="*/ 9 w 30"/>
                <a:gd name="T31" fmla="*/ 5 h 30"/>
                <a:gd name="T32" fmla="*/ 5 w 30"/>
                <a:gd name="T33" fmla="*/ 10 h 30"/>
                <a:gd name="T34" fmla="*/ 4 w 30"/>
                <a:gd name="T35" fmla="*/ 15 h 30"/>
                <a:gd name="T36" fmla="*/ 5 w 30"/>
                <a:gd name="T37" fmla="*/ 21 h 30"/>
                <a:gd name="T38" fmla="*/ 9 w 30"/>
                <a:gd name="T39" fmla="*/ 25 h 30"/>
                <a:gd name="T40" fmla="*/ 15 w 30"/>
                <a:gd name="T41" fmla="*/ 27 h 30"/>
                <a:gd name="T42" fmla="*/ 21 w 30"/>
                <a:gd name="T43" fmla="*/ 25 h 30"/>
                <a:gd name="T44" fmla="*/ 25 w 30"/>
                <a:gd name="T45" fmla="*/ 21 h 30"/>
                <a:gd name="T46" fmla="*/ 26 w 30"/>
                <a:gd name="T47" fmla="*/ 15 h 30"/>
                <a:gd name="T48" fmla="*/ 23 w 30"/>
                <a:gd name="T49" fmla="*/ 7 h 30"/>
                <a:gd name="T50" fmla="*/ 15 w 30"/>
                <a:gd name="T51"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30">
                  <a:moveTo>
                    <a:pt x="30" y="1"/>
                  </a:moveTo>
                  <a:cubicBezTo>
                    <a:pt x="30" y="30"/>
                    <a:pt x="30" y="30"/>
                    <a:pt x="30" y="30"/>
                  </a:cubicBezTo>
                  <a:cubicBezTo>
                    <a:pt x="26" y="30"/>
                    <a:pt x="26" y="30"/>
                    <a:pt x="26" y="30"/>
                  </a:cubicBezTo>
                  <a:cubicBezTo>
                    <a:pt x="26" y="25"/>
                    <a:pt x="26" y="25"/>
                    <a:pt x="26" y="25"/>
                  </a:cubicBezTo>
                  <a:cubicBezTo>
                    <a:pt x="24" y="27"/>
                    <a:pt x="23" y="28"/>
                    <a:pt x="21" y="29"/>
                  </a:cubicBezTo>
                  <a:cubicBezTo>
                    <a:pt x="19" y="30"/>
                    <a:pt x="17" y="30"/>
                    <a:pt x="15" y="30"/>
                  </a:cubicBezTo>
                  <a:cubicBezTo>
                    <a:pt x="11" y="30"/>
                    <a:pt x="7" y="29"/>
                    <a:pt x="4" y="26"/>
                  </a:cubicBezTo>
                  <a:cubicBezTo>
                    <a:pt x="1" y="23"/>
                    <a:pt x="0" y="19"/>
                    <a:pt x="0" y="15"/>
                  </a:cubicBezTo>
                  <a:cubicBezTo>
                    <a:pt x="0" y="11"/>
                    <a:pt x="1" y="8"/>
                    <a:pt x="4" y="5"/>
                  </a:cubicBezTo>
                  <a:cubicBezTo>
                    <a:pt x="7" y="2"/>
                    <a:pt x="11" y="0"/>
                    <a:pt x="15" y="0"/>
                  </a:cubicBezTo>
                  <a:cubicBezTo>
                    <a:pt x="17" y="0"/>
                    <a:pt x="19" y="1"/>
                    <a:pt x="21" y="2"/>
                  </a:cubicBezTo>
                  <a:cubicBezTo>
                    <a:pt x="23" y="3"/>
                    <a:pt x="25" y="4"/>
                    <a:pt x="26" y="6"/>
                  </a:cubicBezTo>
                  <a:cubicBezTo>
                    <a:pt x="26" y="1"/>
                    <a:pt x="26" y="1"/>
                    <a:pt x="26" y="1"/>
                  </a:cubicBezTo>
                  <a:lnTo>
                    <a:pt x="30" y="1"/>
                  </a:lnTo>
                  <a:close/>
                  <a:moveTo>
                    <a:pt x="15" y="4"/>
                  </a:moveTo>
                  <a:cubicBezTo>
                    <a:pt x="13" y="4"/>
                    <a:pt x="11" y="4"/>
                    <a:pt x="9" y="5"/>
                  </a:cubicBezTo>
                  <a:cubicBezTo>
                    <a:pt x="8" y="6"/>
                    <a:pt x="6" y="8"/>
                    <a:pt x="5" y="10"/>
                  </a:cubicBezTo>
                  <a:cubicBezTo>
                    <a:pt x="4" y="11"/>
                    <a:pt x="4" y="13"/>
                    <a:pt x="4" y="15"/>
                  </a:cubicBezTo>
                  <a:cubicBezTo>
                    <a:pt x="4" y="17"/>
                    <a:pt x="4" y="19"/>
                    <a:pt x="5" y="21"/>
                  </a:cubicBezTo>
                  <a:cubicBezTo>
                    <a:pt x="6" y="23"/>
                    <a:pt x="8" y="24"/>
                    <a:pt x="9" y="25"/>
                  </a:cubicBezTo>
                  <a:cubicBezTo>
                    <a:pt x="11" y="26"/>
                    <a:pt x="13" y="27"/>
                    <a:pt x="15" y="27"/>
                  </a:cubicBezTo>
                  <a:cubicBezTo>
                    <a:pt x="17" y="27"/>
                    <a:pt x="19" y="26"/>
                    <a:pt x="21" y="25"/>
                  </a:cubicBezTo>
                  <a:cubicBezTo>
                    <a:pt x="22" y="24"/>
                    <a:pt x="24" y="23"/>
                    <a:pt x="25" y="21"/>
                  </a:cubicBezTo>
                  <a:cubicBezTo>
                    <a:pt x="26" y="20"/>
                    <a:pt x="26" y="18"/>
                    <a:pt x="26" y="15"/>
                  </a:cubicBezTo>
                  <a:cubicBezTo>
                    <a:pt x="26" y="12"/>
                    <a:pt x="25" y="9"/>
                    <a:pt x="23" y="7"/>
                  </a:cubicBezTo>
                  <a:cubicBezTo>
                    <a:pt x="21" y="5"/>
                    <a:pt x="18" y="4"/>
                    <a:pt x="15" y="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576">
              <a:extLst>
                <a:ext uri="{FF2B5EF4-FFF2-40B4-BE49-F238E27FC236}">
                  <a16:creationId xmlns:a16="http://schemas.microsoft.com/office/drawing/2014/main" id="{6B62D9A9-D65C-409E-9D98-5C7C07EDBA90}"/>
                </a:ext>
              </a:extLst>
            </p:cNvPr>
            <p:cNvSpPr>
              <a:spLocks/>
            </p:cNvSpPr>
            <p:nvPr userDrawn="1"/>
          </p:nvSpPr>
          <p:spPr bwMode="auto">
            <a:xfrm>
              <a:off x="10830712" y="890212"/>
              <a:ext cx="59005" cy="71763"/>
            </a:xfrm>
            <a:custGeom>
              <a:avLst/>
              <a:gdLst>
                <a:gd name="T0" fmla="*/ 0 w 25"/>
                <a:gd name="T1" fmla="*/ 1 h 30"/>
                <a:gd name="T2" fmla="*/ 4 w 25"/>
                <a:gd name="T3" fmla="*/ 1 h 30"/>
                <a:gd name="T4" fmla="*/ 4 w 25"/>
                <a:gd name="T5" fmla="*/ 6 h 30"/>
                <a:gd name="T6" fmla="*/ 9 w 25"/>
                <a:gd name="T7" fmla="*/ 2 h 30"/>
                <a:gd name="T8" fmla="*/ 14 w 25"/>
                <a:gd name="T9" fmla="*/ 0 h 30"/>
                <a:gd name="T10" fmla="*/ 20 w 25"/>
                <a:gd name="T11" fmla="*/ 2 h 30"/>
                <a:gd name="T12" fmla="*/ 24 w 25"/>
                <a:gd name="T13" fmla="*/ 6 h 30"/>
                <a:gd name="T14" fmla="*/ 25 w 25"/>
                <a:gd name="T15" fmla="*/ 15 h 30"/>
                <a:gd name="T16" fmla="*/ 25 w 25"/>
                <a:gd name="T17" fmla="*/ 30 h 30"/>
                <a:gd name="T18" fmla="*/ 21 w 25"/>
                <a:gd name="T19" fmla="*/ 30 h 30"/>
                <a:gd name="T20" fmla="*/ 21 w 25"/>
                <a:gd name="T21" fmla="*/ 16 h 30"/>
                <a:gd name="T22" fmla="*/ 21 w 25"/>
                <a:gd name="T23" fmla="*/ 9 h 30"/>
                <a:gd name="T24" fmla="*/ 18 w 25"/>
                <a:gd name="T25" fmla="*/ 5 h 30"/>
                <a:gd name="T26" fmla="*/ 14 w 25"/>
                <a:gd name="T27" fmla="*/ 4 h 30"/>
                <a:gd name="T28" fmla="*/ 8 w 25"/>
                <a:gd name="T29" fmla="*/ 6 h 30"/>
                <a:gd name="T30" fmla="*/ 4 w 25"/>
                <a:gd name="T31" fmla="*/ 11 h 30"/>
                <a:gd name="T32" fmla="*/ 4 w 25"/>
                <a:gd name="T33" fmla="*/ 19 h 30"/>
                <a:gd name="T34" fmla="*/ 4 w 25"/>
                <a:gd name="T35" fmla="*/ 30 h 30"/>
                <a:gd name="T36" fmla="*/ 0 w 25"/>
                <a:gd name="T37" fmla="*/ 30 h 30"/>
                <a:gd name="T38" fmla="*/ 0 w 25"/>
                <a:gd name="T3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0">
                  <a:moveTo>
                    <a:pt x="0" y="1"/>
                  </a:moveTo>
                  <a:cubicBezTo>
                    <a:pt x="4" y="1"/>
                    <a:pt x="4" y="1"/>
                    <a:pt x="4" y="1"/>
                  </a:cubicBezTo>
                  <a:cubicBezTo>
                    <a:pt x="4" y="6"/>
                    <a:pt x="4" y="6"/>
                    <a:pt x="4" y="6"/>
                  </a:cubicBezTo>
                  <a:cubicBezTo>
                    <a:pt x="5" y="4"/>
                    <a:pt x="7" y="3"/>
                    <a:pt x="9" y="2"/>
                  </a:cubicBezTo>
                  <a:cubicBezTo>
                    <a:pt x="10" y="1"/>
                    <a:pt x="12" y="0"/>
                    <a:pt x="14" y="0"/>
                  </a:cubicBezTo>
                  <a:cubicBezTo>
                    <a:pt x="17" y="0"/>
                    <a:pt x="18" y="1"/>
                    <a:pt x="20" y="2"/>
                  </a:cubicBezTo>
                  <a:cubicBezTo>
                    <a:pt x="22" y="3"/>
                    <a:pt x="23" y="5"/>
                    <a:pt x="24" y="6"/>
                  </a:cubicBezTo>
                  <a:cubicBezTo>
                    <a:pt x="25" y="8"/>
                    <a:pt x="25" y="11"/>
                    <a:pt x="25" y="15"/>
                  </a:cubicBezTo>
                  <a:cubicBezTo>
                    <a:pt x="25" y="30"/>
                    <a:pt x="25" y="30"/>
                    <a:pt x="25" y="30"/>
                  </a:cubicBezTo>
                  <a:cubicBezTo>
                    <a:pt x="21" y="30"/>
                    <a:pt x="21" y="30"/>
                    <a:pt x="21" y="30"/>
                  </a:cubicBezTo>
                  <a:cubicBezTo>
                    <a:pt x="21" y="16"/>
                    <a:pt x="21" y="16"/>
                    <a:pt x="21" y="16"/>
                  </a:cubicBezTo>
                  <a:cubicBezTo>
                    <a:pt x="21" y="13"/>
                    <a:pt x="21" y="11"/>
                    <a:pt x="21" y="9"/>
                  </a:cubicBezTo>
                  <a:cubicBezTo>
                    <a:pt x="20" y="8"/>
                    <a:pt x="20" y="6"/>
                    <a:pt x="18" y="5"/>
                  </a:cubicBezTo>
                  <a:cubicBezTo>
                    <a:pt x="17" y="4"/>
                    <a:pt x="16" y="4"/>
                    <a:pt x="14" y="4"/>
                  </a:cubicBezTo>
                  <a:cubicBezTo>
                    <a:pt x="11" y="4"/>
                    <a:pt x="9" y="4"/>
                    <a:pt x="8" y="6"/>
                  </a:cubicBezTo>
                  <a:cubicBezTo>
                    <a:pt x="6" y="7"/>
                    <a:pt x="5" y="9"/>
                    <a:pt x="4" y="11"/>
                  </a:cubicBezTo>
                  <a:cubicBezTo>
                    <a:pt x="4" y="13"/>
                    <a:pt x="4" y="15"/>
                    <a:pt x="4" y="19"/>
                  </a:cubicBezTo>
                  <a:cubicBezTo>
                    <a:pt x="4" y="30"/>
                    <a:pt x="4" y="30"/>
                    <a:pt x="4" y="30"/>
                  </a:cubicBezTo>
                  <a:cubicBezTo>
                    <a:pt x="0" y="30"/>
                    <a:pt x="0" y="30"/>
                    <a:pt x="0" y="30"/>
                  </a:cubicBezTo>
                  <a:lnTo>
                    <a:pt x="0" y="1"/>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577">
              <a:extLst>
                <a:ext uri="{FF2B5EF4-FFF2-40B4-BE49-F238E27FC236}">
                  <a16:creationId xmlns:a16="http://schemas.microsoft.com/office/drawing/2014/main" id="{5D8ECD4C-8C7C-40BD-87EF-34D8DD3B5227}"/>
                </a:ext>
              </a:extLst>
            </p:cNvPr>
            <p:cNvSpPr>
              <a:spLocks noEditPoints="1"/>
            </p:cNvSpPr>
            <p:nvPr userDrawn="1"/>
          </p:nvSpPr>
          <p:spPr bwMode="auto">
            <a:xfrm>
              <a:off x="10915232" y="866291"/>
              <a:ext cx="70168" cy="95683"/>
            </a:xfrm>
            <a:custGeom>
              <a:avLst/>
              <a:gdLst>
                <a:gd name="T0" fmla="*/ 29 w 29"/>
                <a:gd name="T1" fmla="*/ 0 h 40"/>
                <a:gd name="T2" fmla="*/ 29 w 29"/>
                <a:gd name="T3" fmla="*/ 40 h 40"/>
                <a:gd name="T4" fmla="*/ 26 w 29"/>
                <a:gd name="T5" fmla="*/ 40 h 40"/>
                <a:gd name="T6" fmla="*/ 26 w 29"/>
                <a:gd name="T7" fmla="*/ 35 h 40"/>
                <a:gd name="T8" fmla="*/ 21 w 29"/>
                <a:gd name="T9" fmla="*/ 39 h 40"/>
                <a:gd name="T10" fmla="*/ 14 w 29"/>
                <a:gd name="T11" fmla="*/ 40 h 40"/>
                <a:gd name="T12" fmla="*/ 4 w 29"/>
                <a:gd name="T13" fmla="*/ 36 h 40"/>
                <a:gd name="T14" fmla="*/ 0 w 29"/>
                <a:gd name="T15" fmla="*/ 25 h 40"/>
                <a:gd name="T16" fmla="*/ 4 w 29"/>
                <a:gd name="T17" fmla="*/ 15 h 40"/>
                <a:gd name="T18" fmla="*/ 14 w 29"/>
                <a:gd name="T19" fmla="*/ 10 h 40"/>
                <a:gd name="T20" fmla="*/ 21 w 29"/>
                <a:gd name="T21" fmla="*/ 12 h 40"/>
                <a:gd name="T22" fmla="*/ 26 w 29"/>
                <a:gd name="T23" fmla="*/ 16 h 40"/>
                <a:gd name="T24" fmla="*/ 26 w 29"/>
                <a:gd name="T25" fmla="*/ 0 h 40"/>
                <a:gd name="T26" fmla="*/ 29 w 29"/>
                <a:gd name="T27" fmla="*/ 0 h 40"/>
                <a:gd name="T28" fmla="*/ 15 w 29"/>
                <a:gd name="T29" fmla="*/ 14 h 40"/>
                <a:gd name="T30" fmla="*/ 9 w 29"/>
                <a:gd name="T31" fmla="*/ 15 h 40"/>
                <a:gd name="T32" fmla="*/ 5 w 29"/>
                <a:gd name="T33" fmla="*/ 20 h 40"/>
                <a:gd name="T34" fmla="*/ 3 w 29"/>
                <a:gd name="T35" fmla="*/ 25 h 40"/>
                <a:gd name="T36" fmla="*/ 5 w 29"/>
                <a:gd name="T37" fmla="*/ 31 h 40"/>
                <a:gd name="T38" fmla="*/ 9 w 29"/>
                <a:gd name="T39" fmla="*/ 35 h 40"/>
                <a:gd name="T40" fmla="*/ 15 w 29"/>
                <a:gd name="T41" fmla="*/ 37 h 40"/>
                <a:gd name="T42" fmla="*/ 20 w 29"/>
                <a:gd name="T43" fmla="*/ 35 h 40"/>
                <a:gd name="T44" fmla="*/ 25 w 29"/>
                <a:gd name="T45" fmla="*/ 31 h 40"/>
                <a:gd name="T46" fmla="*/ 26 w 29"/>
                <a:gd name="T47" fmla="*/ 25 h 40"/>
                <a:gd name="T48" fmla="*/ 23 w 29"/>
                <a:gd name="T49" fmla="*/ 17 h 40"/>
                <a:gd name="T50" fmla="*/ 15 w 29"/>
                <a:gd name="T51"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40">
                  <a:moveTo>
                    <a:pt x="29" y="0"/>
                  </a:moveTo>
                  <a:cubicBezTo>
                    <a:pt x="29" y="40"/>
                    <a:pt x="29" y="40"/>
                    <a:pt x="29" y="40"/>
                  </a:cubicBezTo>
                  <a:cubicBezTo>
                    <a:pt x="26" y="40"/>
                    <a:pt x="26" y="40"/>
                    <a:pt x="26" y="40"/>
                  </a:cubicBezTo>
                  <a:cubicBezTo>
                    <a:pt x="26" y="35"/>
                    <a:pt x="26" y="35"/>
                    <a:pt x="26" y="35"/>
                  </a:cubicBezTo>
                  <a:cubicBezTo>
                    <a:pt x="24" y="37"/>
                    <a:pt x="23" y="38"/>
                    <a:pt x="21" y="39"/>
                  </a:cubicBezTo>
                  <a:cubicBezTo>
                    <a:pt x="19" y="40"/>
                    <a:pt x="17" y="40"/>
                    <a:pt x="14" y="40"/>
                  </a:cubicBezTo>
                  <a:cubicBezTo>
                    <a:pt x="10" y="40"/>
                    <a:pt x="7" y="39"/>
                    <a:pt x="4" y="36"/>
                  </a:cubicBezTo>
                  <a:cubicBezTo>
                    <a:pt x="1" y="33"/>
                    <a:pt x="0" y="29"/>
                    <a:pt x="0" y="25"/>
                  </a:cubicBezTo>
                  <a:cubicBezTo>
                    <a:pt x="0" y="21"/>
                    <a:pt x="1" y="18"/>
                    <a:pt x="4" y="15"/>
                  </a:cubicBezTo>
                  <a:cubicBezTo>
                    <a:pt x="7" y="12"/>
                    <a:pt x="10" y="10"/>
                    <a:pt x="14" y="10"/>
                  </a:cubicBezTo>
                  <a:cubicBezTo>
                    <a:pt x="17" y="10"/>
                    <a:pt x="19" y="11"/>
                    <a:pt x="21" y="12"/>
                  </a:cubicBezTo>
                  <a:cubicBezTo>
                    <a:pt x="23" y="13"/>
                    <a:pt x="24" y="14"/>
                    <a:pt x="26" y="16"/>
                  </a:cubicBezTo>
                  <a:cubicBezTo>
                    <a:pt x="26" y="0"/>
                    <a:pt x="26" y="0"/>
                    <a:pt x="26" y="0"/>
                  </a:cubicBezTo>
                  <a:lnTo>
                    <a:pt x="29" y="0"/>
                  </a:lnTo>
                  <a:close/>
                  <a:moveTo>
                    <a:pt x="15" y="14"/>
                  </a:moveTo>
                  <a:cubicBezTo>
                    <a:pt x="13" y="14"/>
                    <a:pt x="11" y="14"/>
                    <a:pt x="9" y="15"/>
                  </a:cubicBezTo>
                  <a:cubicBezTo>
                    <a:pt x="7" y="16"/>
                    <a:pt x="6" y="18"/>
                    <a:pt x="5" y="20"/>
                  </a:cubicBezTo>
                  <a:cubicBezTo>
                    <a:pt x="4" y="21"/>
                    <a:pt x="3" y="23"/>
                    <a:pt x="3" y="25"/>
                  </a:cubicBezTo>
                  <a:cubicBezTo>
                    <a:pt x="3" y="27"/>
                    <a:pt x="4" y="29"/>
                    <a:pt x="5" y="31"/>
                  </a:cubicBezTo>
                  <a:cubicBezTo>
                    <a:pt x="6" y="33"/>
                    <a:pt x="7" y="34"/>
                    <a:pt x="9" y="35"/>
                  </a:cubicBezTo>
                  <a:cubicBezTo>
                    <a:pt x="11" y="36"/>
                    <a:pt x="13" y="37"/>
                    <a:pt x="15" y="37"/>
                  </a:cubicBezTo>
                  <a:cubicBezTo>
                    <a:pt x="17" y="37"/>
                    <a:pt x="19" y="36"/>
                    <a:pt x="20" y="35"/>
                  </a:cubicBezTo>
                  <a:cubicBezTo>
                    <a:pt x="22" y="34"/>
                    <a:pt x="24" y="33"/>
                    <a:pt x="25" y="31"/>
                  </a:cubicBezTo>
                  <a:cubicBezTo>
                    <a:pt x="26" y="30"/>
                    <a:pt x="26" y="28"/>
                    <a:pt x="26" y="25"/>
                  </a:cubicBezTo>
                  <a:cubicBezTo>
                    <a:pt x="26" y="22"/>
                    <a:pt x="25" y="19"/>
                    <a:pt x="23" y="17"/>
                  </a:cubicBezTo>
                  <a:cubicBezTo>
                    <a:pt x="21" y="15"/>
                    <a:pt x="18" y="14"/>
                    <a:pt x="15" y="1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578">
              <a:extLst>
                <a:ext uri="{FF2B5EF4-FFF2-40B4-BE49-F238E27FC236}">
                  <a16:creationId xmlns:a16="http://schemas.microsoft.com/office/drawing/2014/main" id="{FAF4847C-4836-4770-BCB8-AF17E01C8F08}"/>
                </a:ext>
              </a:extLst>
            </p:cNvPr>
            <p:cNvSpPr>
              <a:spLocks noEditPoints="1"/>
            </p:cNvSpPr>
            <p:nvPr userDrawn="1"/>
          </p:nvSpPr>
          <p:spPr bwMode="auto">
            <a:xfrm>
              <a:off x="11014104" y="890212"/>
              <a:ext cx="68573" cy="71763"/>
            </a:xfrm>
            <a:custGeom>
              <a:avLst/>
              <a:gdLst>
                <a:gd name="T0" fmla="*/ 29 w 29"/>
                <a:gd name="T1" fmla="*/ 1 h 30"/>
                <a:gd name="T2" fmla="*/ 29 w 29"/>
                <a:gd name="T3" fmla="*/ 30 h 30"/>
                <a:gd name="T4" fmla="*/ 26 w 29"/>
                <a:gd name="T5" fmla="*/ 30 h 30"/>
                <a:gd name="T6" fmla="*/ 26 w 29"/>
                <a:gd name="T7" fmla="*/ 25 h 30"/>
                <a:gd name="T8" fmla="*/ 20 w 29"/>
                <a:gd name="T9" fmla="*/ 29 h 30"/>
                <a:gd name="T10" fmla="*/ 14 w 29"/>
                <a:gd name="T11" fmla="*/ 30 h 30"/>
                <a:gd name="T12" fmla="*/ 4 w 29"/>
                <a:gd name="T13" fmla="*/ 26 h 30"/>
                <a:gd name="T14" fmla="*/ 0 w 29"/>
                <a:gd name="T15" fmla="*/ 15 h 30"/>
                <a:gd name="T16" fmla="*/ 4 w 29"/>
                <a:gd name="T17" fmla="*/ 5 h 30"/>
                <a:gd name="T18" fmla="*/ 14 w 29"/>
                <a:gd name="T19" fmla="*/ 0 h 30"/>
                <a:gd name="T20" fmla="*/ 21 w 29"/>
                <a:gd name="T21" fmla="*/ 2 h 30"/>
                <a:gd name="T22" fmla="*/ 26 w 29"/>
                <a:gd name="T23" fmla="*/ 6 h 30"/>
                <a:gd name="T24" fmla="*/ 26 w 29"/>
                <a:gd name="T25" fmla="*/ 1 h 30"/>
                <a:gd name="T26" fmla="*/ 29 w 29"/>
                <a:gd name="T27" fmla="*/ 1 h 30"/>
                <a:gd name="T28" fmla="*/ 15 w 29"/>
                <a:gd name="T29" fmla="*/ 4 h 30"/>
                <a:gd name="T30" fmla="*/ 9 w 29"/>
                <a:gd name="T31" fmla="*/ 5 h 30"/>
                <a:gd name="T32" fmla="*/ 5 w 29"/>
                <a:gd name="T33" fmla="*/ 10 h 30"/>
                <a:gd name="T34" fmla="*/ 3 w 29"/>
                <a:gd name="T35" fmla="*/ 15 h 30"/>
                <a:gd name="T36" fmla="*/ 5 w 29"/>
                <a:gd name="T37" fmla="*/ 21 h 30"/>
                <a:gd name="T38" fmla="*/ 9 w 29"/>
                <a:gd name="T39" fmla="*/ 25 h 30"/>
                <a:gd name="T40" fmla="*/ 15 w 29"/>
                <a:gd name="T41" fmla="*/ 27 h 30"/>
                <a:gd name="T42" fmla="*/ 20 w 29"/>
                <a:gd name="T43" fmla="*/ 25 h 30"/>
                <a:gd name="T44" fmla="*/ 24 w 29"/>
                <a:gd name="T45" fmla="*/ 21 h 30"/>
                <a:gd name="T46" fmla="*/ 26 w 29"/>
                <a:gd name="T47" fmla="*/ 15 h 30"/>
                <a:gd name="T48" fmla="*/ 23 w 29"/>
                <a:gd name="T49" fmla="*/ 7 h 30"/>
                <a:gd name="T50" fmla="*/ 15 w 29"/>
                <a:gd name="T51"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0">
                  <a:moveTo>
                    <a:pt x="29" y="1"/>
                  </a:moveTo>
                  <a:cubicBezTo>
                    <a:pt x="29" y="30"/>
                    <a:pt x="29" y="30"/>
                    <a:pt x="29" y="30"/>
                  </a:cubicBezTo>
                  <a:cubicBezTo>
                    <a:pt x="26" y="30"/>
                    <a:pt x="26" y="30"/>
                    <a:pt x="26" y="30"/>
                  </a:cubicBezTo>
                  <a:cubicBezTo>
                    <a:pt x="26" y="25"/>
                    <a:pt x="26" y="25"/>
                    <a:pt x="26" y="25"/>
                  </a:cubicBezTo>
                  <a:cubicBezTo>
                    <a:pt x="24" y="27"/>
                    <a:pt x="22" y="28"/>
                    <a:pt x="20" y="29"/>
                  </a:cubicBezTo>
                  <a:cubicBezTo>
                    <a:pt x="19" y="30"/>
                    <a:pt x="16" y="30"/>
                    <a:pt x="14" y="30"/>
                  </a:cubicBezTo>
                  <a:cubicBezTo>
                    <a:pt x="10" y="30"/>
                    <a:pt x="7" y="29"/>
                    <a:pt x="4" y="26"/>
                  </a:cubicBezTo>
                  <a:cubicBezTo>
                    <a:pt x="1" y="23"/>
                    <a:pt x="0" y="19"/>
                    <a:pt x="0" y="15"/>
                  </a:cubicBezTo>
                  <a:cubicBezTo>
                    <a:pt x="0" y="11"/>
                    <a:pt x="1" y="8"/>
                    <a:pt x="4" y="5"/>
                  </a:cubicBezTo>
                  <a:cubicBezTo>
                    <a:pt x="7" y="2"/>
                    <a:pt x="10" y="0"/>
                    <a:pt x="14" y="0"/>
                  </a:cubicBezTo>
                  <a:cubicBezTo>
                    <a:pt x="17" y="0"/>
                    <a:pt x="19" y="1"/>
                    <a:pt x="21" y="2"/>
                  </a:cubicBezTo>
                  <a:cubicBezTo>
                    <a:pt x="23" y="3"/>
                    <a:pt x="24" y="4"/>
                    <a:pt x="26" y="6"/>
                  </a:cubicBezTo>
                  <a:cubicBezTo>
                    <a:pt x="26" y="1"/>
                    <a:pt x="26" y="1"/>
                    <a:pt x="26" y="1"/>
                  </a:cubicBezTo>
                  <a:lnTo>
                    <a:pt x="29" y="1"/>
                  </a:lnTo>
                  <a:close/>
                  <a:moveTo>
                    <a:pt x="15" y="4"/>
                  </a:moveTo>
                  <a:cubicBezTo>
                    <a:pt x="13" y="4"/>
                    <a:pt x="11" y="4"/>
                    <a:pt x="9" y="5"/>
                  </a:cubicBezTo>
                  <a:cubicBezTo>
                    <a:pt x="7" y="6"/>
                    <a:pt x="6" y="8"/>
                    <a:pt x="5" y="10"/>
                  </a:cubicBezTo>
                  <a:cubicBezTo>
                    <a:pt x="4" y="11"/>
                    <a:pt x="3" y="13"/>
                    <a:pt x="3" y="15"/>
                  </a:cubicBezTo>
                  <a:cubicBezTo>
                    <a:pt x="3" y="17"/>
                    <a:pt x="4" y="19"/>
                    <a:pt x="5" y="21"/>
                  </a:cubicBezTo>
                  <a:cubicBezTo>
                    <a:pt x="6" y="23"/>
                    <a:pt x="7" y="24"/>
                    <a:pt x="9" y="25"/>
                  </a:cubicBezTo>
                  <a:cubicBezTo>
                    <a:pt x="11" y="26"/>
                    <a:pt x="13" y="27"/>
                    <a:pt x="15" y="27"/>
                  </a:cubicBezTo>
                  <a:cubicBezTo>
                    <a:pt x="17" y="27"/>
                    <a:pt x="18" y="26"/>
                    <a:pt x="20" y="25"/>
                  </a:cubicBezTo>
                  <a:cubicBezTo>
                    <a:pt x="22" y="24"/>
                    <a:pt x="23" y="23"/>
                    <a:pt x="24" y="21"/>
                  </a:cubicBezTo>
                  <a:cubicBezTo>
                    <a:pt x="25" y="20"/>
                    <a:pt x="26" y="18"/>
                    <a:pt x="26" y="15"/>
                  </a:cubicBezTo>
                  <a:cubicBezTo>
                    <a:pt x="26" y="12"/>
                    <a:pt x="25" y="9"/>
                    <a:pt x="23" y="7"/>
                  </a:cubicBezTo>
                  <a:cubicBezTo>
                    <a:pt x="20" y="5"/>
                    <a:pt x="18" y="4"/>
                    <a:pt x="15" y="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579">
              <a:extLst>
                <a:ext uri="{FF2B5EF4-FFF2-40B4-BE49-F238E27FC236}">
                  <a16:creationId xmlns:a16="http://schemas.microsoft.com/office/drawing/2014/main" id="{C792681A-A195-4054-98CF-1BE8118D3A51}"/>
                </a:ext>
              </a:extLst>
            </p:cNvPr>
            <p:cNvSpPr>
              <a:spLocks/>
            </p:cNvSpPr>
            <p:nvPr userDrawn="1"/>
          </p:nvSpPr>
          <p:spPr bwMode="auto">
            <a:xfrm>
              <a:off x="11108193" y="890212"/>
              <a:ext cx="36679" cy="71763"/>
            </a:xfrm>
            <a:custGeom>
              <a:avLst/>
              <a:gdLst>
                <a:gd name="T0" fmla="*/ 0 w 15"/>
                <a:gd name="T1" fmla="*/ 1 h 30"/>
                <a:gd name="T2" fmla="*/ 4 w 15"/>
                <a:gd name="T3" fmla="*/ 1 h 30"/>
                <a:gd name="T4" fmla="*/ 4 w 15"/>
                <a:gd name="T5" fmla="*/ 5 h 30"/>
                <a:gd name="T6" fmla="*/ 8 w 15"/>
                <a:gd name="T7" fmla="*/ 2 h 30"/>
                <a:gd name="T8" fmla="*/ 11 w 15"/>
                <a:gd name="T9" fmla="*/ 0 h 30"/>
                <a:gd name="T10" fmla="*/ 15 w 15"/>
                <a:gd name="T11" fmla="*/ 1 h 30"/>
                <a:gd name="T12" fmla="*/ 13 w 15"/>
                <a:gd name="T13" fmla="*/ 4 h 30"/>
                <a:gd name="T14" fmla="*/ 11 w 15"/>
                <a:gd name="T15" fmla="*/ 4 h 30"/>
                <a:gd name="T16" fmla="*/ 7 w 15"/>
                <a:gd name="T17" fmla="*/ 5 h 30"/>
                <a:gd name="T18" fmla="*/ 5 w 15"/>
                <a:gd name="T19" fmla="*/ 10 h 30"/>
                <a:gd name="T20" fmla="*/ 4 w 15"/>
                <a:gd name="T21" fmla="*/ 20 h 30"/>
                <a:gd name="T22" fmla="*/ 4 w 15"/>
                <a:gd name="T23" fmla="*/ 30 h 30"/>
                <a:gd name="T24" fmla="*/ 0 w 15"/>
                <a:gd name="T25" fmla="*/ 30 h 30"/>
                <a:gd name="T26" fmla="*/ 0 w 15"/>
                <a:gd name="T2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30">
                  <a:moveTo>
                    <a:pt x="0" y="1"/>
                  </a:moveTo>
                  <a:cubicBezTo>
                    <a:pt x="4" y="1"/>
                    <a:pt x="4" y="1"/>
                    <a:pt x="4" y="1"/>
                  </a:cubicBezTo>
                  <a:cubicBezTo>
                    <a:pt x="4" y="5"/>
                    <a:pt x="4" y="5"/>
                    <a:pt x="4" y="5"/>
                  </a:cubicBezTo>
                  <a:cubicBezTo>
                    <a:pt x="5" y="4"/>
                    <a:pt x="6" y="2"/>
                    <a:pt x="8" y="2"/>
                  </a:cubicBezTo>
                  <a:cubicBezTo>
                    <a:pt x="9" y="1"/>
                    <a:pt x="10" y="0"/>
                    <a:pt x="11" y="0"/>
                  </a:cubicBezTo>
                  <a:cubicBezTo>
                    <a:pt x="12" y="0"/>
                    <a:pt x="14" y="1"/>
                    <a:pt x="15" y="1"/>
                  </a:cubicBezTo>
                  <a:cubicBezTo>
                    <a:pt x="13" y="4"/>
                    <a:pt x="13" y="4"/>
                    <a:pt x="13" y="4"/>
                  </a:cubicBezTo>
                  <a:cubicBezTo>
                    <a:pt x="12" y="4"/>
                    <a:pt x="11" y="4"/>
                    <a:pt x="11" y="4"/>
                  </a:cubicBezTo>
                  <a:cubicBezTo>
                    <a:pt x="10" y="4"/>
                    <a:pt x="8" y="4"/>
                    <a:pt x="7" y="5"/>
                  </a:cubicBezTo>
                  <a:cubicBezTo>
                    <a:pt x="6" y="6"/>
                    <a:pt x="5" y="8"/>
                    <a:pt x="5" y="10"/>
                  </a:cubicBezTo>
                  <a:cubicBezTo>
                    <a:pt x="4" y="12"/>
                    <a:pt x="4" y="15"/>
                    <a:pt x="4" y="20"/>
                  </a:cubicBezTo>
                  <a:cubicBezTo>
                    <a:pt x="4" y="30"/>
                    <a:pt x="4" y="30"/>
                    <a:pt x="4" y="30"/>
                  </a:cubicBezTo>
                  <a:cubicBezTo>
                    <a:pt x="0" y="30"/>
                    <a:pt x="0" y="30"/>
                    <a:pt x="0" y="30"/>
                  </a:cubicBezTo>
                  <a:lnTo>
                    <a:pt x="0" y="1"/>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580">
              <a:extLst>
                <a:ext uri="{FF2B5EF4-FFF2-40B4-BE49-F238E27FC236}">
                  <a16:creationId xmlns:a16="http://schemas.microsoft.com/office/drawing/2014/main" id="{F860F466-4E9E-4FAB-9191-889E48281BF0}"/>
                </a:ext>
              </a:extLst>
            </p:cNvPr>
            <p:cNvSpPr>
              <a:spLocks noEditPoints="1"/>
            </p:cNvSpPr>
            <p:nvPr userDrawn="1"/>
          </p:nvSpPr>
          <p:spPr bwMode="auto">
            <a:xfrm>
              <a:off x="11159224" y="866291"/>
              <a:ext cx="68573" cy="95683"/>
            </a:xfrm>
            <a:custGeom>
              <a:avLst/>
              <a:gdLst>
                <a:gd name="T0" fmla="*/ 29 w 29"/>
                <a:gd name="T1" fmla="*/ 0 h 40"/>
                <a:gd name="T2" fmla="*/ 29 w 29"/>
                <a:gd name="T3" fmla="*/ 40 h 40"/>
                <a:gd name="T4" fmla="*/ 26 w 29"/>
                <a:gd name="T5" fmla="*/ 40 h 40"/>
                <a:gd name="T6" fmla="*/ 26 w 29"/>
                <a:gd name="T7" fmla="*/ 35 h 40"/>
                <a:gd name="T8" fmla="*/ 21 w 29"/>
                <a:gd name="T9" fmla="*/ 39 h 40"/>
                <a:gd name="T10" fmla="*/ 14 w 29"/>
                <a:gd name="T11" fmla="*/ 40 h 40"/>
                <a:gd name="T12" fmla="*/ 4 w 29"/>
                <a:gd name="T13" fmla="*/ 36 h 40"/>
                <a:gd name="T14" fmla="*/ 0 w 29"/>
                <a:gd name="T15" fmla="*/ 25 h 40"/>
                <a:gd name="T16" fmla="*/ 4 w 29"/>
                <a:gd name="T17" fmla="*/ 15 h 40"/>
                <a:gd name="T18" fmla="*/ 15 w 29"/>
                <a:gd name="T19" fmla="*/ 10 h 40"/>
                <a:gd name="T20" fmla="*/ 21 w 29"/>
                <a:gd name="T21" fmla="*/ 12 h 40"/>
                <a:gd name="T22" fmla="*/ 26 w 29"/>
                <a:gd name="T23" fmla="*/ 16 h 40"/>
                <a:gd name="T24" fmla="*/ 26 w 29"/>
                <a:gd name="T25" fmla="*/ 0 h 40"/>
                <a:gd name="T26" fmla="*/ 29 w 29"/>
                <a:gd name="T27" fmla="*/ 0 h 40"/>
                <a:gd name="T28" fmla="*/ 15 w 29"/>
                <a:gd name="T29" fmla="*/ 14 h 40"/>
                <a:gd name="T30" fmla="*/ 9 w 29"/>
                <a:gd name="T31" fmla="*/ 15 h 40"/>
                <a:gd name="T32" fmla="*/ 5 w 29"/>
                <a:gd name="T33" fmla="*/ 20 h 40"/>
                <a:gd name="T34" fmla="*/ 4 w 29"/>
                <a:gd name="T35" fmla="*/ 25 h 40"/>
                <a:gd name="T36" fmla="*/ 5 w 29"/>
                <a:gd name="T37" fmla="*/ 31 h 40"/>
                <a:gd name="T38" fmla="*/ 9 w 29"/>
                <a:gd name="T39" fmla="*/ 35 h 40"/>
                <a:gd name="T40" fmla="*/ 15 w 29"/>
                <a:gd name="T41" fmla="*/ 37 h 40"/>
                <a:gd name="T42" fmla="*/ 21 w 29"/>
                <a:gd name="T43" fmla="*/ 35 h 40"/>
                <a:gd name="T44" fmla="*/ 25 w 29"/>
                <a:gd name="T45" fmla="*/ 31 h 40"/>
                <a:gd name="T46" fmla="*/ 26 w 29"/>
                <a:gd name="T47" fmla="*/ 25 h 40"/>
                <a:gd name="T48" fmla="*/ 23 w 29"/>
                <a:gd name="T49" fmla="*/ 17 h 40"/>
                <a:gd name="T50" fmla="*/ 15 w 29"/>
                <a:gd name="T51"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40">
                  <a:moveTo>
                    <a:pt x="29" y="0"/>
                  </a:moveTo>
                  <a:cubicBezTo>
                    <a:pt x="29" y="40"/>
                    <a:pt x="29" y="40"/>
                    <a:pt x="29" y="40"/>
                  </a:cubicBezTo>
                  <a:cubicBezTo>
                    <a:pt x="26" y="40"/>
                    <a:pt x="26" y="40"/>
                    <a:pt x="26" y="40"/>
                  </a:cubicBezTo>
                  <a:cubicBezTo>
                    <a:pt x="26" y="35"/>
                    <a:pt x="26" y="35"/>
                    <a:pt x="26" y="35"/>
                  </a:cubicBezTo>
                  <a:cubicBezTo>
                    <a:pt x="24" y="37"/>
                    <a:pt x="23" y="38"/>
                    <a:pt x="21" y="39"/>
                  </a:cubicBezTo>
                  <a:cubicBezTo>
                    <a:pt x="19" y="40"/>
                    <a:pt x="17" y="40"/>
                    <a:pt x="14" y="40"/>
                  </a:cubicBezTo>
                  <a:cubicBezTo>
                    <a:pt x="10" y="40"/>
                    <a:pt x="7" y="39"/>
                    <a:pt x="4" y="36"/>
                  </a:cubicBezTo>
                  <a:cubicBezTo>
                    <a:pt x="1" y="33"/>
                    <a:pt x="0" y="29"/>
                    <a:pt x="0" y="25"/>
                  </a:cubicBezTo>
                  <a:cubicBezTo>
                    <a:pt x="0" y="21"/>
                    <a:pt x="1" y="18"/>
                    <a:pt x="4" y="15"/>
                  </a:cubicBezTo>
                  <a:cubicBezTo>
                    <a:pt x="7" y="12"/>
                    <a:pt x="11" y="10"/>
                    <a:pt x="15" y="10"/>
                  </a:cubicBezTo>
                  <a:cubicBezTo>
                    <a:pt x="17" y="10"/>
                    <a:pt x="19" y="11"/>
                    <a:pt x="21" y="12"/>
                  </a:cubicBezTo>
                  <a:cubicBezTo>
                    <a:pt x="23" y="13"/>
                    <a:pt x="24" y="14"/>
                    <a:pt x="26" y="16"/>
                  </a:cubicBezTo>
                  <a:cubicBezTo>
                    <a:pt x="26" y="0"/>
                    <a:pt x="26" y="0"/>
                    <a:pt x="26" y="0"/>
                  </a:cubicBezTo>
                  <a:lnTo>
                    <a:pt x="29" y="0"/>
                  </a:lnTo>
                  <a:close/>
                  <a:moveTo>
                    <a:pt x="15" y="14"/>
                  </a:moveTo>
                  <a:cubicBezTo>
                    <a:pt x="13" y="14"/>
                    <a:pt x="11" y="14"/>
                    <a:pt x="9" y="15"/>
                  </a:cubicBezTo>
                  <a:cubicBezTo>
                    <a:pt x="8" y="16"/>
                    <a:pt x="6" y="18"/>
                    <a:pt x="5" y="20"/>
                  </a:cubicBezTo>
                  <a:cubicBezTo>
                    <a:pt x="4" y="21"/>
                    <a:pt x="4" y="23"/>
                    <a:pt x="4" y="25"/>
                  </a:cubicBezTo>
                  <a:cubicBezTo>
                    <a:pt x="4" y="27"/>
                    <a:pt x="4" y="29"/>
                    <a:pt x="5" y="31"/>
                  </a:cubicBezTo>
                  <a:cubicBezTo>
                    <a:pt x="6" y="33"/>
                    <a:pt x="8" y="34"/>
                    <a:pt x="9" y="35"/>
                  </a:cubicBezTo>
                  <a:cubicBezTo>
                    <a:pt x="11" y="36"/>
                    <a:pt x="13" y="37"/>
                    <a:pt x="15" y="37"/>
                  </a:cubicBezTo>
                  <a:cubicBezTo>
                    <a:pt x="17" y="37"/>
                    <a:pt x="19" y="36"/>
                    <a:pt x="21" y="35"/>
                  </a:cubicBezTo>
                  <a:cubicBezTo>
                    <a:pt x="22" y="34"/>
                    <a:pt x="24" y="33"/>
                    <a:pt x="25" y="31"/>
                  </a:cubicBezTo>
                  <a:cubicBezTo>
                    <a:pt x="26" y="30"/>
                    <a:pt x="26" y="28"/>
                    <a:pt x="26" y="25"/>
                  </a:cubicBezTo>
                  <a:cubicBezTo>
                    <a:pt x="26" y="22"/>
                    <a:pt x="25" y="19"/>
                    <a:pt x="23" y="17"/>
                  </a:cubicBezTo>
                  <a:cubicBezTo>
                    <a:pt x="21" y="15"/>
                    <a:pt x="18" y="14"/>
                    <a:pt x="15" y="1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581">
              <a:extLst>
                <a:ext uri="{FF2B5EF4-FFF2-40B4-BE49-F238E27FC236}">
                  <a16:creationId xmlns:a16="http://schemas.microsoft.com/office/drawing/2014/main" id="{1C2FD782-88A5-4E4E-89F9-910CA5334C32}"/>
                </a:ext>
              </a:extLst>
            </p:cNvPr>
            <p:cNvSpPr>
              <a:spLocks/>
            </p:cNvSpPr>
            <p:nvPr userDrawn="1"/>
          </p:nvSpPr>
          <p:spPr bwMode="auto">
            <a:xfrm>
              <a:off x="11251717" y="890212"/>
              <a:ext cx="39868" cy="71763"/>
            </a:xfrm>
            <a:custGeom>
              <a:avLst/>
              <a:gdLst>
                <a:gd name="T0" fmla="*/ 17 w 17"/>
                <a:gd name="T1" fmla="*/ 4 h 30"/>
                <a:gd name="T2" fmla="*/ 15 w 17"/>
                <a:gd name="T3" fmla="*/ 7 h 30"/>
                <a:gd name="T4" fmla="*/ 9 w 17"/>
                <a:gd name="T5" fmla="*/ 4 h 30"/>
                <a:gd name="T6" fmla="*/ 6 w 17"/>
                <a:gd name="T7" fmla="*/ 5 h 30"/>
                <a:gd name="T8" fmla="*/ 5 w 17"/>
                <a:gd name="T9" fmla="*/ 8 h 30"/>
                <a:gd name="T10" fmla="*/ 6 w 17"/>
                <a:gd name="T11" fmla="*/ 10 h 30"/>
                <a:gd name="T12" fmla="*/ 10 w 17"/>
                <a:gd name="T13" fmla="*/ 13 h 30"/>
                <a:gd name="T14" fmla="*/ 16 w 17"/>
                <a:gd name="T15" fmla="*/ 17 h 30"/>
                <a:gd name="T16" fmla="*/ 17 w 17"/>
                <a:gd name="T17" fmla="*/ 22 h 30"/>
                <a:gd name="T18" fmla="*/ 15 w 17"/>
                <a:gd name="T19" fmla="*/ 28 h 30"/>
                <a:gd name="T20" fmla="*/ 9 w 17"/>
                <a:gd name="T21" fmla="*/ 30 h 30"/>
                <a:gd name="T22" fmla="*/ 4 w 17"/>
                <a:gd name="T23" fmla="*/ 29 h 30"/>
                <a:gd name="T24" fmla="*/ 0 w 17"/>
                <a:gd name="T25" fmla="*/ 26 h 30"/>
                <a:gd name="T26" fmla="*/ 3 w 17"/>
                <a:gd name="T27" fmla="*/ 24 h 30"/>
                <a:gd name="T28" fmla="*/ 9 w 17"/>
                <a:gd name="T29" fmla="*/ 27 h 30"/>
                <a:gd name="T30" fmla="*/ 12 w 17"/>
                <a:gd name="T31" fmla="*/ 25 h 30"/>
                <a:gd name="T32" fmla="*/ 14 w 17"/>
                <a:gd name="T33" fmla="*/ 22 h 30"/>
                <a:gd name="T34" fmla="*/ 13 w 17"/>
                <a:gd name="T35" fmla="*/ 19 h 30"/>
                <a:gd name="T36" fmla="*/ 8 w 17"/>
                <a:gd name="T37" fmla="*/ 16 h 30"/>
                <a:gd name="T38" fmla="*/ 3 w 17"/>
                <a:gd name="T39" fmla="*/ 12 h 30"/>
                <a:gd name="T40" fmla="*/ 2 w 17"/>
                <a:gd name="T41" fmla="*/ 8 h 30"/>
                <a:gd name="T42" fmla="*/ 4 w 17"/>
                <a:gd name="T43" fmla="*/ 3 h 30"/>
                <a:gd name="T44" fmla="*/ 9 w 17"/>
                <a:gd name="T45" fmla="*/ 0 h 30"/>
                <a:gd name="T46" fmla="*/ 17 w 17"/>
                <a:gd name="T47"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30">
                  <a:moveTo>
                    <a:pt x="17" y="4"/>
                  </a:moveTo>
                  <a:cubicBezTo>
                    <a:pt x="15" y="7"/>
                    <a:pt x="15" y="7"/>
                    <a:pt x="15" y="7"/>
                  </a:cubicBezTo>
                  <a:cubicBezTo>
                    <a:pt x="13" y="5"/>
                    <a:pt x="11" y="4"/>
                    <a:pt x="9" y="4"/>
                  </a:cubicBezTo>
                  <a:cubicBezTo>
                    <a:pt x="8" y="4"/>
                    <a:pt x="7" y="4"/>
                    <a:pt x="6" y="5"/>
                  </a:cubicBezTo>
                  <a:cubicBezTo>
                    <a:pt x="5" y="6"/>
                    <a:pt x="5" y="7"/>
                    <a:pt x="5" y="8"/>
                  </a:cubicBezTo>
                  <a:cubicBezTo>
                    <a:pt x="5" y="9"/>
                    <a:pt x="5" y="10"/>
                    <a:pt x="6" y="10"/>
                  </a:cubicBezTo>
                  <a:cubicBezTo>
                    <a:pt x="7" y="11"/>
                    <a:pt x="8" y="12"/>
                    <a:pt x="10" y="13"/>
                  </a:cubicBezTo>
                  <a:cubicBezTo>
                    <a:pt x="13" y="15"/>
                    <a:pt x="15" y="16"/>
                    <a:pt x="16" y="17"/>
                  </a:cubicBezTo>
                  <a:cubicBezTo>
                    <a:pt x="17" y="19"/>
                    <a:pt x="17" y="20"/>
                    <a:pt x="17" y="22"/>
                  </a:cubicBezTo>
                  <a:cubicBezTo>
                    <a:pt x="17" y="24"/>
                    <a:pt x="17" y="26"/>
                    <a:pt x="15" y="28"/>
                  </a:cubicBezTo>
                  <a:cubicBezTo>
                    <a:pt x="13" y="29"/>
                    <a:pt x="11" y="30"/>
                    <a:pt x="9" y="30"/>
                  </a:cubicBezTo>
                  <a:cubicBezTo>
                    <a:pt x="7" y="30"/>
                    <a:pt x="6" y="30"/>
                    <a:pt x="4" y="29"/>
                  </a:cubicBezTo>
                  <a:cubicBezTo>
                    <a:pt x="3" y="28"/>
                    <a:pt x="1" y="27"/>
                    <a:pt x="0" y="26"/>
                  </a:cubicBezTo>
                  <a:cubicBezTo>
                    <a:pt x="3" y="24"/>
                    <a:pt x="3" y="24"/>
                    <a:pt x="3" y="24"/>
                  </a:cubicBezTo>
                  <a:cubicBezTo>
                    <a:pt x="5" y="26"/>
                    <a:pt x="6" y="27"/>
                    <a:pt x="9" y="27"/>
                  </a:cubicBezTo>
                  <a:cubicBezTo>
                    <a:pt x="10" y="27"/>
                    <a:pt x="11" y="26"/>
                    <a:pt x="12" y="25"/>
                  </a:cubicBezTo>
                  <a:cubicBezTo>
                    <a:pt x="13" y="24"/>
                    <a:pt x="14" y="23"/>
                    <a:pt x="14" y="22"/>
                  </a:cubicBezTo>
                  <a:cubicBezTo>
                    <a:pt x="14" y="21"/>
                    <a:pt x="14" y="20"/>
                    <a:pt x="13" y="19"/>
                  </a:cubicBezTo>
                  <a:cubicBezTo>
                    <a:pt x="12" y="18"/>
                    <a:pt x="11" y="17"/>
                    <a:pt x="8" y="16"/>
                  </a:cubicBezTo>
                  <a:cubicBezTo>
                    <a:pt x="6" y="15"/>
                    <a:pt x="4" y="14"/>
                    <a:pt x="3" y="12"/>
                  </a:cubicBezTo>
                  <a:cubicBezTo>
                    <a:pt x="2" y="11"/>
                    <a:pt x="2" y="10"/>
                    <a:pt x="2" y="8"/>
                  </a:cubicBezTo>
                  <a:cubicBezTo>
                    <a:pt x="2" y="6"/>
                    <a:pt x="2" y="4"/>
                    <a:pt x="4" y="3"/>
                  </a:cubicBezTo>
                  <a:cubicBezTo>
                    <a:pt x="5" y="1"/>
                    <a:pt x="7" y="0"/>
                    <a:pt x="9" y="0"/>
                  </a:cubicBezTo>
                  <a:cubicBezTo>
                    <a:pt x="12" y="0"/>
                    <a:pt x="15" y="2"/>
                    <a:pt x="17" y="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582">
              <a:extLst>
                <a:ext uri="{FF2B5EF4-FFF2-40B4-BE49-F238E27FC236}">
                  <a16:creationId xmlns:a16="http://schemas.microsoft.com/office/drawing/2014/main" id="{AA0304B4-16F1-4CD8-BB14-707B7F80430C}"/>
                </a:ext>
              </a:extLst>
            </p:cNvPr>
            <p:cNvSpPr>
              <a:spLocks noEditPoints="1"/>
            </p:cNvSpPr>
            <p:nvPr userDrawn="1"/>
          </p:nvSpPr>
          <p:spPr bwMode="auto">
            <a:xfrm>
              <a:off x="11366537" y="867886"/>
              <a:ext cx="55816" cy="94089"/>
            </a:xfrm>
            <a:custGeom>
              <a:avLst/>
              <a:gdLst>
                <a:gd name="T0" fmla="*/ 0 w 24"/>
                <a:gd name="T1" fmla="*/ 0 h 39"/>
                <a:gd name="T2" fmla="*/ 7 w 24"/>
                <a:gd name="T3" fmla="*/ 0 h 39"/>
                <a:gd name="T4" fmla="*/ 16 w 24"/>
                <a:gd name="T5" fmla="*/ 1 h 39"/>
                <a:gd name="T6" fmla="*/ 22 w 24"/>
                <a:gd name="T7" fmla="*/ 4 h 39"/>
                <a:gd name="T8" fmla="*/ 24 w 24"/>
                <a:gd name="T9" fmla="*/ 10 h 39"/>
                <a:gd name="T10" fmla="*/ 22 w 24"/>
                <a:gd name="T11" fmla="*/ 17 h 39"/>
                <a:gd name="T12" fmla="*/ 16 w 24"/>
                <a:gd name="T13" fmla="*/ 20 h 39"/>
                <a:gd name="T14" fmla="*/ 6 w 24"/>
                <a:gd name="T15" fmla="*/ 21 h 39"/>
                <a:gd name="T16" fmla="*/ 4 w 24"/>
                <a:gd name="T17" fmla="*/ 21 h 39"/>
                <a:gd name="T18" fmla="*/ 4 w 24"/>
                <a:gd name="T19" fmla="*/ 39 h 39"/>
                <a:gd name="T20" fmla="*/ 0 w 24"/>
                <a:gd name="T21" fmla="*/ 39 h 39"/>
                <a:gd name="T22" fmla="*/ 0 w 24"/>
                <a:gd name="T23" fmla="*/ 0 h 39"/>
                <a:gd name="T24" fmla="*/ 4 w 24"/>
                <a:gd name="T25" fmla="*/ 4 h 39"/>
                <a:gd name="T26" fmla="*/ 4 w 24"/>
                <a:gd name="T27" fmla="*/ 17 h 39"/>
                <a:gd name="T28" fmla="*/ 10 w 24"/>
                <a:gd name="T29" fmla="*/ 17 h 39"/>
                <a:gd name="T30" fmla="*/ 16 w 24"/>
                <a:gd name="T31" fmla="*/ 16 h 39"/>
                <a:gd name="T32" fmla="*/ 19 w 24"/>
                <a:gd name="T33" fmla="*/ 14 h 39"/>
                <a:gd name="T34" fmla="*/ 20 w 24"/>
                <a:gd name="T35" fmla="*/ 10 h 39"/>
                <a:gd name="T36" fmla="*/ 19 w 24"/>
                <a:gd name="T37" fmla="*/ 7 h 39"/>
                <a:gd name="T38" fmla="*/ 16 w 24"/>
                <a:gd name="T39" fmla="*/ 5 h 39"/>
                <a:gd name="T40" fmla="*/ 10 w 24"/>
                <a:gd name="T41" fmla="*/ 4 h 39"/>
                <a:gd name="T42" fmla="*/ 4 w 24"/>
                <a:gd name="T43"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9">
                  <a:moveTo>
                    <a:pt x="0" y="0"/>
                  </a:moveTo>
                  <a:cubicBezTo>
                    <a:pt x="7" y="0"/>
                    <a:pt x="7" y="0"/>
                    <a:pt x="7" y="0"/>
                  </a:cubicBezTo>
                  <a:cubicBezTo>
                    <a:pt x="12" y="0"/>
                    <a:pt x="15" y="0"/>
                    <a:pt x="16" y="1"/>
                  </a:cubicBezTo>
                  <a:cubicBezTo>
                    <a:pt x="18" y="1"/>
                    <a:pt x="20" y="2"/>
                    <a:pt x="22" y="4"/>
                  </a:cubicBezTo>
                  <a:cubicBezTo>
                    <a:pt x="23" y="6"/>
                    <a:pt x="24" y="8"/>
                    <a:pt x="24" y="10"/>
                  </a:cubicBezTo>
                  <a:cubicBezTo>
                    <a:pt x="24" y="13"/>
                    <a:pt x="23" y="15"/>
                    <a:pt x="22" y="17"/>
                  </a:cubicBezTo>
                  <a:cubicBezTo>
                    <a:pt x="20" y="18"/>
                    <a:pt x="18" y="19"/>
                    <a:pt x="16" y="20"/>
                  </a:cubicBezTo>
                  <a:cubicBezTo>
                    <a:pt x="14" y="20"/>
                    <a:pt x="11" y="21"/>
                    <a:pt x="6" y="21"/>
                  </a:cubicBezTo>
                  <a:cubicBezTo>
                    <a:pt x="4" y="21"/>
                    <a:pt x="4" y="21"/>
                    <a:pt x="4" y="21"/>
                  </a:cubicBezTo>
                  <a:cubicBezTo>
                    <a:pt x="4" y="39"/>
                    <a:pt x="4" y="39"/>
                    <a:pt x="4" y="39"/>
                  </a:cubicBezTo>
                  <a:cubicBezTo>
                    <a:pt x="0" y="39"/>
                    <a:pt x="0" y="39"/>
                    <a:pt x="0" y="39"/>
                  </a:cubicBezTo>
                  <a:lnTo>
                    <a:pt x="0" y="0"/>
                  </a:lnTo>
                  <a:close/>
                  <a:moveTo>
                    <a:pt x="4" y="4"/>
                  </a:moveTo>
                  <a:cubicBezTo>
                    <a:pt x="4" y="17"/>
                    <a:pt x="4" y="17"/>
                    <a:pt x="4" y="17"/>
                  </a:cubicBezTo>
                  <a:cubicBezTo>
                    <a:pt x="10" y="17"/>
                    <a:pt x="10" y="17"/>
                    <a:pt x="10" y="17"/>
                  </a:cubicBezTo>
                  <a:cubicBezTo>
                    <a:pt x="13" y="17"/>
                    <a:pt x="15" y="17"/>
                    <a:pt x="16" y="16"/>
                  </a:cubicBezTo>
                  <a:cubicBezTo>
                    <a:pt x="17" y="16"/>
                    <a:pt x="18" y="15"/>
                    <a:pt x="19" y="14"/>
                  </a:cubicBezTo>
                  <a:cubicBezTo>
                    <a:pt x="19" y="13"/>
                    <a:pt x="20" y="12"/>
                    <a:pt x="20" y="10"/>
                  </a:cubicBezTo>
                  <a:cubicBezTo>
                    <a:pt x="20" y="9"/>
                    <a:pt x="19" y="8"/>
                    <a:pt x="19" y="7"/>
                  </a:cubicBezTo>
                  <a:cubicBezTo>
                    <a:pt x="18" y="6"/>
                    <a:pt x="17" y="5"/>
                    <a:pt x="16" y="5"/>
                  </a:cubicBezTo>
                  <a:cubicBezTo>
                    <a:pt x="15" y="4"/>
                    <a:pt x="13" y="4"/>
                    <a:pt x="10" y="4"/>
                  </a:cubicBezTo>
                  <a:lnTo>
                    <a:pt x="4" y="4"/>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583">
              <a:extLst>
                <a:ext uri="{FF2B5EF4-FFF2-40B4-BE49-F238E27FC236}">
                  <a16:creationId xmlns:a16="http://schemas.microsoft.com/office/drawing/2014/main" id="{2DF743D5-A415-4BF6-B0A3-8AC5B673196E}"/>
                </a:ext>
              </a:extLst>
            </p:cNvPr>
            <p:cNvSpPr>
              <a:spLocks noEditPoints="1"/>
            </p:cNvSpPr>
            <p:nvPr userDrawn="1"/>
          </p:nvSpPr>
          <p:spPr bwMode="auto">
            <a:xfrm>
              <a:off x="11441488" y="890212"/>
              <a:ext cx="70168" cy="71763"/>
            </a:xfrm>
            <a:custGeom>
              <a:avLst/>
              <a:gdLst>
                <a:gd name="T0" fmla="*/ 25 w 29"/>
                <a:gd name="T1" fmla="*/ 20 h 30"/>
                <a:gd name="T2" fmla="*/ 28 w 29"/>
                <a:gd name="T3" fmla="*/ 22 h 30"/>
                <a:gd name="T4" fmla="*/ 24 w 29"/>
                <a:gd name="T5" fmla="*/ 27 h 30"/>
                <a:gd name="T6" fmla="*/ 20 w 29"/>
                <a:gd name="T7" fmla="*/ 29 h 30"/>
                <a:gd name="T8" fmla="*/ 14 w 29"/>
                <a:gd name="T9" fmla="*/ 30 h 30"/>
                <a:gd name="T10" fmla="*/ 3 w 29"/>
                <a:gd name="T11" fmla="*/ 26 h 30"/>
                <a:gd name="T12" fmla="*/ 0 w 29"/>
                <a:gd name="T13" fmla="*/ 15 h 30"/>
                <a:gd name="T14" fmla="*/ 3 w 29"/>
                <a:gd name="T15" fmla="*/ 6 h 30"/>
                <a:gd name="T16" fmla="*/ 14 w 29"/>
                <a:gd name="T17" fmla="*/ 0 h 30"/>
                <a:gd name="T18" fmla="*/ 26 w 29"/>
                <a:gd name="T19" fmla="*/ 6 h 30"/>
                <a:gd name="T20" fmla="*/ 29 w 29"/>
                <a:gd name="T21" fmla="*/ 16 h 30"/>
                <a:gd name="T22" fmla="*/ 3 w 29"/>
                <a:gd name="T23" fmla="*/ 16 h 30"/>
                <a:gd name="T24" fmla="*/ 7 w 29"/>
                <a:gd name="T25" fmla="*/ 24 h 30"/>
                <a:gd name="T26" fmla="*/ 14 w 29"/>
                <a:gd name="T27" fmla="*/ 27 h 30"/>
                <a:gd name="T28" fmla="*/ 18 w 29"/>
                <a:gd name="T29" fmla="*/ 26 h 30"/>
                <a:gd name="T30" fmla="*/ 22 w 29"/>
                <a:gd name="T31" fmla="*/ 24 h 30"/>
                <a:gd name="T32" fmla="*/ 25 w 29"/>
                <a:gd name="T33" fmla="*/ 20 h 30"/>
                <a:gd name="T34" fmla="*/ 25 w 29"/>
                <a:gd name="T35" fmla="*/ 12 h 30"/>
                <a:gd name="T36" fmla="*/ 23 w 29"/>
                <a:gd name="T37" fmla="*/ 8 h 30"/>
                <a:gd name="T38" fmla="*/ 19 w 29"/>
                <a:gd name="T39" fmla="*/ 5 h 30"/>
                <a:gd name="T40" fmla="*/ 14 w 29"/>
                <a:gd name="T41" fmla="*/ 4 h 30"/>
                <a:gd name="T42" fmla="*/ 7 w 29"/>
                <a:gd name="T43" fmla="*/ 7 h 30"/>
                <a:gd name="T44" fmla="*/ 4 w 29"/>
                <a:gd name="T45" fmla="*/ 12 h 30"/>
                <a:gd name="T46" fmla="*/ 25 w 29"/>
                <a:gd name="T47"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30">
                  <a:moveTo>
                    <a:pt x="25" y="20"/>
                  </a:moveTo>
                  <a:cubicBezTo>
                    <a:pt x="28" y="22"/>
                    <a:pt x="28" y="22"/>
                    <a:pt x="28" y="22"/>
                  </a:cubicBezTo>
                  <a:cubicBezTo>
                    <a:pt x="27" y="24"/>
                    <a:pt x="26" y="25"/>
                    <a:pt x="24" y="27"/>
                  </a:cubicBezTo>
                  <a:cubicBezTo>
                    <a:pt x="23" y="28"/>
                    <a:pt x="22" y="29"/>
                    <a:pt x="20" y="29"/>
                  </a:cubicBezTo>
                  <a:cubicBezTo>
                    <a:pt x="18" y="30"/>
                    <a:pt x="16" y="30"/>
                    <a:pt x="14" y="30"/>
                  </a:cubicBezTo>
                  <a:cubicBezTo>
                    <a:pt x="10" y="30"/>
                    <a:pt x="6" y="29"/>
                    <a:pt x="3" y="26"/>
                  </a:cubicBezTo>
                  <a:cubicBezTo>
                    <a:pt x="1" y="23"/>
                    <a:pt x="0" y="19"/>
                    <a:pt x="0" y="15"/>
                  </a:cubicBezTo>
                  <a:cubicBezTo>
                    <a:pt x="0" y="12"/>
                    <a:pt x="1" y="9"/>
                    <a:pt x="3" y="6"/>
                  </a:cubicBezTo>
                  <a:cubicBezTo>
                    <a:pt x="6" y="2"/>
                    <a:pt x="9" y="0"/>
                    <a:pt x="14" y="0"/>
                  </a:cubicBezTo>
                  <a:cubicBezTo>
                    <a:pt x="19" y="0"/>
                    <a:pt x="23" y="2"/>
                    <a:pt x="26" y="6"/>
                  </a:cubicBezTo>
                  <a:cubicBezTo>
                    <a:pt x="28" y="8"/>
                    <a:pt x="29" y="12"/>
                    <a:pt x="29" y="16"/>
                  </a:cubicBezTo>
                  <a:cubicBezTo>
                    <a:pt x="3" y="16"/>
                    <a:pt x="3" y="16"/>
                    <a:pt x="3" y="16"/>
                  </a:cubicBezTo>
                  <a:cubicBezTo>
                    <a:pt x="3" y="19"/>
                    <a:pt x="4" y="22"/>
                    <a:pt x="7" y="24"/>
                  </a:cubicBezTo>
                  <a:cubicBezTo>
                    <a:pt x="9" y="26"/>
                    <a:pt x="11" y="27"/>
                    <a:pt x="14" y="27"/>
                  </a:cubicBezTo>
                  <a:cubicBezTo>
                    <a:pt x="16" y="27"/>
                    <a:pt x="17" y="27"/>
                    <a:pt x="18" y="26"/>
                  </a:cubicBezTo>
                  <a:cubicBezTo>
                    <a:pt x="20" y="26"/>
                    <a:pt x="21" y="25"/>
                    <a:pt x="22" y="24"/>
                  </a:cubicBezTo>
                  <a:cubicBezTo>
                    <a:pt x="23" y="23"/>
                    <a:pt x="24" y="22"/>
                    <a:pt x="25" y="20"/>
                  </a:cubicBezTo>
                  <a:close/>
                  <a:moveTo>
                    <a:pt x="25" y="12"/>
                  </a:moveTo>
                  <a:cubicBezTo>
                    <a:pt x="24" y="10"/>
                    <a:pt x="24" y="9"/>
                    <a:pt x="23" y="8"/>
                  </a:cubicBezTo>
                  <a:cubicBezTo>
                    <a:pt x="22" y="7"/>
                    <a:pt x="21" y="6"/>
                    <a:pt x="19" y="5"/>
                  </a:cubicBezTo>
                  <a:cubicBezTo>
                    <a:pt x="18" y="4"/>
                    <a:pt x="16" y="4"/>
                    <a:pt x="14" y="4"/>
                  </a:cubicBezTo>
                  <a:cubicBezTo>
                    <a:pt x="11" y="4"/>
                    <a:pt x="9" y="5"/>
                    <a:pt x="7" y="7"/>
                  </a:cubicBezTo>
                  <a:cubicBezTo>
                    <a:pt x="6" y="8"/>
                    <a:pt x="4" y="10"/>
                    <a:pt x="4" y="12"/>
                  </a:cubicBezTo>
                  <a:lnTo>
                    <a:pt x="25" y="12"/>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584">
              <a:extLst>
                <a:ext uri="{FF2B5EF4-FFF2-40B4-BE49-F238E27FC236}">
                  <a16:creationId xmlns:a16="http://schemas.microsoft.com/office/drawing/2014/main" id="{3C727FF0-B644-4A2B-960F-B25EA00AE486}"/>
                </a:ext>
              </a:extLst>
            </p:cNvPr>
            <p:cNvSpPr>
              <a:spLocks noEditPoints="1"/>
            </p:cNvSpPr>
            <p:nvPr userDrawn="1"/>
          </p:nvSpPr>
          <p:spPr bwMode="auto">
            <a:xfrm>
              <a:off x="11535577" y="890212"/>
              <a:ext cx="68573" cy="71763"/>
            </a:xfrm>
            <a:custGeom>
              <a:avLst/>
              <a:gdLst>
                <a:gd name="T0" fmla="*/ 14 w 29"/>
                <a:gd name="T1" fmla="*/ 0 h 30"/>
                <a:gd name="T2" fmla="*/ 25 w 29"/>
                <a:gd name="T3" fmla="*/ 5 h 30"/>
                <a:gd name="T4" fmla="*/ 29 w 29"/>
                <a:gd name="T5" fmla="*/ 15 h 30"/>
                <a:gd name="T6" fmla="*/ 25 w 29"/>
                <a:gd name="T7" fmla="*/ 26 h 30"/>
                <a:gd name="T8" fmla="*/ 14 w 29"/>
                <a:gd name="T9" fmla="*/ 30 h 30"/>
                <a:gd name="T10" fmla="*/ 4 w 29"/>
                <a:gd name="T11" fmla="*/ 26 h 30"/>
                <a:gd name="T12" fmla="*/ 0 w 29"/>
                <a:gd name="T13" fmla="*/ 15 h 30"/>
                <a:gd name="T14" fmla="*/ 4 w 29"/>
                <a:gd name="T15" fmla="*/ 5 h 30"/>
                <a:gd name="T16" fmla="*/ 14 w 29"/>
                <a:gd name="T17" fmla="*/ 0 h 30"/>
                <a:gd name="T18" fmla="*/ 14 w 29"/>
                <a:gd name="T19" fmla="*/ 4 h 30"/>
                <a:gd name="T20" fmla="*/ 7 w 29"/>
                <a:gd name="T21" fmla="*/ 7 h 30"/>
                <a:gd name="T22" fmla="*/ 3 w 29"/>
                <a:gd name="T23" fmla="*/ 15 h 30"/>
                <a:gd name="T24" fmla="*/ 5 w 29"/>
                <a:gd name="T25" fmla="*/ 21 h 30"/>
                <a:gd name="T26" fmla="*/ 9 w 29"/>
                <a:gd name="T27" fmla="*/ 25 h 30"/>
                <a:gd name="T28" fmla="*/ 14 w 29"/>
                <a:gd name="T29" fmla="*/ 27 h 30"/>
                <a:gd name="T30" fmla="*/ 20 w 29"/>
                <a:gd name="T31" fmla="*/ 25 h 30"/>
                <a:gd name="T32" fmla="*/ 24 w 29"/>
                <a:gd name="T33" fmla="*/ 21 h 30"/>
                <a:gd name="T34" fmla="*/ 26 w 29"/>
                <a:gd name="T35" fmla="*/ 15 h 30"/>
                <a:gd name="T36" fmla="*/ 22 w 29"/>
                <a:gd name="T37" fmla="*/ 7 h 30"/>
                <a:gd name="T38" fmla="*/ 14 w 29"/>
                <a:gd name="T3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0">
                  <a:moveTo>
                    <a:pt x="14" y="0"/>
                  </a:moveTo>
                  <a:cubicBezTo>
                    <a:pt x="19" y="0"/>
                    <a:pt x="22" y="2"/>
                    <a:pt x="25" y="5"/>
                  </a:cubicBezTo>
                  <a:cubicBezTo>
                    <a:pt x="28" y="8"/>
                    <a:pt x="29" y="11"/>
                    <a:pt x="29" y="15"/>
                  </a:cubicBezTo>
                  <a:cubicBezTo>
                    <a:pt x="29" y="19"/>
                    <a:pt x="28" y="23"/>
                    <a:pt x="25" y="26"/>
                  </a:cubicBezTo>
                  <a:cubicBezTo>
                    <a:pt x="22" y="29"/>
                    <a:pt x="19" y="30"/>
                    <a:pt x="14" y="30"/>
                  </a:cubicBezTo>
                  <a:cubicBezTo>
                    <a:pt x="10" y="30"/>
                    <a:pt x="7" y="29"/>
                    <a:pt x="4" y="26"/>
                  </a:cubicBezTo>
                  <a:cubicBezTo>
                    <a:pt x="1" y="23"/>
                    <a:pt x="0" y="19"/>
                    <a:pt x="0" y="15"/>
                  </a:cubicBezTo>
                  <a:cubicBezTo>
                    <a:pt x="0" y="11"/>
                    <a:pt x="1" y="8"/>
                    <a:pt x="4" y="5"/>
                  </a:cubicBezTo>
                  <a:cubicBezTo>
                    <a:pt x="6" y="2"/>
                    <a:pt x="10" y="0"/>
                    <a:pt x="14" y="0"/>
                  </a:cubicBezTo>
                  <a:close/>
                  <a:moveTo>
                    <a:pt x="14" y="4"/>
                  </a:moveTo>
                  <a:cubicBezTo>
                    <a:pt x="11" y="4"/>
                    <a:pt x="9" y="5"/>
                    <a:pt x="7" y="7"/>
                  </a:cubicBezTo>
                  <a:cubicBezTo>
                    <a:pt x="4" y="10"/>
                    <a:pt x="3" y="12"/>
                    <a:pt x="3" y="15"/>
                  </a:cubicBezTo>
                  <a:cubicBezTo>
                    <a:pt x="3" y="18"/>
                    <a:pt x="4" y="19"/>
                    <a:pt x="5" y="21"/>
                  </a:cubicBezTo>
                  <a:cubicBezTo>
                    <a:pt x="6" y="23"/>
                    <a:pt x="7" y="24"/>
                    <a:pt x="9" y="25"/>
                  </a:cubicBezTo>
                  <a:cubicBezTo>
                    <a:pt x="11" y="26"/>
                    <a:pt x="12" y="27"/>
                    <a:pt x="14" y="27"/>
                  </a:cubicBezTo>
                  <a:cubicBezTo>
                    <a:pt x="16" y="27"/>
                    <a:pt x="18" y="26"/>
                    <a:pt x="20" y="25"/>
                  </a:cubicBezTo>
                  <a:cubicBezTo>
                    <a:pt x="22" y="24"/>
                    <a:pt x="23" y="23"/>
                    <a:pt x="24" y="21"/>
                  </a:cubicBezTo>
                  <a:cubicBezTo>
                    <a:pt x="25" y="19"/>
                    <a:pt x="26" y="18"/>
                    <a:pt x="26" y="15"/>
                  </a:cubicBezTo>
                  <a:cubicBezTo>
                    <a:pt x="26" y="12"/>
                    <a:pt x="24" y="10"/>
                    <a:pt x="22" y="7"/>
                  </a:cubicBezTo>
                  <a:cubicBezTo>
                    <a:pt x="20" y="5"/>
                    <a:pt x="17" y="4"/>
                    <a:pt x="14" y="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585">
              <a:extLst>
                <a:ext uri="{FF2B5EF4-FFF2-40B4-BE49-F238E27FC236}">
                  <a16:creationId xmlns:a16="http://schemas.microsoft.com/office/drawing/2014/main" id="{4A808CD2-18F3-449F-A991-CF96363A4560}"/>
                </a:ext>
              </a:extLst>
            </p:cNvPr>
            <p:cNvSpPr>
              <a:spLocks noEditPoints="1"/>
            </p:cNvSpPr>
            <p:nvPr userDrawn="1"/>
          </p:nvSpPr>
          <p:spPr bwMode="auto">
            <a:xfrm>
              <a:off x="11629665" y="890212"/>
              <a:ext cx="71763" cy="95683"/>
            </a:xfrm>
            <a:custGeom>
              <a:avLst/>
              <a:gdLst>
                <a:gd name="T0" fmla="*/ 0 w 30"/>
                <a:gd name="T1" fmla="*/ 1 h 40"/>
                <a:gd name="T2" fmla="*/ 4 w 30"/>
                <a:gd name="T3" fmla="*/ 1 h 40"/>
                <a:gd name="T4" fmla="*/ 4 w 30"/>
                <a:gd name="T5" fmla="*/ 6 h 40"/>
                <a:gd name="T6" fmla="*/ 9 w 30"/>
                <a:gd name="T7" fmla="*/ 2 h 40"/>
                <a:gd name="T8" fmla="*/ 15 w 30"/>
                <a:gd name="T9" fmla="*/ 0 h 40"/>
                <a:gd name="T10" fmla="*/ 26 w 30"/>
                <a:gd name="T11" fmla="*/ 5 h 40"/>
                <a:gd name="T12" fmla="*/ 30 w 30"/>
                <a:gd name="T13" fmla="*/ 15 h 40"/>
                <a:gd name="T14" fmla="*/ 26 w 30"/>
                <a:gd name="T15" fmla="*/ 26 h 40"/>
                <a:gd name="T16" fmla="*/ 15 w 30"/>
                <a:gd name="T17" fmla="*/ 30 h 40"/>
                <a:gd name="T18" fmla="*/ 9 w 30"/>
                <a:gd name="T19" fmla="*/ 29 h 40"/>
                <a:gd name="T20" fmla="*/ 4 w 30"/>
                <a:gd name="T21" fmla="*/ 25 h 40"/>
                <a:gd name="T22" fmla="*/ 4 w 30"/>
                <a:gd name="T23" fmla="*/ 40 h 40"/>
                <a:gd name="T24" fmla="*/ 0 w 30"/>
                <a:gd name="T25" fmla="*/ 40 h 40"/>
                <a:gd name="T26" fmla="*/ 0 w 30"/>
                <a:gd name="T27" fmla="*/ 1 h 40"/>
                <a:gd name="T28" fmla="*/ 15 w 30"/>
                <a:gd name="T29" fmla="*/ 4 h 40"/>
                <a:gd name="T30" fmla="*/ 7 w 30"/>
                <a:gd name="T31" fmla="*/ 7 h 40"/>
                <a:gd name="T32" fmla="*/ 4 w 30"/>
                <a:gd name="T33" fmla="*/ 15 h 40"/>
                <a:gd name="T34" fmla="*/ 5 w 30"/>
                <a:gd name="T35" fmla="*/ 21 h 40"/>
                <a:gd name="T36" fmla="*/ 9 w 30"/>
                <a:gd name="T37" fmla="*/ 25 h 40"/>
                <a:gd name="T38" fmla="*/ 15 w 30"/>
                <a:gd name="T39" fmla="*/ 27 h 40"/>
                <a:gd name="T40" fmla="*/ 21 w 30"/>
                <a:gd name="T41" fmla="*/ 25 h 40"/>
                <a:gd name="T42" fmla="*/ 25 w 30"/>
                <a:gd name="T43" fmla="*/ 21 h 40"/>
                <a:gd name="T44" fmla="*/ 26 w 30"/>
                <a:gd name="T45" fmla="*/ 15 h 40"/>
                <a:gd name="T46" fmla="*/ 25 w 30"/>
                <a:gd name="T47" fmla="*/ 10 h 40"/>
                <a:gd name="T48" fmla="*/ 21 w 30"/>
                <a:gd name="T49" fmla="*/ 5 h 40"/>
                <a:gd name="T50" fmla="*/ 15 w 30"/>
                <a:gd name="T51"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0">
                  <a:moveTo>
                    <a:pt x="0" y="1"/>
                  </a:moveTo>
                  <a:cubicBezTo>
                    <a:pt x="4" y="1"/>
                    <a:pt x="4" y="1"/>
                    <a:pt x="4" y="1"/>
                  </a:cubicBezTo>
                  <a:cubicBezTo>
                    <a:pt x="4" y="6"/>
                    <a:pt x="4" y="6"/>
                    <a:pt x="4" y="6"/>
                  </a:cubicBezTo>
                  <a:cubicBezTo>
                    <a:pt x="5" y="4"/>
                    <a:pt x="7" y="3"/>
                    <a:pt x="9" y="2"/>
                  </a:cubicBezTo>
                  <a:cubicBezTo>
                    <a:pt x="11" y="1"/>
                    <a:pt x="13" y="0"/>
                    <a:pt x="15" y="0"/>
                  </a:cubicBezTo>
                  <a:cubicBezTo>
                    <a:pt x="19" y="0"/>
                    <a:pt x="23" y="2"/>
                    <a:pt x="26" y="5"/>
                  </a:cubicBezTo>
                  <a:cubicBezTo>
                    <a:pt x="29" y="8"/>
                    <a:pt x="30" y="11"/>
                    <a:pt x="30" y="15"/>
                  </a:cubicBezTo>
                  <a:cubicBezTo>
                    <a:pt x="30" y="19"/>
                    <a:pt x="29" y="23"/>
                    <a:pt x="26" y="26"/>
                  </a:cubicBezTo>
                  <a:cubicBezTo>
                    <a:pt x="23" y="29"/>
                    <a:pt x="19" y="30"/>
                    <a:pt x="15" y="30"/>
                  </a:cubicBezTo>
                  <a:cubicBezTo>
                    <a:pt x="13" y="30"/>
                    <a:pt x="11" y="30"/>
                    <a:pt x="9" y="29"/>
                  </a:cubicBezTo>
                  <a:cubicBezTo>
                    <a:pt x="7" y="28"/>
                    <a:pt x="6" y="27"/>
                    <a:pt x="4" y="25"/>
                  </a:cubicBezTo>
                  <a:cubicBezTo>
                    <a:pt x="4" y="40"/>
                    <a:pt x="4" y="40"/>
                    <a:pt x="4" y="40"/>
                  </a:cubicBezTo>
                  <a:cubicBezTo>
                    <a:pt x="0" y="40"/>
                    <a:pt x="0" y="40"/>
                    <a:pt x="0" y="40"/>
                  </a:cubicBezTo>
                  <a:lnTo>
                    <a:pt x="0" y="1"/>
                  </a:lnTo>
                  <a:close/>
                  <a:moveTo>
                    <a:pt x="15" y="4"/>
                  </a:moveTo>
                  <a:cubicBezTo>
                    <a:pt x="12" y="4"/>
                    <a:pt x="9" y="5"/>
                    <a:pt x="7" y="7"/>
                  </a:cubicBezTo>
                  <a:cubicBezTo>
                    <a:pt x="5" y="9"/>
                    <a:pt x="4" y="12"/>
                    <a:pt x="4" y="15"/>
                  </a:cubicBezTo>
                  <a:cubicBezTo>
                    <a:pt x="4" y="18"/>
                    <a:pt x="4" y="20"/>
                    <a:pt x="5" y="21"/>
                  </a:cubicBezTo>
                  <a:cubicBezTo>
                    <a:pt x="6" y="23"/>
                    <a:pt x="8" y="24"/>
                    <a:pt x="9" y="25"/>
                  </a:cubicBezTo>
                  <a:cubicBezTo>
                    <a:pt x="11" y="26"/>
                    <a:pt x="13" y="27"/>
                    <a:pt x="15" y="27"/>
                  </a:cubicBezTo>
                  <a:cubicBezTo>
                    <a:pt x="17" y="27"/>
                    <a:pt x="19" y="26"/>
                    <a:pt x="21" y="25"/>
                  </a:cubicBezTo>
                  <a:cubicBezTo>
                    <a:pt x="22" y="24"/>
                    <a:pt x="24" y="23"/>
                    <a:pt x="25" y="21"/>
                  </a:cubicBezTo>
                  <a:cubicBezTo>
                    <a:pt x="26" y="19"/>
                    <a:pt x="26" y="17"/>
                    <a:pt x="26" y="15"/>
                  </a:cubicBezTo>
                  <a:cubicBezTo>
                    <a:pt x="26" y="13"/>
                    <a:pt x="26" y="11"/>
                    <a:pt x="25" y="10"/>
                  </a:cubicBezTo>
                  <a:cubicBezTo>
                    <a:pt x="24" y="8"/>
                    <a:pt x="22" y="6"/>
                    <a:pt x="21" y="5"/>
                  </a:cubicBezTo>
                  <a:cubicBezTo>
                    <a:pt x="19" y="4"/>
                    <a:pt x="17" y="4"/>
                    <a:pt x="15" y="4"/>
                  </a:cubicBez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586">
              <a:extLst>
                <a:ext uri="{FF2B5EF4-FFF2-40B4-BE49-F238E27FC236}">
                  <a16:creationId xmlns:a16="http://schemas.microsoft.com/office/drawing/2014/main" id="{3EC021A0-1E7F-47D7-914D-758B06AB4531}"/>
                </a:ext>
              </a:extLst>
            </p:cNvPr>
            <p:cNvSpPr>
              <a:spLocks noChangeArrowheads="1"/>
            </p:cNvSpPr>
            <p:nvPr userDrawn="1"/>
          </p:nvSpPr>
          <p:spPr bwMode="auto">
            <a:xfrm>
              <a:off x="11728537" y="866291"/>
              <a:ext cx="6379" cy="95683"/>
            </a:xfrm>
            <a:prstGeom prst="rect">
              <a:avLst/>
            </a:prstGeom>
            <a:solidFill>
              <a:srgbClr val="004A8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587">
              <a:extLst>
                <a:ext uri="{FF2B5EF4-FFF2-40B4-BE49-F238E27FC236}">
                  <a16:creationId xmlns:a16="http://schemas.microsoft.com/office/drawing/2014/main" id="{167C89AE-02E0-4FE1-A187-477C3D2DE420}"/>
                </a:ext>
              </a:extLst>
            </p:cNvPr>
            <p:cNvSpPr>
              <a:spLocks noEditPoints="1"/>
            </p:cNvSpPr>
            <p:nvPr userDrawn="1"/>
          </p:nvSpPr>
          <p:spPr bwMode="auto">
            <a:xfrm>
              <a:off x="11760431" y="890212"/>
              <a:ext cx="70168" cy="71763"/>
            </a:xfrm>
            <a:custGeom>
              <a:avLst/>
              <a:gdLst>
                <a:gd name="T0" fmla="*/ 25 w 29"/>
                <a:gd name="T1" fmla="*/ 20 h 30"/>
                <a:gd name="T2" fmla="*/ 28 w 29"/>
                <a:gd name="T3" fmla="*/ 22 h 30"/>
                <a:gd name="T4" fmla="*/ 25 w 29"/>
                <a:gd name="T5" fmla="*/ 27 h 30"/>
                <a:gd name="T6" fmla="*/ 20 w 29"/>
                <a:gd name="T7" fmla="*/ 29 h 30"/>
                <a:gd name="T8" fmla="*/ 14 w 29"/>
                <a:gd name="T9" fmla="*/ 30 h 30"/>
                <a:gd name="T10" fmla="*/ 4 w 29"/>
                <a:gd name="T11" fmla="*/ 26 h 30"/>
                <a:gd name="T12" fmla="*/ 0 w 29"/>
                <a:gd name="T13" fmla="*/ 15 h 30"/>
                <a:gd name="T14" fmla="*/ 3 w 29"/>
                <a:gd name="T15" fmla="*/ 6 h 30"/>
                <a:gd name="T16" fmla="*/ 14 w 29"/>
                <a:gd name="T17" fmla="*/ 0 h 30"/>
                <a:gd name="T18" fmla="*/ 26 w 29"/>
                <a:gd name="T19" fmla="*/ 6 h 30"/>
                <a:gd name="T20" fmla="*/ 29 w 29"/>
                <a:gd name="T21" fmla="*/ 16 h 30"/>
                <a:gd name="T22" fmla="*/ 3 w 29"/>
                <a:gd name="T23" fmla="*/ 16 h 30"/>
                <a:gd name="T24" fmla="*/ 7 w 29"/>
                <a:gd name="T25" fmla="*/ 24 h 30"/>
                <a:gd name="T26" fmla="*/ 14 w 29"/>
                <a:gd name="T27" fmla="*/ 27 h 30"/>
                <a:gd name="T28" fmla="*/ 18 w 29"/>
                <a:gd name="T29" fmla="*/ 26 h 30"/>
                <a:gd name="T30" fmla="*/ 22 w 29"/>
                <a:gd name="T31" fmla="*/ 24 h 30"/>
                <a:gd name="T32" fmla="*/ 25 w 29"/>
                <a:gd name="T33" fmla="*/ 20 h 30"/>
                <a:gd name="T34" fmla="*/ 25 w 29"/>
                <a:gd name="T35" fmla="*/ 12 h 30"/>
                <a:gd name="T36" fmla="*/ 23 w 29"/>
                <a:gd name="T37" fmla="*/ 8 h 30"/>
                <a:gd name="T38" fmla="*/ 19 w 29"/>
                <a:gd name="T39" fmla="*/ 5 h 30"/>
                <a:gd name="T40" fmla="*/ 14 w 29"/>
                <a:gd name="T41" fmla="*/ 4 h 30"/>
                <a:gd name="T42" fmla="*/ 7 w 29"/>
                <a:gd name="T43" fmla="*/ 7 h 30"/>
                <a:gd name="T44" fmla="*/ 4 w 29"/>
                <a:gd name="T45" fmla="*/ 12 h 30"/>
                <a:gd name="T46" fmla="*/ 25 w 29"/>
                <a:gd name="T47"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30">
                  <a:moveTo>
                    <a:pt x="25" y="20"/>
                  </a:moveTo>
                  <a:cubicBezTo>
                    <a:pt x="28" y="22"/>
                    <a:pt x="28" y="22"/>
                    <a:pt x="28" y="22"/>
                  </a:cubicBezTo>
                  <a:cubicBezTo>
                    <a:pt x="27" y="24"/>
                    <a:pt x="26" y="25"/>
                    <a:pt x="25" y="27"/>
                  </a:cubicBezTo>
                  <a:cubicBezTo>
                    <a:pt x="23" y="28"/>
                    <a:pt x="22" y="29"/>
                    <a:pt x="20" y="29"/>
                  </a:cubicBezTo>
                  <a:cubicBezTo>
                    <a:pt x="18" y="30"/>
                    <a:pt x="17" y="30"/>
                    <a:pt x="14" y="30"/>
                  </a:cubicBezTo>
                  <a:cubicBezTo>
                    <a:pt x="10" y="30"/>
                    <a:pt x="6" y="29"/>
                    <a:pt x="4" y="26"/>
                  </a:cubicBezTo>
                  <a:cubicBezTo>
                    <a:pt x="1" y="23"/>
                    <a:pt x="0" y="19"/>
                    <a:pt x="0" y="15"/>
                  </a:cubicBezTo>
                  <a:cubicBezTo>
                    <a:pt x="0" y="12"/>
                    <a:pt x="1" y="9"/>
                    <a:pt x="3" y="6"/>
                  </a:cubicBezTo>
                  <a:cubicBezTo>
                    <a:pt x="6" y="2"/>
                    <a:pt x="10" y="0"/>
                    <a:pt x="14" y="0"/>
                  </a:cubicBezTo>
                  <a:cubicBezTo>
                    <a:pt x="19" y="0"/>
                    <a:pt x="23" y="2"/>
                    <a:pt x="26" y="6"/>
                  </a:cubicBezTo>
                  <a:cubicBezTo>
                    <a:pt x="28" y="8"/>
                    <a:pt x="29" y="12"/>
                    <a:pt x="29" y="16"/>
                  </a:cubicBezTo>
                  <a:cubicBezTo>
                    <a:pt x="3" y="16"/>
                    <a:pt x="3" y="16"/>
                    <a:pt x="3" y="16"/>
                  </a:cubicBezTo>
                  <a:cubicBezTo>
                    <a:pt x="4" y="19"/>
                    <a:pt x="5" y="22"/>
                    <a:pt x="7" y="24"/>
                  </a:cubicBezTo>
                  <a:cubicBezTo>
                    <a:pt x="9" y="26"/>
                    <a:pt x="11" y="27"/>
                    <a:pt x="14" y="27"/>
                  </a:cubicBezTo>
                  <a:cubicBezTo>
                    <a:pt x="16" y="27"/>
                    <a:pt x="17" y="27"/>
                    <a:pt x="18" y="26"/>
                  </a:cubicBezTo>
                  <a:cubicBezTo>
                    <a:pt x="20" y="26"/>
                    <a:pt x="21" y="25"/>
                    <a:pt x="22" y="24"/>
                  </a:cubicBezTo>
                  <a:cubicBezTo>
                    <a:pt x="23" y="23"/>
                    <a:pt x="24" y="22"/>
                    <a:pt x="25" y="20"/>
                  </a:cubicBezTo>
                  <a:close/>
                  <a:moveTo>
                    <a:pt x="25" y="12"/>
                  </a:moveTo>
                  <a:cubicBezTo>
                    <a:pt x="24" y="10"/>
                    <a:pt x="24" y="9"/>
                    <a:pt x="23" y="8"/>
                  </a:cubicBezTo>
                  <a:cubicBezTo>
                    <a:pt x="22" y="7"/>
                    <a:pt x="21" y="6"/>
                    <a:pt x="19" y="5"/>
                  </a:cubicBezTo>
                  <a:cubicBezTo>
                    <a:pt x="18" y="4"/>
                    <a:pt x="16" y="4"/>
                    <a:pt x="14" y="4"/>
                  </a:cubicBezTo>
                  <a:cubicBezTo>
                    <a:pt x="12" y="4"/>
                    <a:pt x="9" y="5"/>
                    <a:pt x="7" y="7"/>
                  </a:cubicBezTo>
                  <a:cubicBezTo>
                    <a:pt x="6" y="8"/>
                    <a:pt x="5" y="10"/>
                    <a:pt x="4" y="12"/>
                  </a:cubicBezTo>
                  <a:lnTo>
                    <a:pt x="25" y="12"/>
                  </a:lnTo>
                  <a:close/>
                </a:path>
              </a:pathLst>
            </a:custGeom>
            <a:solidFill>
              <a:srgbClr val="004A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62171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Tahoma" panose="020B0604030504040204" pitchFamily="34" charset="0"/>
      </a:defRPr>
    </a:lvl1pPr>
    <a:lvl2pPr marL="628650" indent="-171450" algn="l" defTabSz="914400" rtl="0" eaLnBrk="1" latinLnBrk="0" hangingPunct="1">
      <a:buFont typeface="Arial" panose="020B0604020202020204" pitchFamily="34" charset="0"/>
      <a:buChar char="•"/>
      <a:defRPr sz="1200" kern="1200">
        <a:solidFill>
          <a:schemeClr val="tx1"/>
        </a:solidFill>
        <a:latin typeface="+mn-lt"/>
        <a:ea typeface="+mn-ea"/>
        <a:cs typeface="Tahoma" panose="020B0604030504040204" pitchFamily="34" charset="0"/>
      </a:defRPr>
    </a:lvl2pPr>
    <a:lvl3pPr marL="1085850" indent="-171450" algn="l" defTabSz="914400" rtl="0" eaLnBrk="1" latinLnBrk="0" hangingPunct="1">
      <a:buFont typeface="Arial" panose="020B0604020202020204" pitchFamily="34" charset="0"/>
      <a:buChar char="•"/>
      <a:defRPr sz="1200" kern="1200">
        <a:solidFill>
          <a:schemeClr val="tx1"/>
        </a:solidFill>
        <a:latin typeface="+mn-lt"/>
        <a:ea typeface="+mn-ea"/>
        <a:cs typeface="Tahoma" panose="020B0604030504040204" pitchFamily="34" charset="0"/>
      </a:defRPr>
    </a:lvl3pPr>
    <a:lvl4pPr marL="1543050" indent="-171450" algn="l" defTabSz="914400" rtl="0" eaLnBrk="1" latinLnBrk="0" hangingPunct="1">
      <a:buFont typeface="Arial" panose="020B0604020202020204" pitchFamily="34" charset="0"/>
      <a:buChar char="•"/>
      <a:defRPr sz="1200" kern="1200">
        <a:solidFill>
          <a:schemeClr val="tx1"/>
        </a:solidFill>
        <a:latin typeface="+mn-lt"/>
        <a:ea typeface="+mn-ea"/>
        <a:cs typeface="Tahoma" panose="020B0604030504040204" pitchFamily="34" charset="0"/>
      </a:defRPr>
    </a:lvl4pPr>
    <a:lvl5pPr marL="2000250" indent="-171450" algn="l" defTabSz="914400" rtl="0" eaLnBrk="1" latinLnBrk="0" hangingPunct="1">
      <a:buFont typeface="Arial" panose="020B0604020202020204" pitchFamily="34" charset="0"/>
      <a:buChar char="•"/>
      <a:defRPr sz="1200" kern="1200">
        <a:solidFill>
          <a:schemeClr val="tx1"/>
        </a:solidFill>
        <a:latin typeface="+mn-lt"/>
        <a:ea typeface="+mn-ea"/>
        <a:cs typeface="Tahom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C06EA9-5B09-4754-A303-3A3F0FC820EB}" type="slidenum">
              <a:rPr lang="en-US" smtClean="0">
                <a:cs typeface="Tahoma" panose="020B0604030504040204" pitchFamily="34" charset="0"/>
              </a:rPr>
              <a:pPr/>
              <a:t>1</a:t>
            </a:fld>
            <a:endParaRPr lang="en-US" dirty="0">
              <a:cs typeface="Tahoma" panose="020B0604030504040204" pitchFamily="34" charset="0"/>
            </a:endParaRPr>
          </a:p>
        </p:txBody>
      </p:sp>
    </p:spTree>
    <p:extLst>
      <p:ext uri="{BB962C8B-B14F-4D97-AF65-F5344CB8AC3E}">
        <p14:creationId xmlns:p14="http://schemas.microsoft.com/office/powerpoint/2010/main" val="20780983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Cover Slide">
    <p:bg>
      <p:bgPr>
        <a:solidFill>
          <a:schemeClr val="bg2"/>
        </a:solidFill>
        <a:effectLst/>
      </p:bgPr>
    </p:bg>
    <p:spTree>
      <p:nvGrpSpPr>
        <p:cNvPr id="1" name=""/>
        <p:cNvGrpSpPr/>
        <p:nvPr/>
      </p:nvGrpSpPr>
      <p:grpSpPr>
        <a:xfrm>
          <a:off x="0" y="0"/>
          <a:ext cx="0" cy="0"/>
          <a:chOff x="0" y="0"/>
          <a:chExt cx="0" cy="0"/>
        </a:xfrm>
      </p:grpSpPr>
      <p:pic>
        <p:nvPicPr>
          <p:cNvPr id="4" name="תמונה 3">
            <a:extLst>
              <a:ext uri="{FF2B5EF4-FFF2-40B4-BE49-F238E27FC236}">
                <a16:creationId xmlns:a16="http://schemas.microsoft.com/office/drawing/2014/main" id="{372A564D-06A5-4EFE-B38B-6D6BE06ECA5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642549"/>
            <a:ext cx="12192000" cy="1856941"/>
          </a:xfrm>
          <a:prstGeom prst="rect">
            <a:avLst/>
          </a:prstGeom>
        </p:spPr>
      </p:pic>
      <p:pic>
        <p:nvPicPr>
          <p:cNvPr id="3" name="תמונה 2" descr="תמונה שמכילה אובייקט&#10;&#10;תיאור שנוצר ברמת מהימנות גבוהה">
            <a:extLst>
              <a:ext uri="{FF2B5EF4-FFF2-40B4-BE49-F238E27FC236}">
                <a16:creationId xmlns:a16="http://schemas.microsoft.com/office/drawing/2014/main" id="{07CFF163-8B1C-47C8-BBE1-D23B5B2E5D6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609760" y="389002"/>
            <a:ext cx="7800815" cy="1025635"/>
          </a:xfrm>
          <a:prstGeom prst="rect">
            <a:avLst/>
          </a:prstGeom>
        </p:spPr>
      </p:pic>
      <p:sp>
        <p:nvSpPr>
          <p:cNvPr id="125" name="מציין מיקום טקסט 46">
            <a:extLst>
              <a:ext uri="{FF2B5EF4-FFF2-40B4-BE49-F238E27FC236}">
                <a16:creationId xmlns:a16="http://schemas.microsoft.com/office/drawing/2014/main" id="{5FD01500-B874-4ED1-BA77-137138AC7113}"/>
              </a:ext>
            </a:extLst>
          </p:cNvPr>
          <p:cNvSpPr>
            <a:spLocks noGrp="1"/>
          </p:cNvSpPr>
          <p:nvPr>
            <p:ph type="body" sz="quarter" idx="16" hasCustomPrompt="1"/>
          </p:nvPr>
        </p:nvSpPr>
        <p:spPr>
          <a:xfrm>
            <a:off x="5047315" y="5945551"/>
            <a:ext cx="2037913" cy="360000"/>
          </a:xfrm>
        </p:spPr>
        <p:txBody>
          <a:bodyPr>
            <a:noAutofit/>
          </a:bodyPr>
          <a:lstStyle>
            <a:lvl1pPr algn="ctr">
              <a:spcBef>
                <a:spcPts val="0"/>
              </a:spcBef>
              <a:defRPr sz="2000" b="0">
                <a:solidFill>
                  <a:schemeClr val="tx1"/>
                </a:solidFill>
                <a:latin typeface="+mn-lt"/>
              </a:defRPr>
            </a:lvl1pPr>
          </a:lstStyle>
          <a:p>
            <a:pPr lvl="0"/>
            <a:r>
              <a:rPr lang="en-US" dirty="0"/>
              <a:t>Date</a:t>
            </a:r>
          </a:p>
        </p:txBody>
      </p:sp>
      <p:sp>
        <p:nvSpPr>
          <p:cNvPr id="119" name="כותרת 1">
            <a:extLst>
              <a:ext uri="{FF2B5EF4-FFF2-40B4-BE49-F238E27FC236}">
                <a16:creationId xmlns:a16="http://schemas.microsoft.com/office/drawing/2014/main" id="{E40A6F19-AB55-4BB2-90A9-1D0AFF238E97}"/>
              </a:ext>
            </a:extLst>
          </p:cNvPr>
          <p:cNvSpPr>
            <a:spLocks noGrp="1"/>
          </p:cNvSpPr>
          <p:nvPr>
            <p:ph type="ctrTitle" hasCustomPrompt="1"/>
          </p:nvPr>
        </p:nvSpPr>
        <p:spPr>
          <a:xfrm>
            <a:off x="566884" y="2947395"/>
            <a:ext cx="10998774" cy="1330920"/>
          </a:xfrm>
        </p:spPr>
        <p:txBody>
          <a:bodyPr>
            <a:noAutofit/>
          </a:bodyPr>
          <a:lstStyle>
            <a:lvl1pPr algn="ctr">
              <a:lnSpc>
                <a:spcPts val="4400"/>
              </a:lnSpc>
              <a:defRPr sz="4800" baseline="0">
                <a:solidFill>
                  <a:schemeClr val="accent1"/>
                </a:solidFill>
                <a:latin typeface="+mj-lt"/>
              </a:defRPr>
            </a:lvl1pPr>
          </a:lstStyle>
          <a:p>
            <a:r>
              <a:rPr lang="en-US" dirty="0"/>
              <a:t>Presentation title</a:t>
            </a:r>
          </a:p>
        </p:txBody>
      </p:sp>
      <p:sp>
        <p:nvSpPr>
          <p:cNvPr id="38" name="מציין מיקום טקסט 46">
            <a:extLst>
              <a:ext uri="{FF2B5EF4-FFF2-40B4-BE49-F238E27FC236}">
                <a16:creationId xmlns:a16="http://schemas.microsoft.com/office/drawing/2014/main" id="{723708AD-1A8C-4C3F-BD80-D41BBAFFB041}"/>
              </a:ext>
            </a:extLst>
          </p:cNvPr>
          <p:cNvSpPr>
            <a:spLocks noGrp="1"/>
          </p:cNvSpPr>
          <p:nvPr>
            <p:ph type="body" sz="quarter" idx="13" hasCustomPrompt="1"/>
          </p:nvPr>
        </p:nvSpPr>
        <p:spPr>
          <a:xfrm>
            <a:off x="3688591" y="5071255"/>
            <a:ext cx="2880000" cy="325683"/>
          </a:xfrm>
        </p:spPr>
        <p:txBody>
          <a:bodyPr vert="horz" lIns="108878" tIns="54439" rIns="108878" bIns="54439" rtlCol="0">
            <a:noAutofit/>
          </a:bodyPr>
          <a:lstStyle>
            <a:lvl1pPr>
              <a:defRPr lang="en-US" sz="2000" b="1" dirty="0">
                <a:solidFill>
                  <a:schemeClr val="accent1"/>
                </a:solidFill>
                <a:latin typeface="+mn-lt"/>
              </a:defRPr>
            </a:lvl1pPr>
          </a:lstStyle>
          <a:p>
            <a:pPr lvl="0">
              <a:spcBef>
                <a:spcPts val="0"/>
              </a:spcBef>
            </a:pPr>
            <a:r>
              <a:rPr lang="en-US" dirty="0"/>
              <a:t>Name</a:t>
            </a:r>
          </a:p>
        </p:txBody>
      </p:sp>
      <p:sp>
        <p:nvSpPr>
          <p:cNvPr id="39" name="מציין מיקום טקסט 46">
            <a:extLst>
              <a:ext uri="{FF2B5EF4-FFF2-40B4-BE49-F238E27FC236}">
                <a16:creationId xmlns:a16="http://schemas.microsoft.com/office/drawing/2014/main" id="{0414D16D-A991-4A59-B46B-10A4B8FF1B4E}"/>
              </a:ext>
            </a:extLst>
          </p:cNvPr>
          <p:cNvSpPr>
            <a:spLocks noGrp="1"/>
          </p:cNvSpPr>
          <p:nvPr>
            <p:ph type="body" sz="quarter" idx="17" hasCustomPrompt="1"/>
          </p:nvPr>
        </p:nvSpPr>
        <p:spPr>
          <a:xfrm>
            <a:off x="7222942" y="5071255"/>
            <a:ext cx="2880000" cy="325683"/>
          </a:xfrm>
        </p:spPr>
        <p:txBody>
          <a:bodyPr vert="horz" lIns="108878" tIns="54439" rIns="108878" bIns="54439" rtlCol="0">
            <a:noAutofit/>
          </a:bodyPr>
          <a:lstStyle>
            <a:lvl1pPr rtl="0">
              <a:defRPr lang="en-US" sz="2000" b="1" dirty="0">
                <a:solidFill>
                  <a:schemeClr val="accent1"/>
                </a:solidFill>
                <a:latin typeface="+mn-lt"/>
              </a:defRPr>
            </a:lvl1pPr>
          </a:lstStyle>
          <a:p>
            <a:pPr lvl="0">
              <a:spcBef>
                <a:spcPts val="0"/>
              </a:spcBef>
            </a:pPr>
            <a:r>
              <a:rPr lang="en-US" dirty="0"/>
              <a:t>Text</a:t>
            </a:r>
          </a:p>
        </p:txBody>
      </p:sp>
      <p:sp>
        <p:nvSpPr>
          <p:cNvPr id="40" name="TextBox 39">
            <a:extLst>
              <a:ext uri="{FF2B5EF4-FFF2-40B4-BE49-F238E27FC236}">
                <a16:creationId xmlns:a16="http://schemas.microsoft.com/office/drawing/2014/main" id="{D7444CF9-36DD-4075-BEFB-C959185E6308}"/>
              </a:ext>
            </a:extLst>
          </p:cNvPr>
          <p:cNvSpPr txBox="1"/>
          <p:nvPr userDrawn="1"/>
        </p:nvSpPr>
        <p:spPr>
          <a:xfrm>
            <a:off x="2041970" y="5082995"/>
            <a:ext cx="1646622"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Presented by:</a:t>
            </a:r>
          </a:p>
        </p:txBody>
      </p:sp>
      <p:sp>
        <p:nvSpPr>
          <p:cNvPr id="41" name="TextBox 40">
            <a:extLst>
              <a:ext uri="{FF2B5EF4-FFF2-40B4-BE49-F238E27FC236}">
                <a16:creationId xmlns:a16="http://schemas.microsoft.com/office/drawing/2014/main" id="{2BD26F86-6539-41EE-BEEC-1242BFE10597}"/>
              </a:ext>
            </a:extLst>
          </p:cNvPr>
          <p:cNvSpPr txBox="1"/>
          <p:nvPr userDrawn="1"/>
        </p:nvSpPr>
        <p:spPr>
          <a:xfrm>
            <a:off x="6591952" y="5082995"/>
            <a:ext cx="681397"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For:</a:t>
            </a:r>
          </a:p>
        </p:txBody>
      </p:sp>
      <p:sp>
        <p:nvSpPr>
          <p:cNvPr id="12" name="TextBox 11">
            <a:extLst>
              <a:ext uri="{FF2B5EF4-FFF2-40B4-BE49-F238E27FC236}">
                <a16:creationId xmlns:a16="http://schemas.microsoft.com/office/drawing/2014/main" id="{13E566ED-C85F-4471-BBF7-A8D5741A95D3}"/>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2018</a:t>
            </a:r>
            <a:endParaRPr lang="he-IL" sz="1400" dirty="0">
              <a:solidFill>
                <a:schemeClr val="bg1"/>
              </a:solidFill>
            </a:endParaRPr>
          </a:p>
        </p:txBody>
      </p:sp>
    </p:spTree>
    <p:extLst>
      <p:ext uri="{BB962C8B-B14F-4D97-AF65-F5344CB8AC3E}">
        <p14:creationId xmlns:p14="http://schemas.microsoft.com/office/powerpoint/2010/main" val="2563828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 General 3">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6" name="TextBox 5">
            <a:extLst>
              <a:ext uri="{FF2B5EF4-FFF2-40B4-BE49-F238E27FC236}">
                <a16:creationId xmlns:a16="http://schemas.microsoft.com/office/drawing/2014/main" id="{58D1CA5A-67E0-445C-8ED9-1D97C8DEDCAC}"/>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tx1"/>
                </a:solidFill>
              </a:rPr>
              <a:t>© ETSI 2018</a:t>
            </a:r>
            <a:endParaRPr lang="he-IL" sz="1400" dirty="0">
              <a:solidFill>
                <a:schemeClr val="tx1"/>
              </a:solidFill>
            </a:endParaRPr>
          </a:p>
        </p:txBody>
      </p:sp>
    </p:spTree>
    <p:extLst>
      <p:ext uri="{BB962C8B-B14F-4D97-AF65-F5344CB8AC3E}">
        <p14:creationId xmlns:p14="http://schemas.microsoft.com/office/powerpoint/2010/main" val="4257641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 General Divider 3">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1" name="TextBox 10">
            <a:extLst>
              <a:ext uri="{FF2B5EF4-FFF2-40B4-BE49-F238E27FC236}">
                <a16:creationId xmlns:a16="http://schemas.microsoft.com/office/drawing/2014/main" id="{BB1FBECD-340B-4FAB-BA12-88175B94A2C1}"/>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2018</a:t>
            </a:r>
            <a:endParaRPr lang="he-IL" sz="1400" dirty="0">
              <a:solidFill>
                <a:schemeClr val="bg1"/>
              </a:solidFill>
            </a:endParaRPr>
          </a:p>
        </p:txBody>
      </p:sp>
      <p:sp>
        <p:nvSpPr>
          <p:cNvPr id="12" name="Footer Placeholder 3">
            <a:extLst>
              <a:ext uri="{FF2B5EF4-FFF2-40B4-BE49-F238E27FC236}">
                <a16:creationId xmlns:a16="http://schemas.microsoft.com/office/drawing/2014/main" id="{84EF2ADB-9A89-40BC-BC15-3C01C6088479}"/>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4" name="מציין מיקום של כותרת תחתונה 4">
            <a:extLst>
              <a:ext uri="{FF2B5EF4-FFF2-40B4-BE49-F238E27FC236}">
                <a16:creationId xmlns:a16="http://schemas.microsoft.com/office/drawing/2014/main" id="{66328A3E-8DC6-4636-8C6E-B3C568908570}"/>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endParaRPr lang="en-US" dirty="0"/>
          </a:p>
        </p:txBody>
      </p:sp>
    </p:spTree>
    <p:extLst>
      <p:ext uri="{BB962C8B-B14F-4D97-AF65-F5344CB8AC3E}">
        <p14:creationId xmlns:p14="http://schemas.microsoft.com/office/powerpoint/2010/main" val="1717414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 General 4">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6" name="TextBox 5">
            <a:extLst>
              <a:ext uri="{FF2B5EF4-FFF2-40B4-BE49-F238E27FC236}">
                <a16:creationId xmlns:a16="http://schemas.microsoft.com/office/drawing/2014/main" id="{59B6A789-9E81-499C-A423-9BF9017CA763}"/>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2018</a:t>
            </a:r>
            <a:endParaRPr lang="he-IL" sz="1400" dirty="0">
              <a:solidFill>
                <a:schemeClr val="bg1"/>
              </a:solidFill>
            </a:endParaRPr>
          </a:p>
        </p:txBody>
      </p:sp>
    </p:spTree>
    <p:extLst>
      <p:ext uri="{BB962C8B-B14F-4D97-AF65-F5344CB8AC3E}">
        <p14:creationId xmlns:p14="http://schemas.microsoft.com/office/powerpoint/2010/main" val="3237081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 General Divider 4">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1" name="TextBox 10">
            <a:extLst>
              <a:ext uri="{FF2B5EF4-FFF2-40B4-BE49-F238E27FC236}">
                <a16:creationId xmlns:a16="http://schemas.microsoft.com/office/drawing/2014/main" id="{A6888615-4A21-4FA2-A689-8FB7634D6320}"/>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2018</a:t>
            </a:r>
            <a:endParaRPr lang="he-IL" sz="1400" dirty="0">
              <a:solidFill>
                <a:schemeClr val="bg1"/>
              </a:solidFill>
            </a:endParaRPr>
          </a:p>
        </p:txBody>
      </p:sp>
      <p:sp>
        <p:nvSpPr>
          <p:cNvPr id="12" name="Footer Placeholder 3">
            <a:extLst>
              <a:ext uri="{FF2B5EF4-FFF2-40B4-BE49-F238E27FC236}">
                <a16:creationId xmlns:a16="http://schemas.microsoft.com/office/drawing/2014/main" id="{221EA363-98E5-455B-8A3E-B673A250ECE9}"/>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bg1"/>
                </a:solidFill>
                <a:latin typeface="Calibri" panose="020F0502020204030204" pitchFamily="34" charset="0"/>
                <a:cs typeface="Calibri" panose="020F0502020204030204" pitchFamily="34" charset="0"/>
              </a:rPr>
              <a:pPr algn="r"/>
              <a:t>‹#›</a:t>
            </a:fld>
            <a:endParaRPr lang="en-US" sz="1400" baseline="0" dirty="0">
              <a:solidFill>
                <a:schemeClr val="bg1"/>
              </a:solidFill>
              <a:latin typeface="Calibri" panose="020F0502020204030204" pitchFamily="34" charset="0"/>
              <a:cs typeface="Calibri" panose="020F0502020204030204" pitchFamily="34" charset="0"/>
            </a:endParaRPr>
          </a:p>
        </p:txBody>
      </p:sp>
      <p:sp>
        <p:nvSpPr>
          <p:cNvPr id="14" name="מציין מיקום של כותרת תחתונה 4">
            <a:extLst>
              <a:ext uri="{FF2B5EF4-FFF2-40B4-BE49-F238E27FC236}">
                <a16:creationId xmlns:a16="http://schemas.microsoft.com/office/drawing/2014/main" id="{457BE4E2-78CC-4194-AE65-FB8C0C6AFA24}"/>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endParaRPr lang="en-US" dirty="0"/>
          </a:p>
        </p:txBody>
      </p:sp>
    </p:spTree>
    <p:extLst>
      <p:ext uri="{BB962C8B-B14F-4D97-AF65-F5344CB8AC3E}">
        <p14:creationId xmlns:p14="http://schemas.microsoft.com/office/powerpoint/2010/main" val="467044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 General 5">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6" name="TextBox 5">
            <a:extLst>
              <a:ext uri="{FF2B5EF4-FFF2-40B4-BE49-F238E27FC236}">
                <a16:creationId xmlns:a16="http://schemas.microsoft.com/office/drawing/2014/main" id="{AAEF83C6-9764-4440-8BD6-C4073E91D316}"/>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2018</a:t>
            </a:r>
            <a:endParaRPr lang="he-IL" sz="1400" dirty="0">
              <a:solidFill>
                <a:schemeClr val="bg1"/>
              </a:solidFill>
            </a:endParaRPr>
          </a:p>
        </p:txBody>
      </p:sp>
    </p:spTree>
    <p:extLst>
      <p:ext uri="{BB962C8B-B14F-4D97-AF65-F5344CB8AC3E}">
        <p14:creationId xmlns:p14="http://schemas.microsoft.com/office/powerpoint/2010/main" val="22504871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 General Divider 5">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1" name="TextBox 10">
            <a:extLst>
              <a:ext uri="{FF2B5EF4-FFF2-40B4-BE49-F238E27FC236}">
                <a16:creationId xmlns:a16="http://schemas.microsoft.com/office/drawing/2014/main" id="{9676EC95-DA8E-4E8D-AC58-BCC198B18C8A}"/>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2018</a:t>
            </a:r>
            <a:endParaRPr lang="he-IL" sz="1400" dirty="0">
              <a:solidFill>
                <a:schemeClr val="bg1"/>
              </a:solidFill>
            </a:endParaRPr>
          </a:p>
        </p:txBody>
      </p:sp>
      <p:sp>
        <p:nvSpPr>
          <p:cNvPr id="12" name="Footer Placeholder 3">
            <a:extLst>
              <a:ext uri="{FF2B5EF4-FFF2-40B4-BE49-F238E27FC236}">
                <a16:creationId xmlns:a16="http://schemas.microsoft.com/office/drawing/2014/main" id="{D92B2546-3267-4D3A-95E9-94EEDE110FA2}"/>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4" name="מציין מיקום של כותרת תחתונה 4">
            <a:extLst>
              <a:ext uri="{FF2B5EF4-FFF2-40B4-BE49-F238E27FC236}">
                <a16:creationId xmlns:a16="http://schemas.microsoft.com/office/drawing/2014/main" id="{B7E10E1B-DAB7-413C-A350-69588FF4C19D}"/>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endParaRPr lang="en-US" dirty="0"/>
          </a:p>
        </p:txBody>
      </p:sp>
    </p:spTree>
    <p:extLst>
      <p:ext uri="{BB962C8B-B14F-4D97-AF65-F5344CB8AC3E}">
        <p14:creationId xmlns:p14="http://schemas.microsoft.com/office/powerpoint/2010/main" val="3690701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over Slide">
    <p:bg>
      <p:bgPr>
        <a:solidFill>
          <a:schemeClr val="bg2"/>
        </a:solidFill>
        <a:effectLst/>
      </p:bgPr>
    </p:bg>
    <p:spTree>
      <p:nvGrpSpPr>
        <p:cNvPr id="1" name=""/>
        <p:cNvGrpSpPr/>
        <p:nvPr/>
      </p:nvGrpSpPr>
      <p:grpSpPr>
        <a:xfrm>
          <a:off x="0" y="0"/>
          <a:ext cx="0" cy="0"/>
          <a:chOff x="0" y="0"/>
          <a:chExt cx="0" cy="0"/>
        </a:xfrm>
      </p:grpSpPr>
      <p:grpSp>
        <p:nvGrpSpPr>
          <p:cNvPr id="19" name="קבוצה 18">
            <a:extLst>
              <a:ext uri="{FF2B5EF4-FFF2-40B4-BE49-F238E27FC236}">
                <a16:creationId xmlns:a16="http://schemas.microsoft.com/office/drawing/2014/main" id="{630DADC7-25AE-4B73-A1DD-1C0132BB56CA}"/>
              </a:ext>
            </a:extLst>
          </p:cNvPr>
          <p:cNvGrpSpPr/>
          <p:nvPr userDrawn="1"/>
        </p:nvGrpSpPr>
        <p:grpSpPr>
          <a:xfrm>
            <a:off x="1953901" y="0"/>
            <a:ext cx="7667717" cy="6858001"/>
            <a:chOff x="2731193" y="0"/>
            <a:chExt cx="7667717" cy="6858001"/>
          </a:xfrm>
        </p:grpSpPr>
        <p:sp>
          <p:nvSpPr>
            <p:cNvPr id="20" name="צורה חופשית: צורה 19">
              <a:extLst>
                <a:ext uri="{FF2B5EF4-FFF2-40B4-BE49-F238E27FC236}">
                  <a16:creationId xmlns:a16="http://schemas.microsoft.com/office/drawing/2014/main" id="{17DF4961-DCED-4D2E-A58B-A63307BFE713}"/>
                </a:ext>
              </a:extLst>
            </p:cNvPr>
            <p:cNvSpPr/>
            <p:nvPr userDrawn="1"/>
          </p:nvSpPr>
          <p:spPr>
            <a:xfrm>
              <a:off x="4777558" y="0"/>
              <a:ext cx="4389250" cy="6858000"/>
            </a:xfrm>
            <a:custGeom>
              <a:avLst/>
              <a:gdLst>
                <a:gd name="connsiteX0" fmla="*/ 2039448 w 4389250"/>
                <a:gd name="connsiteY0" fmla="*/ 0 h 6858000"/>
                <a:gd name="connsiteX1" fmla="*/ 2783030 w 4389250"/>
                <a:gd name="connsiteY1" fmla="*/ 0 h 6858000"/>
                <a:gd name="connsiteX2" fmla="*/ 2854818 w 4389250"/>
                <a:gd name="connsiteY2" fmla="*/ 53222 h 6858000"/>
                <a:gd name="connsiteX3" fmla="*/ 4388762 w 4389250"/>
                <a:gd name="connsiteY3" fmla="*/ 2923229 h 6858000"/>
                <a:gd name="connsiteX4" fmla="*/ 692952 w 4389250"/>
                <a:gd name="connsiteY4" fmla="*/ 6796091 h 6858000"/>
                <a:gd name="connsiteX5" fmla="*/ 498457 w 4389250"/>
                <a:gd name="connsiteY5" fmla="*/ 6858000 h 6858000"/>
                <a:gd name="connsiteX6" fmla="*/ 0 w 4389250"/>
                <a:gd name="connsiteY6" fmla="*/ 6858000 h 6858000"/>
                <a:gd name="connsiteX7" fmla="*/ 163544 w 4389250"/>
                <a:gd name="connsiteY7" fmla="*/ 6793240 h 6858000"/>
                <a:gd name="connsiteX8" fmla="*/ 3648163 w 4389250"/>
                <a:gd name="connsiteY8" fmla="*/ 2892256 h 6858000"/>
                <a:gd name="connsiteX9" fmla="*/ 2055949 w 4389250"/>
                <a:gd name="connsiteY9" fmla="*/ 12634 h 6858000"/>
                <a:gd name="connsiteX10" fmla="*/ 2039448 w 4389250"/>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9250" h="6858000">
                  <a:moveTo>
                    <a:pt x="2039448" y="0"/>
                  </a:moveTo>
                  <a:lnTo>
                    <a:pt x="2783030" y="0"/>
                  </a:lnTo>
                  <a:lnTo>
                    <a:pt x="2854818" y="53222"/>
                  </a:lnTo>
                  <a:cubicBezTo>
                    <a:pt x="3715038" y="727088"/>
                    <a:pt x="4367479" y="1656240"/>
                    <a:pt x="4388762" y="2923229"/>
                  </a:cubicBezTo>
                  <a:cubicBezTo>
                    <a:pt x="4425645" y="5114604"/>
                    <a:pt x="2365114" y="6242376"/>
                    <a:pt x="692952" y="6796091"/>
                  </a:cubicBezTo>
                  <a:lnTo>
                    <a:pt x="498457" y="6858000"/>
                  </a:lnTo>
                  <a:lnTo>
                    <a:pt x="0" y="6858000"/>
                  </a:lnTo>
                  <a:lnTo>
                    <a:pt x="163544" y="6793240"/>
                  </a:lnTo>
                  <a:cubicBezTo>
                    <a:pt x="1669864" y="6179291"/>
                    <a:pt x="3711092" y="4949986"/>
                    <a:pt x="3648163" y="2892256"/>
                  </a:cubicBezTo>
                  <a:cubicBezTo>
                    <a:pt x="3610657" y="1644998"/>
                    <a:pt x="2917462" y="702965"/>
                    <a:pt x="2055949" y="12634"/>
                  </a:cubicBezTo>
                  <a:lnTo>
                    <a:pt x="2039448" y="0"/>
                  </a:lnTo>
                  <a:close/>
                </a:path>
              </a:pathLst>
            </a:custGeom>
            <a:solidFill>
              <a:srgbClr val="E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 name="צורה חופשית: צורה 20">
              <a:extLst>
                <a:ext uri="{FF2B5EF4-FFF2-40B4-BE49-F238E27FC236}">
                  <a16:creationId xmlns:a16="http://schemas.microsoft.com/office/drawing/2014/main" id="{9F261F25-391E-4495-9F8C-317D9B8B7421}"/>
                </a:ext>
              </a:extLst>
            </p:cNvPr>
            <p:cNvSpPr>
              <a:spLocks/>
            </p:cNvSpPr>
            <p:nvPr userDrawn="1"/>
          </p:nvSpPr>
          <p:spPr bwMode="auto">
            <a:xfrm>
              <a:off x="2731193" y="2"/>
              <a:ext cx="4206981" cy="6857999"/>
            </a:xfrm>
            <a:custGeom>
              <a:avLst/>
              <a:gdLst>
                <a:gd name="connsiteX0" fmla="*/ 2134482 w 4206981"/>
                <a:gd name="connsiteY0" fmla="*/ 0 h 6857999"/>
                <a:gd name="connsiteX1" fmla="*/ 2565507 w 4206981"/>
                <a:gd name="connsiteY1" fmla="*/ 0 h 6857999"/>
                <a:gd name="connsiteX2" fmla="*/ 2607190 w 4206981"/>
                <a:gd name="connsiteY2" fmla="*/ 29852 h 6857999"/>
                <a:gd name="connsiteX3" fmla="*/ 4206859 w 4206981"/>
                <a:gd name="connsiteY3" fmla="*/ 2889873 h 6857999"/>
                <a:gd name="connsiteX4" fmla="*/ 364395 w 4206981"/>
                <a:gd name="connsiteY4" fmla="*/ 6830388 h 6857999"/>
                <a:gd name="connsiteX5" fmla="*/ 280110 w 4206981"/>
                <a:gd name="connsiteY5" fmla="*/ 6857999 h 6857999"/>
                <a:gd name="connsiteX6" fmla="*/ 0 w 4206981"/>
                <a:gd name="connsiteY6" fmla="*/ 6857999 h 6857999"/>
                <a:gd name="connsiteX7" fmla="*/ 67164 w 4206981"/>
                <a:gd name="connsiteY7" fmla="*/ 6831728 h 6857999"/>
                <a:gd name="connsiteX8" fmla="*/ 3516140 w 4206981"/>
                <a:gd name="connsiteY8" fmla="*/ 2908934 h 6857999"/>
                <a:gd name="connsiteX9" fmla="*/ 2319762 w 4206981"/>
                <a:gd name="connsiteY9" fmla="*/ 163793 h 6857999"/>
                <a:gd name="connsiteX10" fmla="*/ 2134482 w 4206981"/>
                <a:gd name="connsiteY10"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6981" h="6857999">
                  <a:moveTo>
                    <a:pt x="2134482" y="0"/>
                  </a:moveTo>
                  <a:lnTo>
                    <a:pt x="2565507" y="0"/>
                  </a:lnTo>
                  <a:lnTo>
                    <a:pt x="2607190" y="29852"/>
                  </a:lnTo>
                  <a:cubicBezTo>
                    <a:pt x="3525928" y="721020"/>
                    <a:pt x="4217577" y="1658697"/>
                    <a:pt x="4206859" y="2889873"/>
                  </a:cubicBezTo>
                  <a:cubicBezTo>
                    <a:pt x="4186902" y="5047419"/>
                    <a:pt x="2074272" y="6248861"/>
                    <a:pt x="364395" y="6830388"/>
                  </a:cubicBezTo>
                  <a:lnTo>
                    <a:pt x="280110" y="6857999"/>
                  </a:lnTo>
                  <a:lnTo>
                    <a:pt x="0" y="6857999"/>
                  </a:lnTo>
                  <a:lnTo>
                    <a:pt x="67164" y="6831728"/>
                  </a:lnTo>
                  <a:cubicBezTo>
                    <a:pt x="1611971" y="6205232"/>
                    <a:pt x="3504906" y="4917315"/>
                    <a:pt x="3516140" y="2908934"/>
                  </a:cubicBezTo>
                  <a:cubicBezTo>
                    <a:pt x="3522095" y="1708731"/>
                    <a:pt x="3017034" y="819374"/>
                    <a:pt x="2319762" y="163793"/>
                  </a:cubicBezTo>
                  <a:lnTo>
                    <a:pt x="2134482" y="0"/>
                  </a:lnTo>
                  <a:close/>
                </a:path>
              </a:pathLst>
            </a:custGeom>
            <a:solidFill>
              <a:srgbClr val="E1F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rtl="0"/>
              <a:endParaRPr lang="en-US"/>
            </a:p>
          </p:txBody>
        </p:sp>
        <p:sp>
          <p:nvSpPr>
            <p:cNvPr id="22" name="צורה חופשית: צורה 21">
              <a:extLst>
                <a:ext uri="{FF2B5EF4-FFF2-40B4-BE49-F238E27FC236}">
                  <a16:creationId xmlns:a16="http://schemas.microsoft.com/office/drawing/2014/main" id="{703373F4-4545-463C-90D2-59838D91260E}"/>
                </a:ext>
              </a:extLst>
            </p:cNvPr>
            <p:cNvSpPr>
              <a:spLocks/>
            </p:cNvSpPr>
            <p:nvPr userDrawn="1"/>
          </p:nvSpPr>
          <p:spPr bwMode="auto">
            <a:xfrm>
              <a:off x="3885728" y="1"/>
              <a:ext cx="4093156" cy="6857999"/>
            </a:xfrm>
            <a:custGeom>
              <a:avLst/>
              <a:gdLst>
                <a:gd name="connsiteX0" fmla="*/ 1916065 w 4093156"/>
                <a:gd name="connsiteY0" fmla="*/ 0 h 6857999"/>
                <a:gd name="connsiteX1" fmla="*/ 2481932 w 4093156"/>
                <a:gd name="connsiteY1" fmla="*/ 0 h 6857999"/>
                <a:gd name="connsiteX2" fmla="*/ 2637513 w 4093156"/>
                <a:gd name="connsiteY2" fmla="*/ 119981 h 6857999"/>
                <a:gd name="connsiteX3" fmla="*/ 4093021 w 4093156"/>
                <a:gd name="connsiteY3" fmla="*/ 2889873 h 6857999"/>
                <a:gd name="connsiteX4" fmla="*/ 424957 w 4093156"/>
                <a:gd name="connsiteY4" fmla="*/ 6820408 h 6857999"/>
                <a:gd name="connsiteX5" fmla="*/ 312696 w 4093156"/>
                <a:gd name="connsiteY5" fmla="*/ 6857999 h 6857999"/>
                <a:gd name="connsiteX6" fmla="*/ 0 w 4093156"/>
                <a:gd name="connsiteY6" fmla="*/ 6857999 h 6857999"/>
                <a:gd name="connsiteX7" fmla="*/ 37473 w 4093156"/>
                <a:gd name="connsiteY7" fmla="*/ 6843451 h 6857999"/>
                <a:gd name="connsiteX8" fmla="*/ 3414182 w 4093156"/>
                <a:gd name="connsiteY8" fmla="*/ 2923229 h 6857999"/>
                <a:gd name="connsiteX9" fmla="*/ 1931972 w 4093156"/>
                <a:gd name="connsiteY9" fmla="*/ 12867 h 6857999"/>
                <a:gd name="connsiteX10" fmla="*/ 1916065 w 4093156"/>
                <a:gd name="connsiteY10"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93156" h="6857999">
                  <a:moveTo>
                    <a:pt x="1916065" y="0"/>
                  </a:moveTo>
                  <a:lnTo>
                    <a:pt x="2481932" y="0"/>
                  </a:lnTo>
                  <a:lnTo>
                    <a:pt x="2637513" y="119981"/>
                  </a:lnTo>
                  <a:cubicBezTo>
                    <a:pt x="3461823" y="790118"/>
                    <a:pt x="4082377" y="1693319"/>
                    <a:pt x="4093021" y="2889873"/>
                  </a:cubicBezTo>
                  <a:cubicBezTo>
                    <a:pt x="4112374" y="5087764"/>
                    <a:pt x="2050364" y="6254462"/>
                    <a:pt x="424957" y="6820408"/>
                  </a:cubicBezTo>
                  <a:lnTo>
                    <a:pt x="312696" y="6857999"/>
                  </a:lnTo>
                  <a:lnTo>
                    <a:pt x="0" y="6857999"/>
                  </a:lnTo>
                  <a:lnTo>
                    <a:pt x="37473" y="6843451"/>
                  </a:lnTo>
                  <a:cubicBezTo>
                    <a:pt x="1492772" y="6258553"/>
                    <a:pt x="3443881" y="5043389"/>
                    <a:pt x="3414182" y="2923229"/>
                  </a:cubicBezTo>
                  <a:cubicBezTo>
                    <a:pt x="3397211" y="1658102"/>
                    <a:pt x="2750863" y="707246"/>
                    <a:pt x="1931972" y="12867"/>
                  </a:cubicBezTo>
                  <a:lnTo>
                    <a:pt x="1916065" y="0"/>
                  </a:lnTo>
                  <a:close/>
                </a:path>
              </a:pathLst>
            </a:custGeom>
            <a:solidFill>
              <a:srgbClr val="E1F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rtl="0"/>
              <a:endParaRPr lang="en-US"/>
            </a:p>
          </p:txBody>
        </p:sp>
        <p:sp>
          <p:nvSpPr>
            <p:cNvPr id="23" name="צורה חופשית: צורה 22">
              <a:extLst>
                <a:ext uri="{FF2B5EF4-FFF2-40B4-BE49-F238E27FC236}">
                  <a16:creationId xmlns:a16="http://schemas.microsoft.com/office/drawing/2014/main" id="{590407C2-26F7-45D5-BE31-B110BBC52073}"/>
                </a:ext>
              </a:extLst>
            </p:cNvPr>
            <p:cNvSpPr>
              <a:spLocks/>
            </p:cNvSpPr>
            <p:nvPr userDrawn="1"/>
          </p:nvSpPr>
          <p:spPr bwMode="auto">
            <a:xfrm>
              <a:off x="7973203" y="1"/>
              <a:ext cx="2425707" cy="2659585"/>
            </a:xfrm>
            <a:custGeom>
              <a:avLst/>
              <a:gdLst>
                <a:gd name="connsiteX0" fmla="*/ 0 w 2425707"/>
                <a:gd name="connsiteY0" fmla="*/ 0 h 2659585"/>
                <a:gd name="connsiteX1" fmla="*/ 544789 w 2425707"/>
                <a:gd name="connsiteY1" fmla="*/ 0 h 2659585"/>
                <a:gd name="connsiteX2" fmla="*/ 617562 w 2425707"/>
                <a:gd name="connsiteY2" fmla="*/ 48632 h 2659585"/>
                <a:gd name="connsiteX3" fmla="*/ 2425707 w 2425707"/>
                <a:gd name="connsiteY3" fmla="*/ 2659585 h 2659585"/>
                <a:gd name="connsiteX4" fmla="*/ 1558654 w 2425707"/>
                <a:gd name="connsiteY4" fmla="*/ 2659585 h 2659585"/>
                <a:gd name="connsiteX5" fmla="*/ 140026 w 2425707"/>
                <a:gd name="connsiteY5" fmla="*/ 105783 h 2659585"/>
                <a:gd name="connsiteX6" fmla="*/ 0 w 2425707"/>
                <a:gd name="connsiteY6" fmla="*/ 0 h 2659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5707" h="2659585">
                  <a:moveTo>
                    <a:pt x="0" y="0"/>
                  </a:moveTo>
                  <a:lnTo>
                    <a:pt x="544789" y="0"/>
                  </a:lnTo>
                  <a:lnTo>
                    <a:pt x="617562" y="48632"/>
                  </a:lnTo>
                  <a:cubicBezTo>
                    <a:pt x="1525571" y="684578"/>
                    <a:pt x="2263581" y="1537343"/>
                    <a:pt x="2425707" y="2659585"/>
                  </a:cubicBezTo>
                  <a:lnTo>
                    <a:pt x="1558654" y="2659585"/>
                  </a:lnTo>
                  <a:cubicBezTo>
                    <a:pt x="1555379" y="1581578"/>
                    <a:pt x="942724" y="742636"/>
                    <a:pt x="140026" y="105783"/>
                  </a:cubicBezTo>
                  <a:lnTo>
                    <a:pt x="0" y="0"/>
                  </a:lnTo>
                  <a:close/>
                </a:path>
              </a:pathLst>
            </a:custGeom>
            <a:solidFill>
              <a:srgbClr val="E1F0FF"/>
            </a:solidFill>
            <a:ln>
              <a:noFill/>
            </a:ln>
          </p:spPr>
          <p:txBody>
            <a:bodyPr vert="horz" wrap="square" lIns="91440" tIns="45720" rIns="91440" bIns="45720" numCol="1" anchor="t" anchorCtr="0" compatLnSpc="1">
              <a:prstTxWarp prst="textNoShape">
                <a:avLst/>
              </a:prstTxWarp>
              <a:noAutofit/>
            </a:bodyPr>
            <a:lstStyle/>
            <a:p>
              <a:pPr rtl="0"/>
              <a:endParaRPr lang="en-US"/>
            </a:p>
          </p:txBody>
        </p:sp>
      </p:grpSp>
      <p:pic>
        <p:nvPicPr>
          <p:cNvPr id="13" name="תמונה 12">
            <a:extLst>
              <a:ext uri="{FF2B5EF4-FFF2-40B4-BE49-F238E27FC236}">
                <a16:creationId xmlns:a16="http://schemas.microsoft.com/office/drawing/2014/main" id="{C889F92E-54E5-4148-B838-023E4ACC68F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09762" y="389003"/>
            <a:ext cx="3414056" cy="1400739"/>
          </a:xfrm>
          <a:prstGeom prst="rect">
            <a:avLst/>
          </a:prstGeom>
        </p:spPr>
      </p:pic>
      <p:sp>
        <p:nvSpPr>
          <p:cNvPr id="26" name="מציין מיקום טקסט 46">
            <a:extLst>
              <a:ext uri="{FF2B5EF4-FFF2-40B4-BE49-F238E27FC236}">
                <a16:creationId xmlns:a16="http://schemas.microsoft.com/office/drawing/2014/main" id="{E8764290-FB38-42DB-A451-B6028A7F4AA2}"/>
              </a:ext>
            </a:extLst>
          </p:cNvPr>
          <p:cNvSpPr>
            <a:spLocks noGrp="1"/>
          </p:cNvSpPr>
          <p:nvPr>
            <p:ph type="body" sz="quarter" idx="16" hasCustomPrompt="1"/>
          </p:nvPr>
        </p:nvSpPr>
        <p:spPr>
          <a:xfrm>
            <a:off x="5047315" y="5945551"/>
            <a:ext cx="2037913" cy="360000"/>
          </a:xfrm>
        </p:spPr>
        <p:txBody>
          <a:bodyPr>
            <a:noAutofit/>
          </a:bodyPr>
          <a:lstStyle>
            <a:lvl1pPr algn="ctr">
              <a:spcBef>
                <a:spcPts val="0"/>
              </a:spcBef>
              <a:defRPr sz="2000" b="0">
                <a:solidFill>
                  <a:schemeClr val="tx1"/>
                </a:solidFill>
                <a:latin typeface="+mn-lt"/>
              </a:defRPr>
            </a:lvl1pPr>
          </a:lstStyle>
          <a:p>
            <a:pPr lvl="0"/>
            <a:r>
              <a:rPr lang="en-US" dirty="0"/>
              <a:t>Date</a:t>
            </a:r>
          </a:p>
        </p:txBody>
      </p:sp>
      <p:sp>
        <p:nvSpPr>
          <p:cNvPr id="30" name="כותרת 1">
            <a:extLst>
              <a:ext uri="{FF2B5EF4-FFF2-40B4-BE49-F238E27FC236}">
                <a16:creationId xmlns:a16="http://schemas.microsoft.com/office/drawing/2014/main" id="{9ABE937E-880A-485B-B24C-45CBD5961E90}"/>
              </a:ext>
            </a:extLst>
          </p:cNvPr>
          <p:cNvSpPr>
            <a:spLocks noGrp="1"/>
          </p:cNvSpPr>
          <p:nvPr>
            <p:ph type="ctrTitle" hasCustomPrompt="1"/>
          </p:nvPr>
        </p:nvSpPr>
        <p:spPr>
          <a:xfrm>
            <a:off x="566884" y="2947395"/>
            <a:ext cx="10998774" cy="1330920"/>
          </a:xfrm>
        </p:spPr>
        <p:txBody>
          <a:bodyPr>
            <a:noAutofit/>
          </a:bodyPr>
          <a:lstStyle>
            <a:lvl1pPr algn="ctr">
              <a:lnSpc>
                <a:spcPts val="4400"/>
              </a:lnSpc>
              <a:defRPr sz="4800" baseline="0">
                <a:solidFill>
                  <a:schemeClr val="accent1"/>
                </a:solidFill>
                <a:latin typeface="+mj-lt"/>
              </a:defRPr>
            </a:lvl1pPr>
          </a:lstStyle>
          <a:p>
            <a:r>
              <a:rPr lang="en-US" dirty="0"/>
              <a:t>Presentation title</a:t>
            </a:r>
          </a:p>
        </p:txBody>
      </p:sp>
      <p:sp>
        <p:nvSpPr>
          <p:cNvPr id="31" name="מציין מיקום טקסט 46">
            <a:extLst>
              <a:ext uri="{FF2B5EF4-FFF2-40B4-BE49-F238E27FC236}">
                <a16:creationId xmlns:a16="http://schemas.microsoft.com/office/drawing/2014/main" id="{DBBED7A2-FE66-4BAE-B1DF-AE0297E5DF36}"/>
              </a:ext>
            </a:extLst>
          </p:cNvPr>
          <p:cNvSpPr>
            <a:spLocks noGrp="1"/>
          </p:cNvSpPr>
          <p:nvPr>
            <p:ph type="body" sz="quarter" idx="13" hasCustomPrompt="1"/>
          </p:nvPr>
        </p:nvSpPr>
        <p:spPr>
          <a:xfrm>
            <a:off x="3688591" y="5071255"/>
            <a:ext cx="2880000" cy="325683"/>
          </a:xfrm>
        </p:spPr>
        <p:txBody>
          <a:bodyPr vert="horz" lIns="108878" tIns="54439" rIns="108878" bIns="54439" rtlCol="0">
            <a:noAutofit/>
          </a:bodyPr>
          <a:lstStyle>
            <a:lvl1pPr>
              <a:defRPr lang="en-US" sz="2000" b="1" dirty="0">
                <a:solidFill>
                  <a:schemeClr val="accent1"/>
                </a:solidFill>
                <a:latin typeface="+mn-lt"/>
              </a:defRPr>
            </a:lvl1pPr>
          </a:lstStyle>
          <a:p>
            <a:pPr lvl="0">
              <a:spcBef>
                <a:spcPts val="0"/>
              </a:spcBef>
            </a:pPr>
            <a:r>
              <a:rPr lang="en-US" dirty="0"/>
              <a:t>Name</a:t>
            </a:r>
          </a:p>
        </p:txBody>
      </p:sp>
      <p:sp>
        <p:nvSpPr>
          <p:cNvPr id="32" name="מציין מיקום טקסט 46">
            <a:extLst>
              <a:ext uri="{FF2B5EF4-FFF2-40B4-BE49-F238E27FC236}">
                <a16:creationId xmlns:a16="http://schemas.microsoft.com/office/drawing/2014/main" id="{04D61B56-6656-4B35-905A-D7A6DE36E9E8}"/>
              </a:ext>
            </a:extLst>
          </p:cNvPr>
          <p:cNvSpPr>
            <a:spLocks noGrp="1"/>
          </p:cNvSpPr>
          <p:nvPr>
            <p:ph type="body" sz="quarter" idx="17" hasCustomPrompt="1"/>
          </p:nvPr>
        </p:nvSpPr>
        <p:spPr>
          <a:xfrm>
            <a:off x="7222942" y="5071255"/>
            <a:ext cx="2880000" cy="325683"/>
          </a:xfrm>
        </p:spPr>
        <p:txBody>
          <a:bodyPr vert="horz" lIns="108878" tIns="54439" rIns="108878" bIns="54439" rtlCol="0">
            <a:noAutofit/>
          </a:bodyPr>
          <a:lstStyle>
            <a:lvl1pPr rtl="0">
              <a:defRPr lang="en-US" sz="2000" b="1" dirty="0">
                <a:solidFill>
                  <a:schemeClr val="accent1"/>
                </a:solidFill>
                <a:latin typeface="+mn-lt"/>
              </a:defRPr>
            </a:lvl1pPr>
          </a:lstStyle>
          <a:p>
            <a:pPr lvl="0">
              <a:spcBef>
                <a:spcPts val="0"/>
              </a:spcBef>
            </a:pPr>
            <a:r>
              <a:rPr lang="en-US" dirty="0"/>
              <a:t>Text</a:t>
            </a:r>
          </a:p>
        </p:txBody>
      </p:sp>
      <p:sp>
        <p:nvSpPr>
          <p:cNvPr id="33" name="TextBox 32">
            <a:extLst>
              <a:ext uri="{FF2B5EF4-FFF2-40B4-BE49-F238E27FC236}">
                <a16:creationId xmlns:a16="http://schemas.microsoft.com/office/drawing/2014/main" id="{23CA7211-2781-4CC7-A862-D01C14DA3256}"/>
              </a:ext>
            </a:extLst>
          </p:cNvPr>
          <p:cNvSpPr txBox="1"/>
          <p:nvPr userDrawn="1"/>
        </p:nvSpPr>
        <p:spPr>
          <a:xfrm>
            <a:off x="2041970" y="5082995"/>
            <a:ext cx="1646622"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Presented by:</a:t>
            </a:r>
          </a:p>
        </p:txBody>
      </p:sp>
      <p:sp>
        <p:nvSpPr>
          <p:cNvPr id="34" name="TextBox 33">
            <a:extLst>
              <a:ext uri="{FF2B5EF4-FFF2-40B4-BE49-F238E27FC236}">
                <a16:creationId xmlns:a16="http://schemas.microsoft.com/office/drawing/2014/main" id="{8239F56A-2FC9-4842-8E82-805A8A15B5D4}"/>
              </a:ext>
            </a:extLst>
          </p:cNvPr>
          <p:cNvSpPr txBox="1"/>
          <p:nvPr userDrawn="1"/>
        </p:nvSpPr>
        <p:spPr>
          <a:xfrm>
            <a:off x="6591952" y="5082995"/>
            <a:ext cx="681397"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For:</a:t>
            </a:r>
          </a:p>
        </p:txBody>
      </p:sp>
      <p:sp>
        <p:nvSpPr>
          <p:cNvPr id="16" name="TextBox 15">
            <a:extLst>
              <a:ext uri="{FF2B5EF4-FFF2-40B4-BE49-F238E27FC236}">
                <a16:creationId xmlns:a16="http://schemas.microsoft.com/office/drawing/2014/main" id="{0025BB3E-08E5-45D6-B257-2910811173C9}"/>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2018</a:t>
            </a:r>
            <a:endParaRPr lang="he-IL" sz="1400" dirty="0">
              <a:solidFill>
                <a:schemeClr val="bg1"/>
              </a:solidFill>
            </a:endParaRPr>
          </a:p>
        </p:txBody>
      </p:sp>
    </p:spTree>
    <p:extLst>
      <p:ext uri="{BB962C8B-B14F-4D97-AF65-F5344CB8AC3E}">
        <p14:creationId xmlns:p14="http://schemas.microsoft.com/office/powerpoint/2010/main" val="2481720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Slide">
    <p:bg>
      <p:bgPr>
        <a:solidFill>
          <a:schemeClr val="bg2"/>
        </a:solidFill>
        <a:effectLst/>
      </p:bgPr>
    </p:bg>
    <p:spTree>
      <p:nvGrpSpPr>
        <p:cNvPr id="1" name=""/>
        <p:cNvGrpSpPr/>
        <p:nvPr/>
      </p:nvGrpSpPr>
      <p:grpSpPr>
        <a:xfrm>
          <a:off x="0" y="0"/>
          <a:ext cx="0" cy="0"/>
          <a:chOff x="0" y="0"/>
          <a:chExt cx="0" cy="0"/>
        </a:xfrm>
      </p:grpSpPr>
      <p:pic>
        <p:nvPicPr>
          <p:cNvPr id="11" name="תמונה 10">
            <a:extLst>
              <a:ext uri="{FF2B5EF4-FFF2-40B4-BE49-F238E27FC236}">
                <a16:creationId xmlns:a16="http://schemas.microsoft.com/office/drawing/2014/main" id="{41ED0645-EEA7-4500-A273-D7D147FF9B7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4723632"/>
            <a:ext cx="12192000" cy="1856941"/>
          </a:xfrm>
          <a:prstGeom prst="rect">
            <a:avLst/>
          </a:prstGeom>
        </p:spPr>
      </p:pic>
      <p:sp>
        <p:nvSpPr>
          <p:cNvPr id="9" name="מציין מיקום של כותרת 1">
            <a:extLst>
              <a:ext uri="{FF2B5EF4-FFF2-40B4-BE49-F238E27FC236}">
                <a16:creationId xmlns:a16="http://schemas.microsoft.com/office/drawing/2014/main" id="{EA62C280-1267-4CDA-A4BE-BD0F68AECDA9}"/>
              </a:ext>
            </a:extLst>
          </p:cNvPr>
          <p:cNvSpPr>
            <a:spLocks noGrp="1"/>
          </p:cNvSpPr>
          <p:nvPr>
            <p:ph type="title" hasCustomPrompt="1"/>
          </p:nvPr>
        </p:nvSpPr>
        <p:spPr>
          <a:xfrm>
            <a:off x="609759" y="274702"/>
            <a:ext cx="8904188"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p:ph sz="quarter" idx="10" hasCustomPrompt="1"/>
          </p:nvPr>
        </p:nvSpPr>
        <p:spPr>
          <a:xfrm>
            <a:off x="609758" y="1600570"/>
            <a:ext cx="8904190" cy="4040687"/>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45" name="תמונה 44">
            <a:extLst>
              <a:ext uri="{FF2B5EF4-FFF2-40B4-BE49-F238E27FC236}">
                <a16:creationId xmlns:a16="http://schemas.microsoft.com/office/drawing/2014/main" id="{4522AFBD-9A9E-4F45-B8FE-CE5FB2376C0B}"/>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0" name="TextBox 9">
            <a:extLst>
              <a:ext uri="{FF2B5EF4-FFF2-40B4-BE49-F238E27FC236}">
                <a16:creationId xmlns:a16="http://schemas.microsoft.com/office/drawing/2014/main" id="{C6B10DB2-7748-4164-B8A2-F994322A381A}"/>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2019</a:t>
            </a:r>
            <a:endParaRPr lang="he-IL" sz="1400" dirty="0">
              <a:solidFill>
                <a:schemeClr val="bg1"/>
              </a:solidFill>
            </a:endParaRPr>
          </a:p>
        </p:txBody>
      </p:sp>
      <p:sp>
        <p:nvSpPr>
          <p:cNvPr id="13" name="Footer Placeholder 3">
            <a:extLst>
              <a:ext uri="{FF2B5EF4-FFF2-40B4-BE49-F238E27FC236}">
                <a16:creationId xmlns:a16="http://schemas.microsoft.com/office/drawing/2014/main" id="{26445544-3A41-40EE-90C9-7278D1A41F38}"/>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2" name="מציין מיקום של כותרת תחתונה 4">
            <a:extLst>
              <a:ext uri="{FF2B5EF4-FFF2-40B4-BE49-F238E27FC236}">
                <a16:creationId xmlns:a16="http://schemas.microsoft.com/office/drawing/2014/main" id="{8A44ADFC-C522-4FBB-9F00-E4F5D9DA093E}"/>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endParaRPr lang="en-US" dirty="0"/>
          </a:p>
        </p:txBody>
      </p:sp>
    </p:spTree>
    <p:extLst>
      <p:ext uri="{BB962C8B-B14F-4D97-AF65-F5344CB8AC3E}">
        <p14:creationId xmlns:p14="http://schemas.microsoft.com/office/powerpoint/2010/main" val="3060397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cxnSp>
        <p:nvCxnSpPr>
          <p:cNvPr id="10" name="מחבר ישר 9">
            <a:extLst>
              <a:ext uri="{FF2B5EF4-FFF2-40B4-BE49-F238E27FC236}">
                <a16:creationId xmlns:a16="http://schemas.microsoft.com/office/drawing/2014/main" id="{F2461A2C-52BF-4F6E-AC6D-0086E64568D6}"/>
              </a:ext>
            </a:extLst>
          </p:cNvPr>
          <p:cNvCxnSpPr/>
          <p:nvPr userDrawn="1"/>
        </p:nvCxnSpPr>
        <p:spPr>
          <a:xfrm>
            <a:off x="609758" y="1140812"/>
            <a:ext cx="1158224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id="{EA62C280-1267-4CDA-A4BE-BD0F68AECDA9}"/>
              </a:ext>
            </a:extLst>
          </p:cNvPr>
          <p:cNvSpPr>
            <a:spLocks noGrp="1"/>
          </p:cNvSpPr>
          <p:nvPr>
            <p:ph type="title" hasCustomPrompt="1"/>
          </p:nvPr>
        </p:nvSpPr>
        <p:spPr>
          <a:xfrm>
            <a:off x="609759" y="274702"/>
            <a:ext cx="9525657"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p:ph sz="quarter" idx="10" hasCustomPrompt="1"/>
          </p:nvPr>
        </p:nvSpPr>
        <p:spPr>
          <a:xfrm>
            <a:off x="609758" y="1600571"/>
            <a:ext cx="11225625"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8" name="תמונה 7">
            <a:extLst>
              <a:ext uri="{FF2B5EF4-FFF2-40B4-BE49-F238E27FC236}">
                <a16:creationId xmlns:a16="http://schemas.microsoft.com/office/drawing/2014/main" id="{D9A40441-B7FA-4C56-A9F6-81667400FCC7}"/>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3" name="TextBox 12">
            <a:extLst>
              <a:ext uri="{FF2B5EF4-FFF2-40B4-BE49-F238E27FC236}">
                <a16:creationId xmlns:a16="http://schemas.microsoft.com/office/drawing/2014/main" id="{EAB85ED7-A3EC-4840-B6B7-F3AAEA6A7EC6}"/>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2019</a:t>
            </a:r>
            <a:endParaRPr lang="he-IL" sz="1400" dirty="0">
              <a:solidFill>
                <a:schemeClr val="bg1"/>
              </a:solidFill>
            </a:endParaRPr>
          </a:p>
        </p:txBody>
      </p:sp>
      <p:sp>
        <p:nvSpPr>
          <p:cNvPr id="14" name="Footer Placeholder 3">
            <a:extLst>
              <a:ext uri="{FF2B5EF4-FFF2-40B4-BE49-F238E27FC236}">
                <a16:creationId xmlns:a16="http://schemas.microsoft.com/office/drawing/2014/main" id="{65198F5C-2171-4B1F-A434-2CDEB837F2F1}"/>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1" name="מציין מיקום של כותרת תחתונה 4">
            <a:extLst>
              <a:ext uri="{FF2B5EF4-FFF2-40B4-BE49-F238E27FC236}">
                <a16:creationId xmlns:a16="http://schemas.microsoft.com/office/drawing/2014/main" id="{DC49BE82-A312-486A-93E3-F95DCDD2EC5A}"/>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endParaRPr lang="en-US" dirty="0"/>
          </a:p>
        </p:txBody>
      </p:sp>
    </p:spTree>
    <p:extLst>
      <p:ext uri="{BB962C8B-B14F-4D97-AF65-F5344CB8AC3E}">
        <p14:creationId xmlns:p14="http://schemas.microsoft.com/office/powerpoint/2010/main" val="3382413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2 Contents">
    <p:spTree>
      <p:nvGrpSpPr>
        <p:cNvPr id="1" name=""/>
        <p:cNvGrpSpPr/>
        <p:nvPr/>
      </p:nvGrpSpPr>
      <p:grpSpPr>
        <a:xfrm>
          <a:off x="0" y="0"/>
          <a:ext cx="0" cy="0"/>
          <a:chOff x="0" y="0"/>
          <a:chExt cx="0" cy="0"/>
        </a:xfrm>
      </p:grpSpPr>
      <p:sp>
        <p:nvSpPr>
          <p:cNvPr id="9" name="מציין מיקום של כותרת 1">
            <a:extLst>
              <a:ext uri="{FF2B5EF4-FFF2-40B4-BE49-F238E27FC236}">
                <a16:creationId xmlns:a16="http://schemas.microsoft.com/office/drawing/2014/main" id="{EA62C280-1267-4CDA-A4BE-BD0F68AECDA9}"/>
              </a:ext>
            </a:extLst>
          </p:cNvPr>
          <p:cNvSpPr>
            <a:spLocks noGrp="1"/>
          </p:cNvSpPr>
          <p:nvPr>
            <p:ph type="title" hasCustomPrompt="1"/>
          </p:nvPr>
        </p:nvSpPr>
        <p:spPr>
          <a:xfrm>
            <a:off x="609759" y="274702"/>
            <a:ext cx="9525657"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p:ph sz="quarter" idx="10" hasCustomPrompt="1"/>
          </p:nvPr>
        </p:nvSpPr>
        <p:spPr>
          <a:xfrm>
            <a:off x="609758" y="1600571"/>
            <a:ext cx="5508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sp>
        <p:nvSpPr>
          <p:cNvPr id="6" name="מציין מיקום תוכן 4">
            <a:extLst>
              <a:ext uri="{FF2B5EF4-FFF2-40B4-BE49-F238E27FC236}">
                <a16:creationId xmlns:a16="http://schemas.microsoft.com/office/drawing/2014/main" id="{C3D68647-40BB-4E40-9D12-4180680B3A93}"/>
              </a:ext>
            </a:extLst>
          </p:cNvPr>
          <p:cNvSpPr>
            <a:spLocks noGrp="1"/>
          </p:cNvSpPr>
          <p:nvPr>
            <p:ph sz="quarter" idx="11" hasCustomPrompt="1"/>
          </p:nvPr>
        </p:nvSpPr>
        <p:spPr>
          <a:xfrm>
            <a:off x="6327384" y="1600571"/>
            <a:ext cx="5508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cxnSp>
        <p:nvCxnSpPr>
          <p:cNvPr id="8" name="מחבר ישר 7">
            <a:extLst>
              <a:ext uri="{FF2B5EF4-FFF2-40B4-BE49-F238E27FC236}">
                <a16:creationId xmlns:a16="http://schemas.microsoft.com/office/drawing/2014/main" id="{19F36860-9811-4767-99D7-F50368208E0C}"/>
              </a:ext>
            </a:extLst>
          </p:cNvPr>
          <p:cNvCxnSpPr/>
          <p:nvPr userDrawn="1"/>
        </p:nvCxnSpPr>
        <p:spPr>
          <a:xfrm>
            <a:off x="609758" y="1140812"/>
            <a:ext cx="1158224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תמונה 9">
            <a:extLst>
              <a:ext uri="{FF2B5EF4-FFF2-40B4-BE49-F238E27FC236}">
                <a16:creationId xmlns:a16="http://schemas.microsoft.com/office/drawing/2014/main" id="{4AA17FF7-E86C-4838-AB9C-3F47BB9CABF0}"/>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3" name="TextBox 12">
            <a:extLst>
              <a:ext uri="{FF2B5EF4-FFF2-40B4-BE49-F238E27FC236}">
                <a16:creationId xmlns:a16="http://schemas.microsoft.com/office/drawing/2014/main" id="{38B0F238-C625-43A1-9C2B-130EAD00CCFA}"/>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2019</a:t>
            </a:r>
            <a:endParaRPr lang="he-IL" sz="1400" dirty="0">
              <a:solidFill>
                <a:schemeClr val="bg1"/>
              </a:solidFill>
            </a:endParaRPr>
          </a:p>
        </p:txBody>
      </p:sp>
      <p:sp>
        <p:nvSpPr>
          <p:cNvPr id="14" name="Footer Placeholder 3">
            <a:extLst>
              <a:ext uri="{FF2B5EF4-FFF2-40B4-BE49-F238E27FC236}">
                <a16:creationId xmlns:a16="http://schemas.microsoft.com/office/drawing/2014/main" id="{34AFCAF6-F960-4857-B88B-801B85C0EDD4}"/>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1" name="מציין מיקום של כותרת תחתונה 4">
            <a:extLst>
              <a:ext uri="{FF2B5EF4-FFF2-40B4-BE49-F238E27FC236}">
                <a16:creationId xmlns:a16="http://schemas.microsoft.com/office/drawing/2014/main" id="{2260128B-980F-4208-97DA-26FBB1E943D0}"/>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endParaRPr lang="en-US" dirty="0"/>
          </a:p>
        </p:txBody>
      </p:sp>
    </p:spTree>
    <p:extLst>
      <p:ext uri="{BB962C8B-B14F-4D97-AF65-F5344CB8AC3E}">
        <p14:creationId xmlns:p14="http://schemas.microsoft.com/office/powerpoint/2010/main" val="3795344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 General 1">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7" name="TextBox 6">
            <a:extLst>
              <a:ext uri="{FF2B5EF4-FFF2-40B4-BE49-F238E27FC236}">
                <a16:creationId xmlns:a16="http://schemas.microsoft.com/office/drawing/2014/main" id="{365FA8BA-D507-4143-9C90-4DEEE643B2ED}"/>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tx1"/>
                </a:solidFill>
              </a:rPr>
              <a:t>© ETSI 2018</a:t>
            </a:r>
            <a:endParaRPr lang="he-IL" sz="1400" dirty="0">
              <a:solidFill>
                <a:schemeClr val="tx1"/>
              </a:solidFill>
            </a:endParaRPr>
          </a:p>
        </p:txBody>
      </p:sp>
    </p:spTree>
    <p:extLst>
      <p:ext uri="{BB962C8B-B14F-4D97-AF65-F5344CB8AC3E}">
        <p14:creationId xmlns:p14="http://schemas.microsoft.com/office/powerpoint/2010/main" val="2584704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lide - General Divider 1">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1" name="TextBox 10">
            <a:extLst>
              <a:ext uri="{FF2B5EF4-FFF2-40B4-BE49-F238E27FC236}">
                <a16:creationId xmlns:a16="http://schemas.microsoft.com/office/drawing/2014/main" id="{BA1F6496-27E9-440D-92D9-60D5EEE5B905}"/>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2018</a:t>
            </a:r>
            <a:endParaRPr lang="he-IL" sz="1400" dirty="0">
              <a:solidFill>
                <a:schemeClr val="bg1"/>
              </a:solidFill>
            </a:endParaRPr>
          </a:p>
        </p:txBody>
      </p:sp>
      <p:sp>
        <p:nvSpPr>
          <p:cNvPr id="12" name="Footer Placeholder 3">
            <a:extLst>
              <a:ext uri="{FF2B5EF4-FFF2-40B4-BE49-F238E27FC236}">
                <a16:creationId xmlns:a16="http://schemas.microsoft.com/office/drawing/2014/main" id="{307B9D33-FEF9-4380-BD20-9D29DB9F42DA}"/>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4" name="מציין מיקום של כותרת תחתונה 4">
            <a:extLst>
              <a:ext uri="{FF2B5EF4-FFF2-40B4-BE49-F238E27FC236}">
                <a16:creationId xmlns:a16="http://schemas.microsoft.com/office/drawing/2014/main" id="{779A6DAA-8FF7-4657-8B3F-431C0F1923AF}"/>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endParaRPr lang="en-US" dirty="0"/>
          </a:p>
        </p:txBody>
      </p:sp>
    </p:spTree>
    <p:extLst>
      <p:ext uri="{BB962C8B-B14F-4D97-AF65-F5344CB8AC3E}">
        <p14:creationId xmlns:p14="http://schemas.microsoft.com/office/powerpoint/2010/main" val="2282913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 General 2">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7" name="TextBox 6">
            <a:extLst>
              <a:ext uri="{FF2B5EF4-FFF2-40B4-BE49-F238E27FC236}">
                <a16:creationId xmlns:a16="http://schemas.microsoft.com/office/drawing/2014/main" id="{75000C9C-5F4A-4137-B5D6-C7CBCBA749CF}"/>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tx1"/>
                </a:solidFill>
              </a:rPr>
              <a:t>© ETSI 2019</a:t>
            </a:r>
            <a:endParaRPr lang="he-IL" sz="1400" dirty="0">
              <a:solidFill>
                <a:schemeClr val="tx1"/>
              </a:solidFill>
            </a:endParaRPr>
          </a:p>
        </p:txBody>
      </p:sp>
    </p:spTree>
    <p:extLst>
      <p:ext uri="{BB962C8B-B14F-4D97-AF65-F5344CB8AC3E}">
        <p14:creationId xmlns:p14="http://schemas.microsoft.com/office/powerpoint/2010/main" val="1832136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 General Divider 2">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1" name="TextBox 10">
            <a:extLst>
              <a:ext uri="{FF2B5EF4-FFF2-40B4-BE49-F238E27FC236}">
                <a16:creationId xmlns:a16="http://schemas.microsoft.com/office/drawing/2014/main" id="{CB15B2BD-39A7-4F11-A0F9-A8EBC07F4ED4}"/>
              </a:ext>
            </a:extLst>
          </p:cNvPr>
          <p:cNvSpPr txBox="1"/>
          <p:nvPr userDrawn="1"/>
        </p:nvSpPr>
        <p:spPr>
          <a:xfrm>
            <a:off x="622779" y="6418428"/>
            <a:ext cx="1228143" cy="307777"/>
          </a:xfrm>
          <a:prstGeom prst="rect">
            <a:avLst/>
          </a:prstGeom>
          <a:noFill/>
        </p:spPr>
        <p:txBody>
          <a:bodyPr wrap="square" rtlCol="0">
            <a:spAutoFit/>
          </a:bodyPr>
          <a:lstStyle/>
          <a:p>
            <a:pPr lvl="0"/>
            <a:r>
              <a:rPr lang="en-US" sz="1400" dirty="0">
                <a:solidFill>
                  <a:schemeClr val="bg1"/>
                </a:solidFill>
              </a:rPr>
              <a:t>© ETSI 2018</a:t>
            </a:r>
            <a:endParaRPr lang="he-IL" sz="1400" dirty="0">
              <a:solidFill>
                <a:schemeClr val="bg1"/>
              </a:solidFill>
            </a:endParaRPr>
          </a:p>
        </p:txBody>
      </p:sp>
      <p:sp>
        <p:nvSpPr>
          <p:cNvPr id="12" name="Footer Placeholder 3">
            <a:extLst>
              <a:ext uri="{FF2B5EF4-FFF2-40B4-BE49-F238E27FC236}">
                <a16:creationId xmlns:a16="http://schemas.microsoft.com/office/drawing/2014/main" id="{44E42D40-548C-4F03-B969-9E06A979BE34}"/>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4" name="מציין מיקום של כותרת תחתונה 4">
            <a:extLst>
              <a:ext uri="{FF2B5EF4-FFF2-40B4-BE49-F238E27FC236}">
                <a16:creationId xmlns:a16="http://schemas.microsoft.com/office/drawing/2014/main" id="{7A22057F-76AC-44E4-B9AA-1D791EFB56B1}"/>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endParaRPr lang="en-US" dirty="0"/>
          </a:p>
        </p:txBody>
      </p:sp>
    </p:spTree>
    <p:extLst>
      <p:ext uri="{BB962C8B-B14F-4D97-AF65-F5344CB8AC3E}">
        <p14:creationId xmlns:p14="http://schemas.microsoft.com/office/powerpoint/2010/main" val="232834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מציין מיקום של כותרת 1">
            <a:extLst>
              <a:ext uri="{FF2B5EF4-FFF2-40B4-BE49-F238E27FC236}">
                <a16:creationId xmlns:a16="http://schemas.microsoft.com/office/drawing/2014/main" id="{2CFED113-5DDD-4FFD-8CCB-BC6D24C55D09}"/>
              </a:ext>
            </a:extLst>
          </p:cNvPr>
          <p:cNvSpPr>
            <a:spLocks noGrp="1"/>
          </p:cNvSpPr>
          <p:nvPr>
            <p:ph type="title"/>
          </p:nvPr>
        </p:nvSpPr>
        <p:spPr>
          <a:xfrm>
            <a:off x="609759" y="274702"/>
            <a:ext cx="9525657" cy="866110"/>
          </a:xfrm>
          <a:prstGeom prst="rect">
            <a:avLst/>
          </a:prstGeom>
        </p:spPr>
        <p:txBody>
          <a:bodyPr vert="horz" lIns="108878" tIns="54439" rIns="108878" bIns="54439" rtlCol="0" anchor="b">
            <a:noAutofit/>
          </a:bodyPr>
          <a:lstStyle/>
          <a:p>
            <a:r>
              <a:rPr lang="en-US" dirty="0"/>
              <a:t>Click to edit headline style</a:t>
            </a:r>
          </a:p>
        </p:txBody>
      </p:sp>
      <p:sp>
        <p:nvSpPr>
          <p:cNvPr id="24" name="מציין מיקום טקסט 2">
            <a:extLst>
              <a:ext uri="{FF2B5EF4-FFF2-40B4-BE49-F238E27FC236}">
                <a16:creationId xmlns:a16="http://schemas.microsoft.com/office/drawing/2014/main" id="{C17FB1B4-EC1B-4F1E-A23B-7FB39219B1FF}"/>
              </a:ext>
            </a:extLst>
          </p:cNvPr>
          <p:cNvSpPr>
            <a:spLocks noGrp="1"/>
          </p:cNvSpPr>
          <p:nvPr>
            <p:ph type="body" idx="1"/>
          </p:nvPr>
        </p:nvSpPr>
        <p:spPr>
          <a:xfrm>
            <a:off x="609759" y="1600571"/>
            <a:ext cx="11225625" cy="4527011"/>
          </a:xfrm>
          <a:prstGeom prst="rect">
            <a:avLst/>
          </a:prstGeom>
        </p:spPr>
        <p:txBody>
          <a:bodyPr vert="horz" lIns="108878" tIns="54439" rIns="108878" bIns="54439" rtlCol="0">
            <a:noAutofit/>
          </a:bodyPr>
          <a:lstStyle/>
          <a:p>
            <a:pPr lvl="0"/>
            <a:r>
              <a:rPr lang="en-US" dirty="0"/>
              <a:t>First Level Text</a:t>
            </a:r>
            <a:endParaRPr lang="he-IL" dirty="0"/>
          </a:p>
          <a:p>
            <a:pPr lvl="1"/>
            <a:r>
              <a:rPr lang="en-US" dirty="0"/>
              <a:t>First Level Bullet</a:t>
            </a:r>
            <a:endParaRPr lang="he-IL" dirty="0"/>
          </a:p>
          <a:p>
            <a:pPr lvl="2"/>
            <a:r>
              <a:rPr lang="en-US" dirty="0"/>
              <a:t>Second Level Bullet</a:t>
            </a:r>
          </a:p>
          <a:p>
            <a:pPr lvl="3"/>
            <a:r>
              <a:rPr lang="en-US" dirty="0"/>
              <a:t>Third Level Number</a:t>
            </a:r>
            <a:endParaRPr lang="he-IL" dirty="0"/>
          </a:p>
          <a:p>
            <a:pPr lvl="4"/>
            <a:r>
              <a:rPr lang="en-US" dirty="0"/>
              <a:t>First Level Number</a:t>
            </a:r>
          </a:p>
          <a:p>
            <a:pPr lvl="5"/>
            <a:r>
              <a:rPr lang="en-US" dirty="0"/>
              <a:t>Second Level Number</a:t>
            </a:r>
          </a:p>
          <a:p>
            <a:pPr lvl="6"/>
            <a:r>
              <a:rPr lang="en-US" dirty="0"/>
              <a:t>Third Level Number</a:t>
            </a:r>
          </a:p>
          <a:p>
            <a:pPr lvl="7"/>
            <a:r>
              <a:rPr lang="en-US" dirty="0"/>
              <a:t>Note</a:t>
            </a:r>
          </a:p>
        </p:txBody>
      </p:sp>
    </p:spTree>
    <p:extLst>
      <p:ext uri="{BB962C8B-B14F-4D97-AF65-F5344CB8AC3E}">
        <p14:creationId xmlns:p14="http://schemas.microsoft.com/office/powerpoint/2010/main" val="853609190"/>
      </p:ext>
    </p:extLst>
  </p:cSld>
  <p:clrMap bg1="lt1" tx1="dk1" bg2="lt2" tx2="dk2" accent1="accent1" accent2="accent2" accent3="accent3" accent4="accent4" accent5="accent5" accent6="accent6" hlink="hlink" folHlink="folHlink"/>
  <p:sldLayoutIdLst>
    <p:sldLayoutId id="2147483803" r:id="rId1"/>
    <p:sldLayoutId id="2147483800" r:id="rId2"/>
    <p:sldLayoutId id="2147483801" r:id="rId3"/>
    <p:sldLayoutId id="2147483660" r:id="rId4"/>
    <p:sldLayoutId id="2147483779"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Lst>
  <p:hf hdr="0" ftr="0" dt="0"/>
  <p:txStyles>
    <p:titleStyle>
      <a:lvl1pPr algn="l" defTabSz="914400" rtl="0" eaLnBrk="1" latinLnBrk="0" hangingPunct="1">
        <a:lnSpc>
          <a:spcPts val="3000"/>
        </a:lnSpc>
        <a:spcBef>
          <a:spcPct val="0"/>
        </a:spcBef>
        <a:buNone/>
        <a:defRPr sz="3000" b="0" kern="1200" baseline="0">
          <a:solidFill>
            <a:schemeClr val="accent1"/>
          </a:solidFill>
          <a:latin typeface="+mn-lt"/>
          <a:ea typeface="+mj-ea"/>
          <a:cs typeface="Tahoma" panose="020B0604030504040204" pitchFamily="34" charset="0"/>
        </a:defRPr>
      </a:lvl1pPr>
    </p:titleStyle>
    <p:body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17"/>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17"/>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17"/>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A4A3A4"/>
          </p15:clr>
        </p15:guide>
        <p15:guide id="2" orient="horz" pos="3960" userDrawn="1">
          <p15:clr>
            <a:srgbClr val="F26B43"/>
          </p15:clr>
        </p15:guide>
        <p15:guide id="3" orient="horz" pos="345" userDrawn="1">
          <p15:clr>
            <a:srgbClr val="F26B43"/>
          </p15:clr>
        </p15:guide>
        <p15:guide id="4" pos="336" userDrawn="1">
          <p15:clr>
            <a:srgbClr val="F26B43"/>
          </p15:clr>
        </p15:guide>
        <p15:guide id="5" pos="7334" userDrawn="1">
          <p15:clr>
            <a:srgbClr val="F26B43"/>
          </p15:clr>
        </p15:guide>
        <p15:guide id="6" orient="horz" pos="1192" userDrawn="1">
          <p15:clr>
            <a:srgbClr val="A4A3A4"/>
          </p15:clr>
        </p15:guide>
        <p15:guide id="7" orient="horz" pos="960" userDrawn="1">
          <p15:clr>
            <a:srgbClr val="A4A3A4"/>
          </p15:clr>
        </p15:guide>
        <p15:guide id="9" orient="horz" pos="1420" userDrawn="1">
          <p15:clr>
            <a:srgbClr val="A4A3A4"/>
          </p15:clr>
        </p15:guide>
        <p15:guide id="12" orient="horz" pos="2160" userDrawn="1">
          <p15:clr>
            <a:srgbClr val="A4A3A4"/>
          </p15:clr>
        </p15:guide>
        <p15:guide id="13" orient="horz" pos="632"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emf"/><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hyperlink" Target="https://iapp.org/"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כותרת 1">
            <a:extLst>
              <a:ext uri="{FF2B5EF4-FFF2-40B4-BE49-F238E27FC236}">
                <a16:creationId xmlns:a16="http://schemas.microsoft.com/office/drawing/2014/main" id="{B78FA871-3A3D-2B41-9937-405D0D5A674F}"/>
              </a:ext>
            </a:extLst>
          </p:cNvPr>
          <p:cNvSpPr txBox="1">
            <a:spLocks/>
          </p:cNvSpPr>
          <p:nvPr/>
        </p:nvSpPr>
        <p:spPr>
          <a:xfrm>
            <a:off x="609759" y="274702"/>
            <a:ext cx="8904188" cy="866110"/>
          </a:xfrm>
          <a:prstGeom prst="rect">
            <a:avLst/>
          </a:prstGeom>
        </p:spPr>
        <p:txBody>
          <a:bodyPr vert="horz" lIns="108878" tIns="54439" rIns="108878" bIns="54439" rtlCol="0" anchor="b">
            <a:normAutofit/>
          </a:bodyPr>
          <a:lstStyle>
            <a:lvl1pPr algn="l" defTabSz="914400" rtl="0" eaLnBrk="1" latinLnBrk="0" hangingPunct="1">
              <a:lnSpc>
                <a:spcPts val="3000"/>
              </a:lnSpc>
              <a:spcBef>
                <a:spcPct val="0"/>
              </a:spcBef>
              <a:buNone/>
              <a:defRPr sz="3000" b="0" kern="1200" baseline="0">
                <a:solidFill>
                  <a:schemeClr val="accent1"/>
                </a:solidFill>
                <a:latin typeface="+mn-lt"/>
                <a:ea typeface="+mj-ea"/>
                <a:cs typeface="Tahoma" panose="020B0604030504040204" pitchFamily="34" charset="0"/>
              </a:defRPr>
            </a:lvl1pPr>
          </a:lstStyle>
          <a:p>
            <a:pPr>
              <a:spcAft>
                <a:spcPts val="600"/>
              </a:spcAft>
            </a:pPr>
            <a:r>
              <a:rPr lang="en-GB" sz="4400" dirty="0"/>
              <a:t>Teaching privacy in the context of IoT</a:t>
            </a:r>
          </a:p>
        </p:txBody>
      </p:sp>
      <p:sp>
        <p:nvSpPr>
          <p:cNvPr id="2" name="מציין מיקום של כותרת תחתונה 1">
            <a:extLst>
              <a:ext uri="{FF2B5EF4-FFF2-40B4-BE49-F238E27FC236}">
                <a16:creationId xmlns:a16="http://schemas.microsoft.com/office/drawing/2014/main" id="{7AA4E663-7F7B-4E7E-95BF-C3963D21FE72}"/>
              </a:ext>
            </a:extLst>
          </p:cNvPr>
          <p:cNvSpPr>
            <a:spLocks noGrp="1"/>
          </p:cNvSpPr>
          <p:nvPr>
            <p:ph type="ftr" sz="quarter" idx="3"/>
          </p:nvPr>
        </p:nvSpPr>
        <p:spPr>
          <a:xfrm>
            <a:off x="4038600" y="6388995"/>
            <a:ext cx="4114800" cy="365125"/>
          </a:xfrm>
          <a:prstGeom prst="rect">
            <a:avLst/>
          </a:prstGeom>
        </p:spPr>
        <p:txBody>
          <a:bodyPr anchor="ctr">
            <a:normAutofit/>
          </a:bodyPr>
          <a:lstStyle/>
          <a:p>
            <a:pPr algn="ctr">
              <a:spcAft>
                <a:spcPts val="600"/>
              </a:spcAft>
              <a:buFont typeface="Wingdings" panose="05000000000000000000" pitchFamily="2" charset="2"/>
              <a:buNone/>
            </a:pPr>
            <a:r>
              <a:rPr lang="en-GB" dirty="0"/>
              <a:t>Teaching privacy in the context of IoT</a:t>
            </a:r>
          </a:p>
        </p:txBody>
      </p:sp>
      <p:graphicFrame>
        <p:nvGraphicFramePr>
          <p:cNvPr id="9" name="TextBox 3">
            <a:extLst>
              <a:ext uri="{FF2B5EF4-FFF2-40B4-BE49-F238E27FC236}">
                <a16:creationId xmlns:a16="http://schemas.microsoft.com/office/drawing/2014/main" id="{30CAEE73-A27D-48C0-AEB6-C777B9BD36BA}"/>
              </a:ext>
            </a:extLst>
          </p:cNvPr>
          <p:cNvGraphicFramePr/>
          <p:nvPr>
            <p:extLst>
              <p:ext uri="{D42A27DB-BD31-4B8C-83A1-F6EECF244321}">
                <p14:modId xmlns:p14="http://schemas.microsoft.com/office/powerpoint/2010/main" val="1921852718"/>
              </p:ext>
            </p:extLst>
          </p:nvPr>
        </p:nvGraphicFramePr>
        <p:xfrm>
          <a:off x="609758" y="1600570"/>
          <a:ext cx="8904190" cy="4040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03146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1.1 Introduction to Privacy</a:t>
            </a:r>
            <a:br>
              <a:rPr lang="en-US" sz="3200" dirty="0"/>
            </a:br>
            <a:r>
              <a:rPr lang="en-GB" sz="2800" dirty="0"/>
              <a:t>Personal Data</a:t>
            </a:r>
            <a:endParaRPr lang="en-GB" dirty="0">
              <a:highlight>
                <a:srgbClr val="FFFF00"/>
              </a:highlight>
            </a:endParaRPr>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US" sz="2800" dirty="0"/>
              <a:t>The concept of privacy overlaps, but does not coincide, with the concept of data protection. The right to privacy is enshrined in the Universal Declaration of Human Rights (Article 12) as well as in the European Convention of Human Rights (Article 8). </a:t>
            </a:r>
          </a:p>
          <a:p>
            <a:pPr lvl="1"/>
            <a:r>
              <a:rPr lang="en-US" sz="2800" dirty="0"/>
              <a:t>Personal Data: </a:t>
            </a:r>
            <a:r>
              <a:rPr lang="en-US" dirty="0"/>
              <a:t>any information relating to an identified or identifiable natural person ('data subject'); an identifiable person is one who can be identified, directly or indirectly, in particular by reference to an identification number or to one or more factors specific to his physical, physiological, mental, economic, cultural or social identity </a:t>
            </a:r>
            <a:r>
              <a:rPr lang="en-GB" dirty="0"/>
              <a:t>of that natural person;</a:t>
            </a:r>
          </a:p>
          <a:p>
            <a:pPr marL="0" lvl="1" indent="0">
              <a:buNone/>
            </a:pPr>
            <a:r>
              <a:rPr lang="en-GB" dirty="0"/>
              <a:t>Note that the GDPR provides separately for special categories of data, namely, genetic data, biometric data and data concerning health</a:t>
            </a:r>
            <a:r>
              <a:rPr lang="en-GB" sz="2800" dirty="0"/>
              <a:t>.</a:t>
            </a:r>
          </a:p>
          <a:p>
            <a:pPr lvl="1"/>
            <a:endParaRPr lang="en-US" sz="2800" dirty="0"/>
          </a:p>
          <a:p>
            <a:pPr lvl="1"/>
            <a:endParaRPr lang="en-GB" dirty="0"/>
          </a:p>
        </p:txBody>
      </p:sp>
    </p:spTree>
    <p:extLst>
      <p:ext uri="{BB962C8B-B14F-4D97-AF65-F5344CB8AC3E}">
        <p14:creationId xmlns:p14="http://schemas.microsoft.com/office/powerpoint/2010/main" val="2550374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713276" y="284974"/>
            <a:ext cx="9525657" cy="866110"/>
          </a:xfrm>
        </p:spPr>
        <p:txBody>
          <a:bodyPr/>
          <a:lstStyle/>
          <a:p>
            <a:r>
              <a:rPr lang="en-US" sz="3200" dirty="0"/>
              <a:t>1.1 Introduction to Privacy</a:t>
            </a:r>
            <a:br>
              <a:rPr lang="en-US" sz="3200" dirty="0"/>
            </a:br>
            <a:r>
              <a:rPr lang="en-GB" sz="2800" dirty="0"/>
              <a:t>Personal Data categorization</a:t>
            </a:r>
            <a:endParaRPr lang="en-GB" sz="2000" dirty="0">
              <a:highlight>
                <a:srgbClr val="FFFF00"/>
              </a:highlight>
            </a:endParaRPr>
          </a:p>
        </p:txBody>
      </p:sp>
      <p:sp>
        <p:nvSpPr>
          <p:cNvPr id="4" name="Rounded Rectangle 3">
            <a:extLst>
              <a:ext uri="{FF2B5EF4-FFF2-40B4-BE49-F238E27FC236}">
                <a16:creationId xmlns:a16="http://schemas.microsoft.com/office/drawing/2014/main" id="{CE9B3591-C247-4CF3-9F40-0A6AEA079511}"/>
              </a:ext>
            </a:extLst>
          </p:cNvPr>
          <p:cNvSpPr/>
          <p:nvPr/>
        </p:nvSpPr>
        <p:spPr>
          <a:xfrm>
            <a:off x="892623" y="1491431"/>
            <a:ext cx="2988000" cy="1080000"/>
          </a:xfrm>
          <a:prstGeom prst="roundRect">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2"/>
              </a:solidFill>
            </a:endParaRPr>
          </a:p>
        </p:txBody>
      </p:sp>
      <p:sp>
        <p:nvSpPr>
          <p:cNvPr id="5" name="Rounded Rectangle 4">
            <a:extLst>
              <a:ext uri="{FF2B5EF4-FFF2-40B4-BE49-F238E27FC236}">
                <a16:creationId xmlns:a16="http://schemas.microsoft.com/office/drawing/2014/main" id="{CAD14B6E-5476-488A-9AD0-BCCEE1460DF0}"/>
              </a:ext>
            </a:extLst>
          </p:cNvPr>
          <p:cNvSpPr/>
          <p:nvPr/>
        </p:nvSpPr>
        <p:spPr>
          <a:xfrm>
            <a:off x="8146989" y="1491431"/>
            <a:ext cx="2988000" cy="1080000"/>
          </a:xfrm>
          <a:prstGeom prst="roundRect">
            <a:avLst/>
          </a:prstGeom>
          <a:solidFill>
            <a:schemeClr val="accent6">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2"/>
              </a:solidFill>
            </a:endParaRPr>
          </a:p>
        </p:txBody>
      </p:sp>
      <p:sp>
        <p:nvSpPr>
          <p:cNvPr id="6" name="Rounded Rectangle 5">
            <a:extLst>
              <a:ext uri="{FF2B5EF4-FFF2-40B4-BE49-F238E27FC236}">
                <a16:creationId xmlns:a16="http://schemas.microsoft.com/office/drawing/2014/main" id="{32D9FEF9-2FF1-4593-AA79-47DBC8526520}"/>
              </a:ext>
            </a:extLst>
          </p:cNvPr>
          <p:cNvSpPr/>
          <p:nvPr/>
        </p:nvSpPr>
        <p:spPr>
          <a:xfrm>
            <a:off x="4611418" y="1497958"/>
            <a:ext cx="2988000" cy="1080000"/>
          </a:xfrm>
          <a:prstGeom prst="round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2"/>
              </a:solidFill>
            </a:endParaRPr>
          </a:p>
        </p:txBody>
      </p:sp>
      <p:sp>
        <p:nvSpPr>
          <p:cNvPr id="7" name="TextBox 6">
            <a:extLst>
              <a:ext uri="{FF2B5EF4-FFF2-40B4-BE49-F238E27FC236}">
                <a16:creationId xmlns:a16="http://schemas.microsoft.com/office/drawing/2014/main" id="{FC9A29A9-1E68-464C-8621-C0B08BF22759}"/>
              </a:ext>
            </a:extLst>
          </p:cNvPr>
          <p:cNvSpPr txBox="1"/>
          <p:nvPr/>
        </p:nvSpPr>
        <p:spPr>
          <a:xfrm>
            <a:off x="1090479" y="1771611"/>
            <a:ext cx="2592288" cy="584775"/>
          </a:xfrm>
          <a:prstGeom prst="rect">
            <a:avLst/>
          </a:prstGeom>
          <a:noFill/>
        </p:spPr>
        <p:txBody>
          <a:bodyPr wrap="square" rtlCol="0">
            <a:spAutoFit/>
          </a:bodyPr>
          <a:lstStyle/>
          <a:p>
            <a:pPr algn="ctr"/>
            <a:r>
              <a:rPr lang="en-GB" sz="3200" dirty="0">
                <a:solidFill>
                  <a:schemeClr val="tx2"/>
                </a:solidFill>
              </a:rPr>
              <a:t>Non-Personal</a:t>
            </a:r>
          </a:p>
        </p:txBody>
      </p:sp>
      <p:sp>
        <p:nvSpPr>
          <p:cNvPr id="8" name="TextBox 7">
            <a:extLst>
              <a:ext uri="{FF2B5EF4-FFF2-40B4-BE49-F238E27FC236}">
                <a16:creationId xmlns:a16="http://schemas.microsoft.com/office/drawing/2014/main" id="{B5BCFA8F-2C15-46ED-BCB1-FBCE58152A2E}"/>
              </a:ext>
            </a:extLst>
          </p:cNvPr>
          <p:cNvSpPr txBox="1"/>
          <p:nvPr/>
        </p:nvSpPr>
        <p:spPr>
          <a:xfrm>
            <a:off x="4809274" y="1745571"/>
            <a:ext cx="2592288" cy="584775"/>
          </a:xfrm>
          <a:prstGeom prst="rect">
            <a:avLst/>
          </a:prstGeom>
          <a:noFill/>
        </p:spPr>
        <p:txBody>
          <a:bodyPr wrap="square" rtlCol="0">
            <a:spAutoFit/>
          </a:bodyPr>
          <a:lstStyle/>
          <a:p>
            <a:pPr algn="ctr"/>
            <a:r>
              <a:rPr lang="en-GB" sz="3200" dirty="0">
                <a:solidFill>
                  <a:schemeClr val="tx2"/>
                </a:solidFill>
              </a:rPr>
              <a:t>Personal</a:t>
            </a:r>
          </a:p>
        </p:txBody>
      </p:sp>
      <p:sp>
        <p:nvSpPr>
          <p:cNvPr id="9" name="TextBox 8">
            <a:extLst>
              <a:ext uri="{FF2B5EF4-FFF2-40B4-BE49-F238E27FC236}">
                <a16:creationId xmlns:a16="http://schemas.microsoft.com/office/drawing/2014/main" id="{654C8E2D-4F0D-4E1B-917E-E308BE7A1BC5}"/>
              </a:ext>
            </a:extLst>
          </p:cNvPr>
          <p:cNvSpPr txBox="1"/>
          <p:nvPr/>
        </p:nvSpPr>
        <p:spPr>
          <a:xfrm>
            <a:off x="8390282" y="1494213"/>
            <a:ext cx="2592288" cy="1077218"/>
          </a:xfrm>
          <a:prstGeom prst="rect">
            <a:avLst/>
          </a:prstGeom>
          <a:noFill/>
        </p:spPr>
        <p:txBody>
          <a:bodyPr wrap="square" rtlCol="0">
            <a:spAutoFit/>
          </a:bodyPr>
          <a:lstStyle/>
          <a:p>
            <a:pPr algn="ctr"/>
            <a:r>
              <a:rPr lang="en-GB" sz="3200" dirty="0">
                <a:solidFill>
                  <a:schemeClr val="tx2"/>
                </a:solidFill>
              </a:rPr>
              <a:t>Special Categories</a:t>
            </a:r>
          </a:p>
        </p:txBody>
      </p:sp>
      <p:sp>
        <p:nvSpPr>
          <p:cNvPr id="10" name="Rounded Rectangle 9">
            <a:extLst>
              <a:ext uri="{FF2B5EF4-FFF2-40B4-BE49-F238E27FC236}">
                <a16:creationId xmlns:a16="http://schemas.microsoft.com/office/drawing/2014/main" id="{71228085-C474-45D8-9382-EA66E901919B}"/>
              </a:ext>
            </a:extLst>
          </p:cNvPr>
          <p:cNvSpPr/>
          <p:nvPr/>
        </p:nvSpPr>
        <p:spPr>
          <a:xfrm>
            <a:off x="892623" y="2843117"/>
            <a:ext cx="2988000" cy="1554967"/>
          </a:xfrm>
          <a:prstGeom prst="roundRect">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2"/>
                </a:solidFill>
              </a:rPr>
              <a:t>Non-identifiable data, which has never been labelled with individual identifiers , to which no specific individual can be identified</a:t>
            </a:r>
          </a:p>
        </p:txBody>
      </p:sp>
      <p:sp>
        <p:nvSpPr>
          <p:cNvPr id="11" name="Rounded Rectangle 10">
            <a:extLst>
              <a:ext uri="{FF2B5EF4-FFF2-40B4-BE49-F238E27FC236}">
                <a16:creationId xmlns:a16="http://schemas.microsoft.com/office/drawing/2014/main" id="{CA3989DC-9281-4C39-B96D-F7182EFECE6C}"/>
              </a:ext>
            </a:extLst>
          </p:cNvPr>
          <p:cNvSpPr/>
          <p:nvPr/>
        </p:nvSpPr>
        <p:spPr>
          <a:xfrm>
            <a:off x="4611418" y="2843117"/>
            <a:ext cx="2988000" cy="1554968"/>
          </a:xfrm>
          <a:prstGeom prst="roundRect">
            <a:avLst/>
          </a:prstGeom>
          <a:solidFill>
            <a:schemeClr val="bg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2"/>
                </a:solidFill>
              </a:rPr>
              <a:t>Any information relating to an identified or identifiable individual</a:t>
            </a:r>
          </a:p>
        </p:txBody>
      </p:sp>
      <p:sp>
        <p:nvSpPr>
          <p:cNvPr id="12" name="Rounded Rectangle 11">
            <a:extLst>
              <a:ext uri="{FF2B5EF4-FFF2-40B4-BE49-F238E27FC236}">
                <a16:creationId xmlns:a16="http://schemas.microsoft.com/office/drawing/2014/main" id="{7BFD79B9-7C38-4FB6-8DE9-0E1E2A67E264}"/>
              </a:ext>
            </a:extLst>
          </p:cNvPr>
          <p:cNvSpPr/>
          <p:nvPr/>
        </p:nvSpPr>
        <p:spPr>
          <a:xfrm>
            <a:off x="8146989" y="2911778"/>
            <a:ext cx="2916832" cy="1486306"/>
          </a:xfrm>
          <a:prstGeom prst="roundRect">
            <a:avLst/>
          </a:prstGeom>
          <a:solidFill>
            <a:schemeClr val="accent6">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2"/>
                </a:solidFill>
              </a:rPr>
              <a:t>Any information relating to an identified or identifiable individual that is sensitive in nature</a:t>
            </a:r>
          </a:p>
        </p:txBody>
      </p:sp>
      <p:sp>
        <p:nvSpPr>
          <p:cNvPr id="13" name="Rounded Rectangle 12">
            <a:extLst>
              <a:ext uri="{FF2B5EF4-FFF2-40B4-BE49-F238E27FC236}">
                <a16:creationId xmlns:a16="http://schemas.microsoft.com/office/drawing/2014/main" id="{ED704F9C-19E9-4F9C-ADE3-E10BE3A16639}"/>
              </a:ext>
            </a:extLst>
          </p:cNvPr>
          <p:cNvSpPr/>
          <p:nvPr/>
        </p:nvSpPr>
        <p:spPr>
          <a:xfrm>
            <a:off x="892623" y="4629672"/>
            <a:ext cx="2988000" cy="1402175"/>
          </a:xfrm>
          <a:prstGeom prst="roundRect">
            <a:avLst/>
          </a:prstGeom>
          <a:solidFill>
            <a:schemeClr val="accent3">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2"/>
              </a:solidFill>
            </a:endParaRPr>
          </a:p>
          <a:p>
            <a:r>
              <a:rPr lang="en-GB" dirty="0">
                <a:solidFill>
                  <a:schemeClr val="tx2"/>
                </a:solidFill>
              </a:rPr>
              <a:t>Examples</a:t>
            </a:r>
          </a:p>
          <a:p>
            <a:pPr marL="285750" indent="-285750">
              <a:buFont typeface="Arial" panose="020B0604020202020204" pitchFamily="34" charset="0"/>
              <a:buChar char="•"/>
            </a:pPr>
            <a:r>
              <a:rPr lang="en-GB" dirty="0">
                <a:solidFill>
                  <a:schemeClr val="tx2"/>
                </a:solidFill>
              </a:rPr>
              <a:t>Hours worked</a:t>
            </a:r>
          </a:p>
          <a:p>
            <a:pPr marL="285750" indent="-285750">
              <a:buFont typeface="Arial" panose="020B0604020202020204" pitchFamily="34" charset="0"/>
              <a:buChar char="•"/>
            </a:pPr>
            <a:r>
              <a:rPr lang="en-GB" dirty="0">
                <a:solidFill>
                  <a:schemeClr val="tx2"/>
                </a:solidFill>
              </a:rPr>
              <a:t>Weather</a:t>
            </a:r>
          </a:p>
          <a:p>
            <a:pPr marL="285750" indent="-285750">
              <a:buFont typeface="Arial" panose="020B0604020202020204" pitchFamily="34" charset="0"/>
              <a:buChar char="•"/>
            </a:pPr>
            <a:r>
              <a:rPr lang="en-GB" dirty="0">
                <a:solidFill>
                  <a:schemeClr val="tx2"/>
                </a:solidFill>
              </a:rPr>
              <a:t>Number of Employees</a:t>
            </a:r>
          </a:p>
          <a:p>
            <a:pPr marL="285750" indent="-285750">
              <a:buFont typeface="Arial" panose="020B0604020202020204" pitchFamily="34" charset="0"/>
              <a:buChar char="•"/>
            </a:pPr>
            <a:r>
              <a:rPr lang="en-GB" dirty="0">
                <a:solidFill>
                  <a:schemeClr val="tx2"/>
                </a:solidFill>
              </a:rPr>
              <a:t>Anonymised data</a:t>
            </a:r>
          </a:p>
          <a:p>
            <a:pPr marL="285750" indent="-285750">
              <a:buFont typeface="Arial" panose="020B0604020202020204" pitchFamily="34" charset="0"/>
              <a:buChar char="•"/>
            </a:pPr>
            <a:endParaRPr lang="en-GB" dirty="0">
              <a:solidFill>
                <a:schemeClr val="tx2"/>
              </a:solidFill>
            </a:endParaRPr>
          </a:p>
        </p:txBody>
      </p:sp>
      <p:sp>
        <p:nvSpPr>
          <p:cNvPr id="14" name="Rounded Rectangle 13">
            <a:extLst>
              <a:ext uri="{FF2B5EF4-FFF2-40B4-BE49-F238E27FC236}">
                <a16:creationId xmlns:a16="http://schemas.microsoft.com/office/drawing/2014/main" id="{6ECB3A16-6D22-4DB2-878E-D0E2DDB8ED76}"/>
              </a:ext>
            </a:extLst>
          </p:cNvPr>
          <p:cNvSpPr/>
          <p:nvPr/>
        </p:nvSpPr>
        <p:spPr>
          <a:xfrm>
            <a:off x="4611418" y="4614507"/>
            <a:ext cx="2988000" cy="1417340"/>
          </a:xfrm>
          <a:prstGeom prst="roundRect">
            <a:avLst/>
          </a:prstGeom>
          <a:solidFill>
            <a:schemeClr val="bg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2"/>
                </a:solidFill>
              </a:rPr>
              <a:t>Examples</a:t>
            </a:r>
          </a:p>
          <a:p>
            <a:pPr marL="285750" indent="-285750">
              <a:buFont typeface="Arial" panose="020B0604020202020204" pitchFamily="34" charset="0"/>
              <a:buChar char="•"/>
            </a:pPr>
            <a:r>
              <a:rPr lang="en-GB" dirty="0">
                <a:solidFill>
                  <a:schemeClr val="tx2"/>
                </a:solidFill>
              </a:rPr>
              <a:t>Individual’s name</a:t>
            </a:r>
          </a:p>
          <a:p>
            <a:pPr marL="285750" indent="-285750">
              <a:buFont typeface="Arial" panose="020B0604020202020204" pitchFamily="34" charset="0"/>
              <a:buChar char="•"/>
            </a:pPr>
            <a:r>
              <a:rPr lang="en-GB" dirty="0">
                <a:solidFill>
                  <a:schemeClr val="tx2"/>
                </a:solidFill>
              </a:rPr>
              <a:t>Date of Birth</a:t>
            </a:r>
          </a:p>
          <a:p>
            <a:pPr marL="285750" indent="-285750">
              <a:buFont typeface="Arial" panose="020B0604020202020204" pitchFamily="34" charset="0"/>
              <a:buChar char="•"/>
            </a:pPr>
            <a:r>
              <a:rPr lang="en-GB" dirty="0">
                <a:solidFill>
                  <a:schemeClr val="tx2"/>
                </a:solidFill>
              </a:rPr>
              <a:t>Postal Code</a:t>
            </a:r>
          </a:p>
          <a:p>
            <a:pPr marL="285750" indent="-285750">
              <a:buFont typeface="Arial" panose="020B0604020202020204" pitchFamily="34" charset="0"/>
              <a:buChar char="•"/>
            </a:pPr>
            <a:r>
              <a:rPr lang="en-GB" dirty="0">
                <a:solidFill>
                  <a:schemeClr val="tx2"/>
                </a:solidFill>
              </a:rPr>
              <a:t>Online identifier</a:t>
            </a:r>
          </a:p>
        </p:txBody>
      </p:sp>
      <p:sp>
        <p:nvSpPr>
          <p:cNvPr id="15" name="Rounded Rectangle 14">
            <a:extLst>
              <a:ext uri="{FF2B5EF4-FFF2-40B4-BE49-F238E27FC236}">
                <a16:creationId xmlns:a16="http://schemas.microsoft.com/office/drawing/2014/main" id="{57CA0269-BABC-4F9E-97C9-7D5969710B83}"/>
              </a:ext>
            </a:extLst>
          </p:cNvPr>
          <p:cNvSpPr/>
          <p:nvPr/>
        </p:nvSpPr>
        <p:spPr>
          <a:xfrm>
            <a:off x="8218156" y="4584393"/>
            <a:ext cx="2916832" cy="1671993"/>
          </a:xfrm>
          <a:prstGeom prst="roundRect">
            <a:avLst/>
          </a:prstGeom>
          <a:solidFill>
            <a:schemeClr val="accent6">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2"/>
                </a:solidFill>
              </a:rPr>
              <a:t>Examples</a:t>
            </a:r>
          </a:p>
          <a:p>
            <a:pPr marL="285750" indent="-285750">
              <a:buFont typeface="Arial" panose="020B0604020202020204" pitchFamily="34" charset="0"/>
              <a:buChar char="•"/>
            </a:pPr>
            <a:r>
              <a:rPr lang="en-GB" sz="1600" dirty="0">
                <a:solidFill>
                  <a:schemeClr val="tx2"/>
                </a:solidFill>
              </a:rPr>
              <a:t>Racial or ethnic origin</a:t>
            </a:r>
          </a:p>
          <a:p>
            <a:pPr marL="285750" indent="-285750">
              <a:buFont typeface="Arial" panose="020B0604020202020204" pitchFamily="34" charset="0"/>
              <a:buChar char="•"/>
            </a:pPr>
            <a:r>
              <a:rPr lang="en-GB" sz="1600" dirty="0">
                <a:solidFill>
                  <a:schemeClr val="tx2"/>
                </a:solidFill>
              </a:rPr>
              <a:t>Data concerning health</a:t>
            </a:r>
          </a:p>
          <a:p>
            <a:pPr marL="285750" indent="-285750">
              <a:buFont typeface="Arial" panose="020B0604020202020204" pitchFamily="34" charset="0"/>
              <a:buChar char="•"/>
            </a:pPr>
            <a:r>
              <a:rPr lang="en-GB" sz="1600" dirty="0">
                <a:solidFill>
                  <a:schemeClr val="tx2"/>
                </a:solidFill>
              </a:rPr>
              <a:t>Sexual orientation</a:t>
            </a:r>
          </a:p>
          <a:p>
            <a:pPr marL="285750" indent="-285750">
              <a:buFont typeface="Arial" panose="020B0604020202020204" pitchFamily="34" charset="0"/>
              <a:buChar char="•"/>
            </a:pPr>
            <a:r>
              <a:rPr lang="en-GB" sz="1600" dirty="0">
                <a:solidFill>
                  <a:schemeClr val="tx2"/>
                </a:solidFill>
              </a:rPr>
              <a:t>Religion</a:t>
            </a:r>
          </a:p>
          <a:p>
            <a:pPr marL="285750" indent="-285750">
              <a:buFont typeface="Arial" panose="020B0604020202020204" pitchFamily="34" charset="0"/>
              <a:buChar char="•"/>
            </a:pPr>
            <a:r>
              <a:rPr lang="en-GB" sz="1600" dirty="0">
                <a:solidFill>
                  <a:schemeClr val="tx2"/>
                </a:solidFill>
              </a:rPr>
              <a:t>Political beliefs</a:t>
            </a:r>
          </a:p>
          <a:p>
            <a:pPr marL="285750" indent="-285750">
              <a:buFont typeface="Arial" panose="020B0604020202020204" pitchFamily="34" charset="0"/>
              <a:buChar char="•"/>
            </a:pPr>
            <a:r>
              <a:rPr lang="en-GB" sz="1600" dirty="0">
                <a:solidFill>
                  <a:schemeClr val="tx2"/>
                </a:solidFill>
              </a:rPr>
              <a:t>Biometric/genetic data</a:t>
            </a:r>
          </a:p>
        </p:txBody>
      </p:sp>
    </p:spTree>
    <p:extLst>
      <p:ext uri="{BB962C8B-B14F-4D97-AF65-F5344CB8AC3E}">
        <p14:creationId xmlns:p14="http://schemas.microsoft.com/office/powerpoint/2010/main" val="1070385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1.2 The General Data Protection Regulation (GDPR)</a:t>
            </a:r>
            <a:br>
              <a:rPr lang="en-US" sz="3200" dirty="0"/>
            </a:br>
            <a:r>
              <a:rPr lang="en-GB" sz="2800" dirty="0"/>
              <a:t>Overview</a:t>
            </a:r>
            <a:endParaRPr lang="en-GB" dirty="0"/>
          </a:p>
        </p:txBody>
      </p:sp>
      <p:sp>
        <p:nvSpPr>
          <p:cNvPr id="3" name="Espace réservé du contenu 2">
            <a:extLst>
              <a:ext uri="{FF2B5EF4-FFF2-40B4-BE49-F238E27FC236}">
                <a16:creationId xmlns:a16="http://schemas.microsoft.com/office/drawing/2014/main" id="{824941D4-C3B0-45C6-BB0D-A19B588849E9}"/>
              </a:ext>
            </a:extLst>
          </p:cNvPr>
          <p:cNvSpPr>
            <a:spLocks noGrp="1"/>
          </p:cNvSpPr>
          <p:nvPr>
            <p:ph sz="quarter" idx="10"/>
          </p:nvPr>
        </p:nvSpPr>
        <p:spPr>
          <a:xfrm>
            <a:off x="609759" y="1438986"/>
            <a:ext cx="11225625" cy="4955504"/>
          </a:xfrm>
        </p:spPr>
        <p:txBody>
          <a:bodyPr/>
          <a:lstStyle/>
          <a:p>
            <a:pPr lvl="1"/>
            <a:r>
              <a:rPr lang="en-US" dirty="0"/>
              <a:t>Protects personal data (not all data), due largely to the increase in technology and free flow of information.</a:t>
            </a:r>
          </a:p>
          <a:p>
            <a:pPr lvl="1"/>
            <a:r>
              <a:rPr lang="en-US" dirty="0"/>
              <a:t>Also referred to as Regulation (EU) 2016/679.  </a:t>
            </a:r>
          </a:p>
          <a:p>
            <a:pPr lvl="1"/>
            <a:r>
              <a:rPr lang="en-US" dirty="0"/>
              <a:t>Created by the European Parliament and Council to strengthen and unify data privacy for EU individuals as well as regulate the international transfer of their data.</a:t>
            </a:r>
          </a:p>
          <a:p>
            <a:pPr lvl="1"/>
            <a:r>
              <a:rPr lang="en-US" dirty="0"/>
              <a:t>Became applicable on 25th May 2018 as a Regulation</a:t>
            </a:r>
          </a:p>
          <a:p>
            <a:pPr lvl="1"/>
            <a:r>
              <a:rPr lang="en-US" dirty="0"/>
              <a:t>Examples of Privacy scandals: </a:t>
            </a:r>
          </a:p>
          <a:p>
            <a:pPr lvl="2"/>
            <a:r>
              <a:rPr lang="en-US" dirty="0"/>
              <a:t>Facebook’s launch of Portal has been stymied by trust issues: “The company’s privacy scandals have made us wary of its connected devices”</a:t>
            </a:r>
          </a:p>
          <a:p>
            <a:pPr lvl="2"/>
            <a:r>
              <a:rPr lang="en-US" dirty="0"/>
              <a:t>Amazon confirms Alexa recorded and shared a family's conversation</a:t>
            </a:r>
          </a:p>
          <a:p>
            <a:pPr lvl="1"/>
            <a:endParaRPr lang="en-GB" dirty="0"/>
          </a:p>
        </p:txBody>
      </p:sp>
    </p:spTree>
    <p:extLst>
      <p:ext uri="{BB962C8B-B14F-4D97-AF65-F5344CB8AC3E}">
        <p14:creationId xmlns:p14="http://schemas.microsoft.com/office/powerpoint/2010/main" val="1596072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1.2 The General Data Protection Regulation (GDPR)</a:t>
            </a:r>
            <a:br>
              <a:rPr lang="en-US" sz="3200" dirty="0"/>
            </a:br>
            <a:r>
              <a:rPr lang="en-GB" sz="2800" dirty="0"/>
              <a:t>Territorial Scope of GDPR</a:t>
            </a:r>
            <a:endParaRPr lang="en-GB" dirty="0"/>
          </a:p>
        </p:txBody>
      </p:sp>
      <p:sp>
        <p:nvSpPr>
          <p:cNvPr id="3" name="Espace réservé du contenu 2">
            <a:extLst>
              <a:ext uri="{FF2B5EF4-FFF2-40B4-BE49-F238E27FC236}">
                <a16:creationId xmlns:a16="http://schemas.microsoft.com/office/drawing/2014/main" id="{824941D4-C3B0-45C6-BB0D-A19B588849E9}"/>
              </a:ext>
            </a:extLst>
          </p:cNvPr>
          <p:cNvSpPr>
            <a:spLocks noGrp="1"/>
          </p:cNvSpPr>
          <p:nvPr>
            <p:ph sz="quarter" idx="10"/>
          </p:nvPr>
        </p:nvSpPr>
        <p:spPr>
          <a:xfrm>
            <a:off x="609759" y="1140812"/>
            <a:ext cx="11225625" cy="4955504"/>
          </a:xfrm>
        </p:spPr>
        <p:txBody>
          <a:bodyPr/>
          <a:lstStyle/>
          <a:p>
            <a:pPr lvl="1"/>
            <a:r>
              <a:rPr lang="en-US" sz="3200" dirty="0"/>
              <a:t>GPDR intends to extend the reach of EU Data Protection Law. As well as protecting personal data that is held within the EU, even if no EU presence exists in an organisation, if personal data of a person who is in the EU is processed by this organisation in connection with goods or services provided, GDPR will still apply.</a:t>
            </a:r>
          </a:p>
          <a:p>
            <a:pPr lvl="1"/>
            <a:r>
              <a:rPr lang="en-US" sz="3200" dirty="0"/>
              <a:t>NON-EU organization will be subject to GDPR if they:</a:t>
            </a:r>
          </a:p>
          <a:p>
            <a:pPr lvl="2"/>
            <a:r>
              <a:rPr lang="en-US" sz="2800" dirty="0"/>
              <a:t>Offer goods or services to EU residents</a:t>
            </a:r>
          </a:p>
          <a:p>
            <a:pPr lvl="2"/>
            <a:r>
              <a:rPr lang="en-US" sz="2800" dirty="0"/>
              <a:t>Monitoring the behavior of EU residents </a:t>
            </a:r>
          </a:p>
          <a:p>
            <a:pPr lvl="1"/>
            <a:endParaRPr lang="en-GB" sz="3200" dirty="0"/>
          </a:p>
        </p:txBody>
      </p:sp>
    </p:spTree>
    <p:extLst>
      <p:ext uri="{BB962C8B-B14F-4D97-AF65-F5344CB8AC3E}">
        <p14:creationId xmlns:p14="http://schemas.microsoft.com/office/powerpoint/2010/main" val="1526510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1.2 The General Data Protection Regulation (GDPR)</a:t>
            </a:r>
            <a:br>
              <a:rPr lang="en-US" sz="3200" dirty="0"/>
            </a:br>
            <a:r>
              <a:rPr lang="en-GB" sz="2800" dirty="0"/>
              <a:t>What is Personal Data Processing?</a:t>
            </a:r>
          </a:p>
        </p:txBody>
      </p:sp>
      <p:graphicFrame>
        <p:nvGraphicFramePr>
          <p:cNvPr id="5" name="Diagram 3">
            <a:extLst>
              <a:ext uri="{FF2B5EF4-FFF2-40B4-BE49-F238E27FC236}">
                <a16:creationId xmlns:a16="http://schemas.microsoft.com/office/drawing/2014/main" id="{EB9A1DB6-5C01-4C2E-A103-047C2150764E}"/>
              </a:ext>
            </a:extLst>
          </p:cNvPr>
          <p:cNvGraphicFramePr/>
          <p:nvPr/>
        </p:nvGraphicFramePr>
        <p:xfrm>
          <a:off x="1311215" y="1140812"/>
          <a:ext cx="8961249" cy="55285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6ECE6D01-4332-4E2E-BD50-96819E4D6233}"/>
              </a:ext>
            </a:extLst>
          </p:cNvPr>
          <p:cNvSpPr txBox="1"/>
          <p:nvPr/>
        </p:nvSpPr>
        <p:spPr>
          <a:xfrm>
            <a:off x="659454" y="1430635"/>
            <a:ext cx="8663449" cy="584775"/>
          </a:xfrm>
          <a:prstGeom prst="rect">
            <a:avLst/>
          </a:prstGeom>
          <a:noFill/>
        </p:spPr>
        <p:txBody>
          <a:bodyPr wrap="square" rtlCol="0">
            <a:spAutoFit/>
          </a:bodyPr>
          <a:lstStyle/>
          <a:p>
            <a:pPr marL="360000" lvl="1" indent="-360000">
              <a:spcBef>
                <a:spcPts val="1200"/>
              </a:spcBef>
              <a:buClr>
                <a:schemeClr val="accent3"/>
              </a:buClr>
              <a:buSzPct val="93000"/>
              <a:buBlip>
                <a:blip r:embed="rId7"/>
              </a:buBlip>
            </a:pPr>
            <a:r>
              <a:rPr lang="en-GB" sz="3200" dirty="0">
                <a:latin typeface="+mj-lt"/>
                <a:cs typeface="Tahoma" panose="020B0604030504040204" pitchFamily="34" charset="0"/>
              </a:rPr>
              <a:t>Following are some examples of processing </a:t>
            </a:r>
            <a:endParaRPr lang="nl-NL" sz="3200" dirty="0" err="1">
              <a:latin typeface="+mj-lt"/>
              <a:cs typeface="Tahoma" panose="020B0604030504040204" pitchFamily="34" charset="0"/>
            </a:endParaRPr>
          </a:p>
        </p:txBody>
      </p:sp>
    </p:spTree>
    <p:extLst>
      <p:ext uri="{BB962C8B-B14F-4D97-AF65-F5344CB8AC3E}">
        <p14:creationId xmlns:p14="http://schemas.microsoft.com/office/powerpoint/2010/main" val="4003425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1.2 The General Data Protection Regulation (GDPR)</a:t>
            </a:r>
            <a:br>
              <a:rPr lang="en-US" sz="3200" dirty="0"/>
            </a:br>
            <a:r>
              <a:rPr lang="en-GB" sz="2800" dirty="0"/>
              <a:t>Processing of Data</a:t>
            </a:r>
            <a:endParaRPr lang="en-GB" dirty="0"/>
          </a:p>
        </p:txBody>
      </p:sp>
      <p:sp>
        <p:nvSpPr>
          <p:cNvPr id="3" name="Espace réservé du contenu 2">
            <a:extLst>
              <a:ext uri="{FF2B5EF4-FFF2-40B4-BE49-F238E27FC236}">
                <a16:creationId xmlns:a16="http://schemas.microsoft.com/office/drawing/2014/main" id="{824941D4-C3B0-45C6-BB0D-A19B588849E9}"/>
              </a:ext>
            </a:extLst>
          </p:cNvPr>
          <p:cNvSpPr>
            <a:spLocks noGrp="1"/>
          </p:cNvSpPr>
          <p:nvPr>
            <p:ph sz="quarter" idx="10"/>
          </p:nvPr>
        </p:nvSpPr>
        <p:spPr>
          <a:xfrm>
            <a:off x="609759" y="1341779"/>
            <a:ext cx="11225625" cy="4955504"/>
          </a:xfrm>
        </p:spPr>
        <p:txBody>
          <a:bodyPr/>
          <a:lstStyle/>
          <a:p>
            <a:pPr lvl="1"/>
            <a:r>
              <a:rPr lang="en-US" sz="3200" dirty="0"/>
              <a:t>Processing in GDPR means any operations which is performed on personal data or sets of data whether or not it is automated.</a:t>
            </a:r>
          </a:p>
          <a:p>
            <a:pPr lvl="2"/>
            <a:r>
              <a:rPr lang="en-US" sz="2800" dirty="0"/>
              <a:t>collection, recording, organizing, structuring, storage, adaption, alteration, retrieval, transmission, erasure or destruction</a:t>
            </a:r>
          </a:p>
          <a:p>
            <a:pPr lvl="1"/>
            <a:r>
              <a:rPr lang="en-US" sz="3200" dirty="0"/>
              <a:t>Profiling of data and Automated decision</a:t>
            </a:r>
          </a:p>
          <a:p>
            <a:pPr lvl="2"/>
            <a:r>
              <a:rPr lang="en-US" sz="2800" dirty="0"/>
              <a:t>automated processing of personal data to evaluate certain personal aspects relating to a natural person, in order to predict aspects concerning that natural person. </a:t>
            </a:r>
          </a:p>
          <a:p>
            <a:pPr lvl="2"/>
            <a:r>
              <a:rPr lang="en-US" sz="2800" dirty="0"/>
              <a:t>Requirement for profiling: Data has to be personal, automated and some form of evaluation must take place</a:t>
            </a:r>
            <a:endParaRPr lang="en-GB" sz="2800" dirty="0"/>
          </a:p>
        </p:txBody>
      </p:sp>
    </p:spTree>
    <p:extLst>
      <p:ext uri="{BB962C8B-B14F-4D97-AF65-F5344CB8AC3E}">
        <p14:creationId xmlns:p14="http://schemas.microsoft.com/office/powerpoint/2010/main" val="2308958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1.2 The General Data Protection Regulation (GDPR)</a:t>
            </a:r>
            <a:br>
              <a:rPr lang="en-US" sz="3200" dirty="0"/>
            </a:br>
            <a:r>
              <a:rPr lang="en-GB" sz="2800" dirty="0"/>
              <a:t>Roles within GDPR</a:t>
            </a:r>
            <a:endParaRPr lang="en-GB" dirty="0"/>
          </a:p>
        </p:txBody>
      </p:sp>
      <p:sp>
        <p:nvSpPr>
          <p:cNvPr id="3" name="Espace réservé du contenu 2">
            <a:extLst>
              <a:ext uri="{FF2B5EF4-FFF2-40B4-BE49-F238E27FC236}">
                <a16:creationId xmlns:a16="http://schemas.microsoft.com/office/drawing/2014/main" id="{824941D4-C3B0-45C6-BB0D-A19B588849E9}"/>
              </a:ext>
            </a:extLst>
          </p:cNvPr>
          <p:cNvSpPr>
            <a:spLocks noGrp="1"/>
          </p:cNvSpPr>
          <p:nvPr>
            <p:ph sz="quarter" idx="10"/>
          </p:nvPr>
        </p:nvSpPr>
        <p:spPr>
          <a:xfrm>
            <a:off x="609759" y="1276708"/>
            <a:ext cx="11225625" cy="4819607"/>
          </a:xfrm>
        </p:spPr>
        <p:txBody>
          <a:bodyPr/>
          <a:lstStyle/>
          <a:p>
            <a:pPr lvl="1"/>
            <a:r>
              <a:rPr lang="en-US" sz="2800" b="1" dirty="0">
                <a:solidFill>
                  <a:srgbClr val="0070C0"/>
                </a:solidFill>
              </a:rPr>
              <a:t>Data subject</a:t>
            </a:r>
            <a:r>
              <a:rPr lang="en-US" sz="2800" dirty="0"/>
              <a:t>: an identified or identifiable natural person</a:t>
            </a:r>
          </a:p>
          <a:p>
            <a:pPr lvl="1"/>
            <a:r>
              <a:rPr lang="en-US" sz="2800" b="1" dirty="0">
                <a:solidFill>
                  <a:srgbClr val="0070C0"/>
                </a:solidFill>
              </a:rPr>
              <a:t>Data controller</a:t>
            </a:r>
            <a:r>
              <a:rPr lang="en-US" sz="2800" dirty="0"/>
              <a:t>: person, public authority, agency, organization, alone or jointly which determines the purpose and means of the processing of personal data</a:t>
            </a:r>
          </a:p>
          <a:p>
            <a:pPr lvl="1"/>
            <a:r>
              <a:rPr lang="en-US" sz="2800" b="1" dirty="0">
                <a:solidFill>
                  <a:srgbClr val="0070C0"/>
                </a:solidFill>
              </a:rPr>
              <a:t>Data Protection Officer (DPO)</a:t>
            </a:r>
            <a:r>
              <a:rPr lang="en-US" sz="2800" dirty="0"/>
              <a:t>: person who ensures that the organization is aware of and complies with its data protection responsibilities and obligations according to GDPR and Member state</a:t>
            </a:r>
          </a:p>
          <a:p>
            <a:pPr lvl="1"/>
            <a:r>
              <a:rPr lang="en-US" sz="2800" b="1" dirty="0">
                <a:solidFill>
                  <a:srgbClr val="0070C0"/>
                </a:solidFill>
              </a:rPr>
              <a:t>Data processor</a:t>
            </a:r>
            <a:r>
              <a:rPr lang="en-US" sz="2800" dirty="0"/>
              <a:t>: natural or legal person, public authority, agency or any other body which processes personal data on behalf of the data controller</a:t>
            </a:r>
          </a:p>
        </p:txBody>
      </p:sp>
    </p:spTree>
    <p:extLst>
      <p:ext uri="{BB962C8B-B14F-4D97-AF65-F5344CB8AC3E}">
        <p14:creationId xmlns:p14="http://schemas.microsoft.com/office/powerpoint/2010/main" val="40078096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1.2 The General Data Protection Regulation (GDPR)</a:t>
            </a:r>
            <a:br>
              <a:rPr lang="en-US" sz="3200" dirty="0"/>
            </a:br>
            <a:r>
              <a:rPr lang="en-GB" sz="2800" dirty="0"/>
              <a:t>Roles within GDPR</a:t>
            </a:r>
            <a:endParaRPr lang="en-GB" dirty="0"/>
          </a:p>
        </p:txBody>
      </p:sp>
      <p:sp>
        <p:nvSpPr>
          <p:cNvPr id="3" name="Espace réservé du contenu 2">
            <a:extLst>
              <a:ext uri="{FF2B5EF4-FFF2-40B4-BE49-F238E27FC236}">
                <a16:creationId xmlns:a16="http://schemas.microsoft.com/office/drawing/2014/main" id="{824941D4-C3B0-45C6-BB0D-A19B588849E9}"/>
              </a:ext>
            </a:extLst>
          </p:cNvPr>
          <p:cNvSpPr>
            <a:spLocks noGrp="1"/>
          </p:cNvSpPr>
          <p:nvPr>
            <p:ph sz="quarter" idx="10"/>
          </p:nvPr>
        </p:nvSpPr>
        <p:spPr>
          <a:xfrm>
            <a:off x="609759" y="1140812"/>
            <a:ext cx="11225625" cy="4955504"/>
          </a:xfrm>
        </p:spPr>
        <p:txBody>
          <a:bodyPr/>
          <a:lstStyle/>
          <a:p>
            <a:pPr lvl="1"/>
            <a:r>
              <a:rPr lang="en-US" sz="2800" b="1" dirty="0">
                <a:solidFill>
                  <a:srgbClr val="0070C0"/>
                </a:solidFill>
              </a:rPr>
              <a:t>Third Party</a:t>
            </a:r>
            <a:r>
              <a:rPr lang="en-US" sz="2800" dirty="0"/>
              <a:t>: natural or legal person, public authority, agency or body which is authorized to process personal data under the direct authority of the data controller or processor  </a:t>
            </a:r>
          </a:p>
          <a:p>
            <a:pPr lvl="1"/>
            <a:r>
              <a:rPr lang="en-US" sz="2800" b="1" dirty="0">
                <a:solidFill>
                  <a:srgbClr val="0070C0"/>
                </a:solidFill>
              </a:rPr>
              <a:t>Supervisory Authorities</a:t>
            </a:r>
            <a:r>
              <a:rPr lang="en-US" sz="2800" dirty="0"/>
              <a:t>: monitor and enforce the application of GDPR with the aim to protect the fundamental rights and freedom of natural persons in relation to processing and to facilitate the free flow or personal data within the European Union</a:t>
            </a:r>
            <a:endParaRPr lang="en-GB" sz="2800" dirty="0"/>
          </a:p>
        </p:txBody>
      </p:sp>
      <p:pic>
        <p:nvPicPr>
          <p:cNvPr id="5" name="Picture 4">
            <a:extLst>
              <a:ext uri="{FF2B5EF4-FFF2-40B4-BE49-F238E27FC236}">
                <a16:creationId xmlns:a16="http://schemas.microsoft.com/office/drawing/2014/main" id="{BEA58E82-F228-4F64-92F7-FF10FD7D0508}"/>
              </a:ext>
            </a:extLst>
          </p:cNvPr>
          <p:cNvPicPr>
            <a:picLocks noChangeAspect="1"/>
          </p:cNvPicPr>
          <p:nvPr/>
        </p:nvPicPr>
        <p:blipFill>
          <a:blip r:embed="rId2"/>
          <a:stretch>
            <a:fillRect/>
          </a:stretch>
        </p:blipFill>
        <p:spPr>
          <a:xfrm>
            <a:off x="5563373" y="3877637"/>
            <a:ext cx="4782999" cy="2408863"/>
          </a:xfrm>
          <a:prstGeom prst="rect">
            <a:avLst/>
          </a:prstGeom>
        </p:spPr>
      </p:pic>
    </p:spTree>
    <p:extLst>
      <p:ext uri="{BB962C8B-B14F-4D97-AF65-F5344CB8AC3E}">
        <p14:creationId xmlns:p14="http://schemas.microsoft.com/office/powerpoint/2010/main" val="3642873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1.2 The General Data Protection Regulation (GDPR)</a:t>
            </a:r>
            <a:br>
              <a:rPr lang="en-US" sz="3200" dirty="0"/>
            </a:br>
            <a:r>
              <a:rPr lang="en-GB" sz="2800" dirty="0"/>
              <a:t>Data Protection Principles</a:t>
            </a:r>
            <a:endParaRPr lang="en-GB" dirty="0"/>
          </a:p>
        </p:txBody>
      </p:sp>
      <p:sp>
        <p:nvSpPr>
          <p:cNvPr id="3" name="Espace réservé du contenu 2">
            <a:extLst>
              <a:ext uri="{FF2B5EF4-FFF2-40B4-BE49-F238E27FC236}">
                <a16:creationId xmlns:a16="http://schemas.microsoft.com/office/drawing/2014/main" id="{824941D4-C3B0-45C6-BB0D-A19B588849E9}"/>
              </a:ext>
            </a:extLst>
          </p:cNvPr>
          <p:cNvSpPr>
            <a:spLocks noGrp="1"/>
          </p:cNvSpPr>
          <p:nvPr>
            <p:ph sz="quarter" idx="10"/>
          </p:nvPr>
        </p:nvSpPr>
        <p:spPr>
          <a:xfrm>
            <a:off x="483187" y="1363850"/>
            <a:ext cx="11225625" cy="4510303"/>
          </a:xfrm>
        </p:spPr>
        <p:txBody>
          <a:bodyPr/>
          <a:lstStyle/>
          <a:p>
            <a:pPr lvl="1"/>
            <a:r>
              <a:rPr lang="en-US" sz="2800" dirty="0"/>
              <a:t>There are six principles that define the conditions under which data should be processed they define the (“HOW”) </a:t>
            </a:r>
          </a:p>
          <a:p>
            <a:pPr lvl="1"/>
            <a:r>
              <a:rPr lang="en-US" sz="2800" dirty="0"/>
              <a:t>Breaking this principles make the processing unlawful.</a:t>
            </a:r>
          </a:p>
          <a:p>
            <a:pPr lvl="1"/>
            <a:r>
              <a:rPr lang="en-US" sz="2800" dirty="0"/>
              <a:t>These principles are as follows:</a:t>
            </a:r>
          </a:p>
          <a:p>
            <a:pPr lvl="2"/>
            <a:r>
              <a:rPr lang="en-US" sz="2400" dirty="0"/>
              <a:t>Lawfulness, Fairness and transparency</a:t>
            </a:r>
          </a:p>
          <a:p>
            <a:pPr lvl="2"/>
            <a:r>
              <a:rPr lang="en-US" sz="2400" dirty="0"/>
              <a:t>Purpose Limitation</a:t>
            </a:r>
          </a:p>
          <a:p>
            <a:pPr lvl="2"/>
            <a:r>
              <a:rPr lang="en-US" sz="2400" dirty="0"/>
              <a:t>Data minimization</a:t>
            </a:r>
          </a:p>
          <a:p>
            <a:pPr lvl="2"/>
            <a:r>
              <a:rPr lang="en-US" sz="2400" dirty="0"/>
              <a:t>Accuracy</a:t>
            </a:r>
          </a:p>
          <a:p>
            <a:pPr lvl="2"/>
            <a:r>
              <a:rPr lang="en-US" sz="2400" dirty="0"/>
              <a:t>Storage Limitation</a:t>
            </a:r>
          </a:p>
          <a:p>
            <a:pPr lvl="2"/>
            <a:r>
              <a:rPr lang="en-US" sz="2400" dirty="0"/>
              <a:t>Integrity and Confidentiality</a:t>
            </a:r>
            <a:endParaRPr lang="en-GB" dirty="0"/>
          </a:p>
        </p:txBody>
      </p:sp>
    </p:spTree>
    <p:extLst>
      <p:ext uri="{BB962C8B-B14F-4D97-AF65-F5344CB8AC3E}">
        <p14:creationId xmlns:p14="http://schemas.microsoft.com/office/powerpoint/2010/main" val="2952897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1.2 The General Data Protection Regulation (GDPR)</a:t>
            </a:r>
            <a:br>
              <a:rPr lang="en-US" sz="3200" dirty="0"/>
            </a:br>
            <a:r>
              <a:rPr lang="en-GB" sz="2800" dirty="0"/>
              <a:t>Reasons to process data</a:t>
            </a:r>
            <a:endParaRPr lang="en-GB" dirty="0"/>
          </a:p>
        </p:txBody>
      </p:sp>
      <p:sp>
        <p:nvSpPr>
          <p:cNvPr id="3" name="Espace réservé du contenu 2">
            <a:extLst>
              <a:ext uri="{FF2B5EF4-FFF2-40B4-BE49-F238E27FC236}">
                <a16:creationId xmlns:a16="http://schemas.microsoft.com/office/drawing/2014/main" id="{824941D4-C3B0-45C6-BB0D-A19B588849E9}"/>
              </a:ext>
            </a:extLst>
          </p:cNvPr>
          <p:cNvSpPr>
            <a:spLocks noGrp="1"/>
          </p:cNvSpPr>
          <p:nvPr>
            <p:ph sz="quarter" idx="10"/>
          </p:nvPr>
        </p:nvSpPr>
        <p:spPr>
          <a:xfrm>
            <a:off x="609759" y="1362974"/>
            <a:ext cx="11225625" cy="4733342"/>
          </a:xfrm>
        </p:spPr>
        <p:txBody>
          <a:bodyPr/>
          <a:lstStyle/>
          <a:p>
            <a:pPr lvl="1"/>
            <a:r>
              <a:rPr lang="en-US" sz="2800" dirty="0"/>
              <a:t>There are six reasons under which data should be processed and they answer the “WHY”  for processing</a:t>
            </a:r>
          </a:p>
          <a:p>
            <a:pPr lvl="1"/>
            <a:r>
              <a:rPr lang="en-US" sz="2800" dirty="0"/>
              <a:t>These reasons must also be lawful.</a:t>
            </a:r>
          </a:p>
          <a:p>
            <a:pPr lvl="1"/>
            <a:r>
              <a:rPr lang="en-US" sz="2800" dirty="0"/>
              <a:t>These six reasons are:</a:t>
            </a:r>
          </a:p>
          <a:p>
            <a:pPr lvl="2"/>
            <a:r>
              <a:rPr lang="en-US" sz="2400" dirty="0"/>
              <a:t>Consent</a:t>
            </a:r>
          </a:p>
          <a:p>
            <a:pPr lvl="2"/>
            <a:r>
              <a:rPr lang="en-US" sz="2400" dirty="0"/>
              <a:t>Contract</a:t>
            </a:r>
          </a:p>
          <a:p>
            <a:pPr lvl="2"/>
            <a:r>
              <a:rPr lang="en-US" sz="2400" dirty="0"/>
              <a:t>Compliance</a:t>
            </a:r>
          </a:p>
          <a:p>
            <a:pPr lvl="2"/>
            <a:r>
              <a:rPr lang="en-US" sz="2400" dirty="0"/>
              <a:t>Vital interest</a:t>
            </a:r>
          </a:p>
          <a:p>
            <a:pPr lvl="2"/>
            <a:r>
              <a:rPr lang="en-US" sz="2400" dirty="0"/>
              <a:t>Public interest</a:t>
            </a:r>
          </a:p>
          <a:p>
            <a:pPr lvl="2"/>
            <a:r>
              <a:rPr lang="en-US" sz="2400" dirty="0"/>
              <a:t>Legitimate interest</a:t>
            </a:r>
          </a:p>
          <a:p>
            <a:pPr lvl="1"/>
            <a:endParaRPr lang="en-GB" sz="2800" dirty="0"/>
          </a:p>
        </p:txBody>
      </p:sp>
      <p:pic>
        <p:nvPicPr>
          <p:cNvPr id="4" name="Picture 2" descr="whatsapp t&amp;cs">
            <a:extLst>
              <a:ext uri="{FF2B5EF4-FFF2-40B4-BE49-F238E27FC236}">
                <a16:creationId xmlns:a16="http://schemas.microsoft.com/office/drawing/2014/main" id="{B1095A28-B56E-4536-A86C-BFD4E329AD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001" y="2197007"/>
            <a:ext cx="5452805" cy="4255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4669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C29FF-27C1-47B1-B3FF-30BD2CC24AE9}"/>
              </a:ext>
            </a:extLst>
          </p:cNvPr>
          <p:cNvSpPr>
            <a:spLocks noGrp="1"/>
          </p:cNvSpPr>
          <p:nvPr>
            <p:ph type="title"/>
          </p:nvPr>
        </p:nvSpPr>
        <p:spPr/>
        <p:txBody>
          <a:bodyPr/>
          <a:lstStyle/>
          <a:p>
            <a:r>
              <a:rPr lang="en-GB" dirty="0"/>
              <a:t>Copyright &amp; Disclaimer Notices</a:t>
            </a:r>
          </a:p>
        </p:txBody>
      </p:sp>
      <p:sp>
        <p:nvSpPr>
          <p:cNvPr id="3" name="Content Placeholder 2">
            <a:extLst>
              <a:ext uri="{FF2B5EF4-FFF2-40B4-BE49-F238E27FC236}">
                <a16:creationId xmlns:a16="http://schemas.microsoft.com/office/drawing/2014/main" id="{011079A9-6A53-412D-AD38-63735E7C8F62}"/>
              </a:ext>
            </a:extLst>
          </p:cNvPr>
          <p:cNvSpPr>
            <a:spLocks noGrp="1"/>
          </p:cNvSpPr>
          <p:nvPr>
            <p:ph sz="quarter" idx="10"/>
          </p:nvPr>
        </p:nvSpPr>
        <p:spPr/>
        <p:txBody>
          <a:bodyPr/>
          <a:lstStyle/>
          <a:p>
            <a:r>
              <a:rPr lang="en-GB" sz="1200" dirty="0"/>
              <a:t>This publication does not constitute an official or agreed position of ETSI, nor of its Members. The views expressed are entirely those of the authors. ETSI declines all responsibility for any errors and any loss or damage resulting from use of the contents of this publication. ETSI also declines responsibility for any infringement of any third party’s Intellectual Property Rights (IPR), but will be pleased to acknowledge any IPR and correct any infringement of which it is advised.</a:t>
            </a:r>
          </a:p>
          <a:p>
            <a:r>
              <a:rPr lang="en-GB" sz="1200" dirty="0"/>
              <a:t>The European Commission support for the production of this publication does not constitute endorsement of the contents which reflects the views only of the authors, and the Commission cannot be held responsible for any use which may be made of the information contained therein.</a:t>
            </a:r>
          </a:p>
          <a:p>
            <a:r>
              <a:rPr lang="en-GB" sz="1200" dirty="0"/>
              <a:t>© ETSI 2019.</a:t>
            </a:r>
            <a:br>
              <a:rPr lang="en-GB" sz="1200" dirty="0"/>
            </a:br>
            <a:r>
              <a:rPr lang="en-GB" sz="1200" dirty="0"/>
              <a:t>Reuse and reproduction in whole is permitted for non-commercial purposes provided the copy is complete and unchanged with acknowledgement of the source (including this copyright statement). For any other purposes, ETSI’s permission shall be required.</a:t>
            </a:r>
          </a:p>
          <a:p>
            <a:r>
              <a:rPr lang="en-GB" sz="1200" dirty="0"/>
              <a:t>The present document may include trademarks and/or tradenames which are asserted and/or registered by their owners. ETSI claims no ownership of these except for any which are indicated as being the property of ETSI, and conveys no right to use or reproduce any trademark and/or tradename. Mention of those trademarks in the present document does not constitute an endorsement by ETSI of products, services or organizations associated with those trademarks.</a:t>
            </a:r>
          </a:p>
          <a:p>
            <a:r>
              <a:rPr lang="en-GB" sz="1200" dirty="0"/>
              <a:t>ETSI</a:t>
            </a:r>
            <a:br>
              <a:rPr lang="en-GB" sz="1200" dirty="0"/>
            </a:br>
            <a:r>
              <a:rPr lang="en-GB" sz="1200" dirty="0"/>
              <a:t>650 Route des Lucioles</a:t>
            </a:r>
            <a:br>
              <a:rPr lang="en-GB" sz="1200" dirty="0"/>
            </a:br>
            <a:r>
              <a:rPr lang="en-GB" sz="1200" dirty="0"/>
              <a:t>F-06921 Sophia Antipolis Cedex</a:t>
            </a:r>
            <a:br>
              <a:rPr lang="en-GB" sz="1200" dirty="0"/>
            </a:br>
            <a:r>
              <a:rPr lang="en-GB" sz="1200" dirty="0"/>
              <a:t>FRANCE</a:t>
            </a:r>
            <a:br>
              <a:rPr lang="en-GB" sz="1200" dirty="0"/>
            </a:br>
            <a:r>
              <a:rPr lang="en-GB" sz="1200" dirty="0"/>
              <a:t>Tel.: +33 4 92 94 42 00 Fax: +33 4 93 65 47 16</a:t>
            </a:r>
            <a:br>
              <a:rPr lang="en-GB" sz="1200" dirty="0"/>
            </a:br>
            <a:r>
              <a:rPr lang="en-GB" sz="1200" dirty="0"/>
              <a:t>Siret N° 348 623 562 00017 - NAF 742 C</a:t>
            </a:r>
            <a:br>
              <a:rPr lang="en-GB" sz="1200" dirty="0"/>
            </a:br>
            <a:r>
              <a:rPr lang="en-GB" sz="1200" dirty="0"/>
              <a:t>Association a but non lucratif enregistree a la Sous-Prefecture de Grasse (06) N° W061004871</a:t>
            </a:r>
          </a:p>
        </p:txBody>
      </p:sp>
      <p:sp>
        <p:nvSpPr>
          <p:cNvPr id="5" name="מציין מיקום של כותרת תחתונה 1">
            <a:extLst>
              <a:ext uri="{FF2B5EF4-FFF2-40B4-BE49-F238E27FC236}">
                <a16:creationId xmlns:a16="http://schemas.microsoft.com/office/drawing/2014/main" id="{93864CCC-6ED3-4A93-9878-EDDDE08F5A38}"/>
              </a:ext>
            </a:extLst>
          </p:cNvPr>
          <p:cNvSpPr>
            <a:spLocks noGrp="1"/>
          </p:cNvSpPr>
          <p:nvPr>
            <p:ph type="ftr" sz="quarter" idx="3"/>
          </p:nvPr>
        </p:nvSpPr>
        <p:spPr>
          <a:xfrm>
            <a:off x="3696511" y="6388995"/>
            <a:ext cx="4931923" cy="365125"/>
          </a:xfrm>
        </p:spPr>
        <p:txBody>
          <a:bodyPr/>
          <a:lstStyle/>
          <a:p>
            <a:pPr algn="ctr">
              <a:buFont typeface="Wingdings" panose="05000000000000000000" pitchFamily="2" charset="2"/>
              <a:buNone/>
            </a:pPr>
            <a:r>
              <a:rPr lang="en-GB" dirty="0">
                <a:latin typeface="Calibri Light" panose="020F0302020204030204" pitchFamily="34" charset="0"/>
                <a:cs typeface="Calibri Light" panose="020F0302020204030204" pitchFamily="34" charset="0"/>
              </a:rPr>
              <a:t>Teaching security in the context of IoT</a:t>
            </a:r>
            <a:endParaRPr lang="en-GB" dirty="0"/>
          </a:p>
        </p:txBody>
      </p:sp>
    </p:spTree>
    <p:extLst>
      <p:ext uri="{BB962C8B-B14F-4D97-AF65-F5344CB8AC3E}">
        <p14:creationId xmlns:p14="http://schemas.microsoft.com/office/powerpoint/2010/main" val="803874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1.2 The General Data Protection Regulation (GDPR)</a:t>
            </a:r>
            <a:br>
              <a:rPr lang="en-US" sz="3200" dirty="0"/>
            </a:br>
            <a:r>
              <a:rPr lang="en-GB" sz="2800" dirty="0"/>
              <a:t>Rights of Individual</a:t>
            </a:r>
            <a:endParaRPr lang="en-GB" dirty="0"/>
          </a:p>
        </p:txBody>
      </p:sp>
      <p:sp>
        <p:nvSpPr>
          <p:cNvPr id="3" name="Espace réservé du contenu 2">
            <a:extLst>
              <a:ext uri="{FF2B5EF4-FFF2-40B4-BE49-F238E27FC236}">
                <a16:creationId xmlns:a16="http://schemas.microsoft.com/office/drawing/2014/main" id="{824941D4-C3B0-45C6-BB0D-A19B588849E9}"/>
              </a:ext>
            </a:extLst>
          </p:cNvPr>
          <p:cNvSpPr>
            <a:spLocks noGrp="1"/>
          </p:cNvSpPr>
          <p:nvPr>
            <p:ph sz="quarter" idx="10"/>
          </p:nvPr>
        </p:nvSpPr>
        <p:spPr>
          <a:xfrm>
            <a:off x="609759" y="1456841"/>
            <a:ext cx="11199949" cy="4468994"/>
          </a:xfrm>
        </p:spPr>
        <p:txBody>
          <a:bodyPr/>
          <a:lstStyle/>
          <a:p>
            <a:pPr lvl="1"/>
            <a:r>
              <a:rPr lang="en-GB" sz="2800" dirty="0"/>
              <a:t>The GDPR provides the following rights for individuals:</a:t>
            </a:r>
          </a:p>
          <a:p>
            <a:pPr lvl="2"/>
            <a:r>
              <a:rPr lang="en-US" sz="2400" b="1" dirty="0">
                <a:solidFill>
                  <a:srgbClr val="0070C0"/>
                </a:solidFill>
              </a:rPr>
              <a:t>Right to be informed</a:t>
            </a:r>
            <a:r>
              <a:rPr lang="en-US" sz="2400" dirty="0"/>
              <a:t>: transparency about use of data collected, aim of collection and retention period</a:t>
            </a:r>
          </a:p>
          <a:p>
            <a:pPr lvl="2"/>
            <a:r>
              <a:rPr lang="en-US" sz="2400" b="1" dirty="0">
                <a:solidFill>
                  <a:srgbClr val="0070C0"/>
                </a:solidFill>
              </a:rPr>
              <a:t>Right of access</a:t>
            </a:r>
            <a:r>
              <a:rPr lang="en-US" sz="2400" dirty="0"/>
              <a:t>: right to have access to data either asking verbally or in writing</a:t>
            </a:r>
          </a:p>
          <a:p>
            <a:pPr lvl="2"/>
            <a:r>
              <a:rPr lang="en-US" sz="2400" b="1" dirty="0">
                <a:solidFill>
                  <a:srgbClr val="0070C0"/>
                </a:solidFill>
              </a:rPr>
              <a:t>Right to rectification</a:t>
            </a:r>
            <a:r>
              <a:rPr lang="en-US" sz="2400" dirty="0"/>
              <a:t>: right to request data to be corrected or complete if incomplete either verbally or in writing</a:t>
            </a:r>
          </a:p>
          <a:p>
            <a:pPr lvl="2"/>
            <a:r>
              <a:rPr lang="en-US" sz="2400" b="1" dirty="0">
                <a:solidFill>
                  <a:srgbClr val="0070C0"/>
                </a:solidFill>
              </a:rPr>
              <a:t>Right to erasure</a:t>
            </a:r>
            <a:r>
              <a:rPr lang="en-US" sz="2400" dirty="0"/>
              <a:t>: right to have their data erased (right to be forgotten)</a:t>
            </a:r>
          </a:p>
          <a:p>
            <a:pPr lvl="2"/>
            <a:r>
              <a:rPr lang="en-US" sz="2400" b="1" dirty="0">
                <a:solidFill>
                  <a:srgbClr val="0070C0"/>
                </a:solidFill>
              </a:rPr>
              <a:t>Right to restrict processing</a:t>
            </a:r>
            <a:r>
              <a:rPr lang="en-US" sz="2400" dirty="0"/>
              <a:t>: right to request the restriction or suppression of their personal data (applies only in certain circumstances)</a:t>
            </a:r>
          </a:p>
        </p:txBody>
      </p:sp>
    </p:spTree>
    <p:extLst>
      <p:ext uri="{BB962C8B-B14F-4D97-AF65-F5344CB8AC3E}">
        <p14:creationId xmlns:p14="http://schemas.microsoft.com/office/powerpoint/2010/main" val="38488511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1.2 The General Data Protection Regulation (GDPR)</a:t>
            </a:r>
            <a:br>
              <a:rPr lang="en-US" sz="3200" dirty="0"/>
            </a:br>
            <a:r>
              <a:rPr lang="en-GB" sz="2800" dirty="0"/>
              <a:t>Rights of Individual (cont.)</a:t>
            </a:r>
            <a:endParaRPr lang="en-GB" dirty="0"/>
          </a:p>
        </p:txBody>
      </p:sp>
      <p:sp>
        <p:nvSpPr>
          <p:cNvPr id="3" name="Espace réservé du contenu 2">
            <a:extLst>
              <a:ext uri="{FF2B5EF4-FFF2-40B4-BE49-F238E27FC236}">
                <a16:creationId xmlns:a16="http://schemas.microsoft.com/office/drawing/2014/main" id="{824941D4-C3B0-45C6-BB0D-A19B588849E9}"/>
              </a:ext>
            </a:extLst>
          </p:cNvPr>
          <p:cNvSpPr>
            <a:spLocks noGrp="1"/>
          </p:cNvSpPr>
          <p:nvPr>
            <p:ph sz="quarter" idx="10"/>
          </p:nvPr>
        </p:nvSpPr>
        <p:spPr>
          <a:xfrm>
            <a:off x="414069" y="1456840"/>
            <a:ext cx="11421316" cy="4639475"/>
          </a:xfrm>
        </p:spPr>
        <p:txBody>
          <a:bodyPr/>
          <a:lstStyle/>
          <a:p>
            <a:pPr lvl="1"/>
            <a:r>
              <a:rPr lang="en-GB" sz="2800" dirty="0"/>
              <a:t>The GDPR provides the following rights for individuals (cont.):</a:t>
            </a:r>
          </a:p>
          <a:p>
            <a:pPr lvl="2"/>
            <a:r>
              <a:rPr lang="en-US" sz="2400" b="1" dirty="0">
                <a:solidFill>
                  <a:srgbClr val="0070C0"/>
                </a:solidFill>
              </a:rPr>
              <a:t>Right to data portability</a:t>
            </a:r>
            <a:r>
              <a:rPr lang="en-US" sz="2400" dirty="0"/>
              <a:t>: right to ask their data to be copied or transferred easily from one IT environment to another in a safe and secure way, without affecting their usability</a:t>
            </a:r>
          </a:p>
          <a:p>
            <a:pPr lvl="2"/>
            <a:r>
              <a:rPr lang="en-US" sz="2400" b="1" dirty="0">
                <a:solidFill>
                  <a:srgbClr val="0070C0"/>
                </a:solidFill>
              </a:rPr>
              <a:t>Right to object</a:t>
            </a:r>
            <a:r>
              <a:rPr lang="en-US" sz="2400" dirty="0"/>
              <a:t>: right to stop their data being used for direct marketing.</a:t>
            </a:r>
          </a:p>
          <a:p>
            <a:pPr lvl="2"/>
            <a:r>
              <a:rPr lang="en-US" sz="2400" b="1" dirty="0">
                <a:solidFill>
                  <a:srgbClr val="0070C0"/>
                </a:solidFill>
              </a:rPr>
              <a:t>Rights in relation to automated decision making and profiling</a:t>
            </a:r>
            <a:r>
              <a:rPr lang="en-US" sz="2400" dirty="0"/>
              <a:t>: give individuals information about the processing; introduce simple ways for them to request human intervention or challenge a decision; carry out regular checks to make sure that systems are working as intended</a:t>
            </a:r>
            <a:endParaRPr lang="en-GB" sz="2400" dirty="0"/>
          </a:p>
        </p:txBody>
      </p:sp>
    </p:spTree>
    <p:extLst>
      <p:ext uri="{BB962C8B-B14F-4D97-AF65-F5344CB8AC3E}">
        <p14:creationId xmlns:p14="http://schemas.microsoft.com/office/powerpoint/2010/main" val="35793749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9525657" cy="866110"/>
          </a:xfrm>
        </p:spPr>
        <p:txBody>
          <a:bodyPr/>
          <a:lstStyle/>
          <a:p>
            <a:r>
              <a:rPr lang="en-US" sz="3200" dirty="0"/>
              <a:t>1.2 The General Data Protection Regulation (GDPR)</a:t>
            </a:r>
            <a:br>
              <a:rPr lang="en-US" sz="3200" dirty="0"/>
            </a:br>
            <a:r>
              <a:rPr lang="en-GB" sz="2800" dirty="0"/>
              <a:t>Novelties of the GDPR</a:t>
            </a:r>
            <a:endParaRPr lang="en-GB" dirty="0"/>
          </a:p>
        </p:txBody>
      </p:sp>
      <p:sp>
        <p:nvSpPr>
          <p:cNvPr id="3" name="Espace réservé du contenu 2">
            <a:extLst>
              <a:ext uri="{FF2B5EF4-FFF2-40B4-BE49-F238E27FC236}">
                <a16:creationId xmlns:a16="http://schemas.microsoft.com/office/drawing/2014/main" id="{824941D4-C3B0-45C6-BB0D-A19B588849E9}"/>
              </a:ext>
            </a:extLst>
          </p:cNvPr>
          <p:cNvSpPr>
            <a:spLocks noGrp="1"/>
          </p:cNvSpPr>
          <p:nvPr>
            <p:ph sz="quarter" idx="10"/>
          </p:nvPr>
        </p:nvSpPr>
        <p:spPr>
          <a:xfrm>
            <a:off x="414069" y="1362974"/>
            <a:ext cx="11421316" cy="4733342"/>
          </a:xfrm>
        </p:spPr>
        <p:txBody>
          <a:bodyPr/>
          <a:lstStyle/>
          <a:p>
            <a:pPr lvl="1"/>
            <a:r>
              <a:rPr lang="en-US" sz="2800" dirty="0"/>
              <a:t>Privacy by Design </a:t>
            </a:r>
          </a:p>
          <a:p>
            <a:pPr lvl="1"/>
            <a:r>
              <a:rPr lang="en-US" sz="2800" dirty="0"/>
              <a:t>Accountability</a:t>
            </a:r>
          </a:p>
          <a:p>
            <a:pPr lvl="1"/>
            <a:r>
              <a:rPr lang="en-US" sz="2800" dirty="0"/>
              <a:t>Consent  management</a:t>
            </a:r>
          </a:p>
          <a:p>
            <a:pPr lvl="1"/>
            <a:r>
              <a:rPr lang="en-US" sz="2800" dirty="0"/>
              <a:t>Data Protection Impact Assessment (DPIA)</a:t>
            </a:r>
          </a:p>
          <a:p>
            <a:pPr lvl="1"/>
            <a:r>
              <a:rPr lang="en-US" sz="2800" dirty="0"/>
              <a:t>Data breach notification</a:t>
            </a:r>
          </a:p>
          <a:p>
            <a:pPr lvl="1"/>
            <a:endParaRPr lang="en-GB" sz="2800" dirty="0"/>
          </a:p>
        </p:txBody>
      </p:sp>
    </p:spTree>
    <p:extLst>
      <p:ext uri="{BB962C8B-B14F-4D97-AF65-F5344CB8AC3E}">
        <p14:creationId xmlns:p14="http://schemas.microsoft.com/office/powerpoint/2010/main" val="39832683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9525657" cy="866110"/>
          </a:xfrm>
        </p:spPr>
        <p:txBody>
          <a:bodyPr/>
          <a:lstStyle/>
          <a:p>
            <a:r>
              <a:rPr lang="en-US" sz="3200" dirty="0"/>
              <a:t>1.2 The General Data Protection Regulation (GDPR)</a:t>
            </a:r>
            <a:br>
              <a:rPr lang="en-US" sz="3200" dirty="0"/>
            </a:br>
            <a:r>
              <a:rPr lang="en-GB" sz="2800" dirty="0"/>
              <a:t>Breaches - Introduction</a:t>
            </a:r>
            <a:endParaRPr lang="en-GB" dirty="0"/>
          </a:p>
        </p:txBody>
      </p:sp>
      <p:sp>
        <p:nvSpPr>
          <p:cNvPr id="7" name="Content Placeholder 2">
            <a:extLst>
              <a:ext uri="{FF2B5EF4-FFF2-40B4-BE49-F238E27FC236}">
                <a16:creationId xmlns:a16="http://schemas.microsoft.com/office/drawing/2014/main" id="{86C80996-F03E-44A1-99A0-20E2EC8AA07F}"/>
              </a:ext>
            </a:extLst>
          </p:cNvPr>
          <p:cNvSpPr>
            <a:spLocks noGrp="1"/>
          </p:cNvSpPr>
          <p:nvPr>
            <p:ph sz="quarter" idx="10"/>
          </p:nvPr>
        </p:nvSpPr>
        <p:spPr>
          <a:xfrm>
            <a:off x="609759" y="1293779"/>
            <a:ext cx="11225625" cy="4811124"/>
          </a:xfrm>
        </p:spPr>
        <p:txBody>
          <a:bodyPr/>
          <a:lstStyle/>
          <a:p>
            <a:pPr lvl="1"/>
            <a:r>
              <a:rPr lang="en-GB" dirty="0"/>
              <a:t>Personal data breach: this is a breach of security leading to accidental or unlawful destruction. Loss, alteration, unauthorised disclosure, access to personal data transmitted stored or processed.</a:t>
            </a:r>
          </a:p>
          <a:p>
            <a:pPr lvl="1"/>
            <a:r>
              <a:rPr lang="en-GB" dirty="0"/>
              <a:t>The GDPR provides for the mandatory notification of a data breaches provided that certain requirements are met. The breaches need to be notified to the data protection authorities and, in certain cases, to the individuals/data subjects affected by the data breach. </a:t>
            </a:r>
          </a:p>
          <a:p>
            <a:pPr lvl="1"/>
            <a:r>
              <a:rPr lang="en-US" dirty="0"/>
              <a:t>Ensure there is a record of any personal data breaches, regardless of whether notification is required, </a:t>
            </a:r>
            <a:r>
              <a:rPr lang="en-GB" dirty="0"/>
              <a:t>maintaining such a record would be in line with accountability principle. </a:t>
            </a:r>
          </a:p>
          <a:p>
            <a:pPr lvl="1"/>
            <a:r>
              <a:rPr lang="en-GB" dirty="0"/>
              <a:t>The notification of a data breach is relevant for all actors in the supply chain that they have to provide for it in accordance with their role. </a:t>
            </a:r>
          </a:p>
          <a:p>
            <a:pPr lvl="1"/>
            <a:endParaRPr lang="en-GB" dirty="0"/>
          </a:p>
          <a:p>
            <a:endParaRPr lang="en-GB" dirty="0"/>
          </a:p>
        </p:txBody>
      </p:sp>
    </p:spTree>
    <p:extLst>
      <p:ext uri="{BB962C8B-B14F-4D97-AF65-F5344CB8AC3E}">
        <p14:creationId xmlns:p14="http://schemas.microsoft.com/office/powerpoint/2010/main" val="39936627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9525657" cy="866110"/>
          </a:xfrm>
        </p:spPr>
        <p:txBody>
          <a:bodyPr/>
          <a:lstStyle/>
          <a:p>
            <a:r>
              <a:rPr lang="en-US" sz="3200" dirty="0"/>
              <a:t>1.2 The General Data Protection Regulation (GDPR)</a:t>
            </a:r>
            <a:br>
              <a:rPr lang="en-US" sz="3200" dirty="0"/>
            </a:br>
            <a:r>
              <a:rPr lang="en-GB" sz="2800" dirty="0"/>
              <a:t>Procedures to follow: Who to Notify</a:t>
            </a:r>
            <a:endParaRPr lang="en-GB" dirty="0"/>
          </a:p>
        </p:txBody>
      </p:sp>
      <p:sp>
        <p:nvSpPr>
          <p:cNvPr id="7" name="Content Placeholder 2">
            <a:extLst>
              <a:ext uri="{FF2B5EF4-FFF2-40B4-BE49-F238E27FC236}">
                <a16:creationId xmlns:a16="http://schemas.microsoft.com/office/drawing/2014/main" id="{86C80996-F03E-44A1-99A0-20E2EC8AA07F}"/>
              </a:ext>
            </a:extLst>
          </p:cNvPr>
          <p:cNvSpPr>
            <a:spLocks noGrp="1"/>
          </p:cNvSpPr>
          <p:nvPr>
            <p:ph sz="quarter" idx="10"/>
          </p:nvPr>
        </p:nvSpPr>
        <p:spPr>
          <a:xfrm>
            <a:off x="609759" y="1293779"/>
            <a:ext cx="11225625" cy="4811124"/>
          </a:xfrm>
        </p:spPr>
        <p:txBody>
          <a:bodyPr/>
          <a:lstStyle/>
          <a:p>
            <a:pPr lvl="1"/>
            <a:r>
              <a:rPr lang="en-GB" dirty="0"/>
              <a:t>Data protection authorities</a:t>
            </a:r>
          </a:p>
          <a:p>
            <a:pPr lvl="2"/>
            <a:r>
              <a:rPr lang="en-US" dirty="0"/>
              <a:t>The GDPR introduces a duty on all organizations to report certain types of personal data breach to the relevant supervisory authority. You must do this within 72 hours of becoming aware of the breach, where feasible.</a:t>
            </a:r>
            <a:endParaRPr lang="en-GB" dirty="0"/>
          </a:p>
          <a:p>
            <a:pPr lvl="1"/>
            <a:r>
              <a:rPr lang="en-GB" dirty="0"/>
              <a:t>Data Protection Authorities and Affected Individuals</a:t>
            </a:r>
          </a:p>
          <a:p>
            <a:pPr lvl="2"/>
            <a:r>
              <a:rPr lang="en-US" dirty="0"/>
              <a:t>If the breach is likely to result in a high risk of adversely affecting individuals’ rights and freedoms, you must also inform those individuals without undue delay. Ensure there are robust breach detection, investigation and internal reporting procedures in place. This will facilitate decision-making about whether or not the relevant supervisory authority and the affected individuals are notified.</a:t>
            </a:r>
            <a:endParaRPr lang="en-GB" dirty="0"/>
          </a:p>
          <a:p>
            <a:pPr lvl="2"/>
            <a:r>
              <a:rPr lang="en-US" dirty="0"/>
              <a:t>Note that it relevant, also, for end users of IoT devices given that in certain cases they are themselves the affected individuals so they will be directly notified.</a:t>
            </a:r>
            <a:endParaRPr lang="en-GB" dirty="0"/>
          </a:p>
          <a:p>
            <a:endParaRPr lang="en-GB" dirty="0"/>
          </a:p>
        </p:txBody>
      </p:sp>
    </p:spTree>
    <p:extLst>
      <p:ext uri="{BB962C8B-B14F-4D97-AF65-F5344CB8AC3E}">
        <p14:creationId xmlns:p14="http://schemas.microsoft.com/office/powerpoint/2010/main" val="25111884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9525657" cy="866110"/>
          </a:xfrm>
        </p:spPr>
        <p:txBody>
          <a:bodyPr/>
          <a:lstStyle/>
          <a:p>
            <a:r>
              <a:rPr lang="en-US" sz="3200" dirty="0"/>
              <a:t>1.2 The General Data Protection Regulation (GDPR)</a:t>
            </a:r>
            <a:br>
              <a:rPr lang="en-US" sz="3200" dirty="0"/>
            </a:br>
            <a:r>
              <a:rPr lang="en-GB" sz="2800" dirty="0"/>
              <a:t>Procedures to follow: What to Notify</a:t>
            </a:r>
            <a:endParaRPr lang="en-GB" dirty="0"/>
          </a:p>
        </p:txBody>
      </p:sp>
      <p:sp>
        <p:nvSpPr>
          <p:cNvPr id="7" name="Content Placeholder 2">
            <a:extLst>
              <a:ext uri="{FF2B5EF4-FFF2-40B4-BE49-F238E27FC236}">
                <a16:creationId xmlns:a16="http://schemas.microsoft.com/office/drawing/2014/main" id="{86C80996-F03E-44A1-99A0-20E2EC8AA07F}"/>
              </a:ext>
            </a:extLst>
          </p:cNvPr>
          <p:cNvSpPr>
            <a:spLocks noGrp="1"/>
          </p:cNvSpPr>
          <p:nvPr>
            <p:ph sz="quarter" idx="10"/>
          </p:nvPr>
        </p:nvSpPr>
        <p:spPr>
          <a:xfrm>
            <a:off x="609759" y="1293779"/>
            <a:ext cx="11225625" cy="4811124"/>
          </a:xfrm>
        </p:spPr>
        <p:txBody>
          <a:bodyPr/>
          <a:lstStyle/>
          <a:p>
            <a:pPr lvl="1"/>
            <a:r>
              <a:rPr lang="en-US" dirty="0"/>
              <a:t>According to article 33(5), when reporting a breach, the GDPR says you must provide:</a:t>
            </a:r>
            <a:endParaRPr lang="en-GB" dirty="0"/>
          </a:p>
          <a:p>
            <a:pPr lvl="2"/>
            <a:r>
              <a:rPr lang="en-US" dirty="0"/>
              <a:t>a description of the nature of the personal data breach including, where possible:</a:t>
            </a:r>
            <a:endParaRPr lang="en-GB" dirty="0"/>
          </a:p>
          <a:p>
            <a:pPr lvl="3"/>
            <a:r>
              <a:rPr lang="en-US" dirty="0"/>
              <a:t>the categories and approximate number of individuals concerned; and</a:t>
            </a:r>
            <a:endParaRPr lang="en-GB" dirty="0"/>
          </a:p>
          <a:p>
            <a:pPr lvl="3"/>
            <a:r>
              <a:rPr lang="en-US" dirty="0"/>
              <a:t>the categories and approximate number of personal data records concerned;</a:t>
            </a:r>
            <a:endParaRPr lang="en-GB" dirty="0"/>
          </a:p>
          <a:p>
            <a:pPr lvl="2"/>
            <a:r>
              <a:rPr lang="en-US" dirty="0"/>
              <a:t>the name and contact details of the data protection officer (if the organization has one) or other contact point where more information can be obtained;</a:t>
            </a:r>
            <a:endParaRPr lang="en-GB" dirty="0"/>
          </a:p>
          <a:p>
            <a:pPr lvl="2"/>
            <a:r>
              <a:rPr lang="en-US" dirty="0"/>
              <a:t>a description of the likely consequences of the personal data breach</a:t>
            </a:r>
            <a:endParaRPr lang="en-GB" dirty="0"/>
          </a:p>
          <a:p>
            <a:pPr lvl="2"/>
            <a:r>
              <a:rPr lang="en-US" dirty="0"/>
              <a:t>a description of the measures taken, or proposed to be taken, to deal with the personal data breach, including, where appropriate, the measures taken to mitigate any possible adverse effects.</a:t>
            </a:r>
            <a:endParaRPr lang="en-GB" dirty="0"/>
          </a:p>
          <a:p>
            <a:endParaRPr lang="en-GB" dirty="0"/>
          </a:p>
        </p:txBody>
      </p:sp>
    </p:spTree>
    <p:extLst>
      <p:ext uri="{BB962C8B-B14F-4D97-AF65-F5344CB8AC3E}">
        <p14:creationId xmlns:p14="http://schemas.microsoft.com/office/powerpoint/2010/main" val="14435139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1.3 Link between privacy and security</a:t>
            </a:r>
            <a:br>
              <a:rPr lang="en-US" sz="3200" dirty="0"/>
            </a:br>
            <a:r>
              <a:rPr lang="en-GB" sz="2800" dirty="0"/>
              <a:t>Privacy and Security</a:t>
            </a:r>
          </a:p>
        </p:txBody>
      </p:sp>
      <p:sp>
        <p:nvSpPr>
          <p:cNvPr id="3" name="Espace réservé du contenu 2">
            <a:extLst>
              <a:ext uri="{FF2B5EF4-FFF2-40B4-BE49-F238E27FC236}">
                <a16:creationId xmlns:a16="http://schemas.microsoft.com/office/drawing/2014/main" id="{00D4E8A5-9866-4F47-9310-0D7CD3AE5343}"/>
              </a:ext>
            </a:extLst>
          </p:cNvPr>
          <p:cNvSpPr>
            <a:spLocks noGrp="1"/>
          </p:cNvSpPr>
          <p:nvPr>
            <p:ph sz="quarter" idx="10"/>
          </p:nvPr>
        </p:nvSpPr>
        <p:spPr>
          <a:xfrm>
            <a:off x="609758" y="1328468"/>
            <a:ext cx="11225625" cy="4952103"/>
          </a:xfrm>
        </p:spPr>
        <p:txBody>
          <a:bodyPr/>
          <a:lstStyle/>
          <a:p>
            <a:pPr lvl="1"/>
            <a:r>
              <a:rPr lang="en-US" sz="2800" dirty="0"/>
              <a:t>Privacy and security are separate concepts in the sense, for example, that  privacy can be perceived independently of security </a:t>
            </a:r>
          </a:p>
          <a:p>
            <a:pPr lvl="1"/>
            <a:r>
              <a:rPr lang="en-US" sz="2800" dirty="0"/>
              <a:t>But they are complementary, given that in reality security is an enabler of privacy. </a:t>
            </a:r>
          </a:p>
          <a:p>
            <a:pPr lvl="1"/>
            <a:r>
              <a:rPr lang="en-US" sz="2800" dirty="0"/>
              <a:t>It can be stressed that security is a basic requirement for the effective protection of privacy.</a:t>
            </a:r>
          </a:p>
          <a:p>
            <a:pPr lvl="1"/>
            <a:endParaRPr lang="en-GB" dirty="0"/>
          </a:p>
        </p:txBody>
      </p:sp>
    </p:spTree>
    <p:extLst>
      <p:ext uri="{BB962C8B-B14F-4D97-AF65-F5344CB8AC3E}">
        <p14:creationId xmlns:p14="http://schemas.microsoft.com/office/powerpoint/2010/main" val="41145119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C930A9-C2D4-42E4-BD63-852D659338F1}"/>
              </a:ext>
            </a:extLst>
          </p:cNvPr>
          <p:cNvSpPr>
            <a:spLocks noGrp="1"/>
          </p:cNvSpPr>
          <p:nvPr>
            <p:ph type="title"/>
          </p:nvPr>
        </p:nvSpPr>
        <p:spPr>
          <a:xfrm>
            <a:off x="7069016" y="3593123"/>
            <a:ext cx="5281244" cy="1429522"/>
          </a:xfrm>
        </p:spPr>
        <p:txBody>
          <a:bodyPr/>
          <a:lstStyle/>
          <a:p>
            <a:r>
              <a:rPr lang="en-GB" dirty="0"/>
              <a:t>Part 2: </a:t>
            </a:r>
            <a:br>
              <a:rPr lang="en-GB" dirty="0"/>
            </a:br>
            <a:r>
              <a:rPr lang="en-US" dirty="0"/>
              <a:t>Privacy in the context of IoT</a:t>
            </a:r>
            <a:endParaRPr lang="en-GB" dirty="0"/>
          </a:p>
        </p:txBody>
      </p:sp>
    </p:spTree>
    <p:extLst>
      <p:ext uri="{BB962C8B-B14F-4D97-AF65-F5344CB8AC3E}">
        <p14:creationId xmlns:p14="http://schemas.microsoft.com/office/powerpoint/2010/main" val="3413852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2. Privacy in the context of IoT</a:t>
            </a:r>
            <a:br>
              <a:rPr lang="en-US" dirty="0"/>
            </a:br>
            <a:r>
              <a:rPr lang="en-US" sz="2800" dirty="0"/>
              <a:t>Contents</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US" dirty="0"/>
              <a:t>Global Approach of IoT Systems </a:t>
            </a:r>
          </a:p>
          <a:p>
            <a:pPr lvl="1"/>
            <a:r>
              <a:rPr lang="en-US" dirty="0"/>
              <a:t>Challenge of Privacy in IoT</a:t>
            </a:r>
          </a:p>
          <a:p>
            <a:pPr lvl="1"/>
            <a:r>
              <a:rPr lang="en-US" dirty="0"/>
              <a:t>Use case examples</a:t>
            </a:r>
          </a:p>
          <a:p>
            <a:pPr lvl="1"/>
            <a:r>
              <a:rPr lang="en-US" dirty="0"/>
              <a:t>Data processing within the IoT ecosystem</a:t>
            </a:r>
            <a:endParaRPr lang="en-GB" dirty="0"/>
          </a:p>
        </p:txBody>
      </p:sp>
    </p:spTree>
    <p:extLst>
      <p:ext uri="{BB962C8B-B14F-4D97-AF65-F5344CB8AC3E}">
        <p14:creationId xmlns:p14="http://schemas.microsoft.com/office/powerpoint/2010/main" val="9902805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2.1 Global Approach of IoT Systems</a:t>
            </a:r>
            <a:br>
              <a:rPr lang="en-US" dirty="0"/>
            </a:br>
            <a:r>
              <a:rPr lang="en-US" sz="2800" dirty="0"/>
              <a:t>Privacy in the context of IoT</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609759" y="5220297"/>
            <a:ext cx="11225625" cy="658995"/>
          </a:xfrm>
        </p:spPr>
        <p:txBody>
          <a:bodyPr/>
          <a:lstStyle/>
          <a:p>
            <a:pPr lvl="1"/>
            <a:r>
              <a:rPr lang="en-GB" dirty="0"/>
              <a:t>This teaching material proposes an approach that suggests reinforcing the role of human users with privacy concerns at the heart of IoT and as the users and beneficiaries of IoT</a:t>
            </a:r>
            <a:endParaRPr lang="en-US" dirty="0"/>
          </a:p>
        </p:txBody>
      </p:sp>
      <p:pic>
        <p:nvPicPr>
          <p:cNvPr id="9" name="Image 8">
            <a:extLst>
              <a:ext uri="{FF2B5EF4-FFF2-40B4-BE49-F238E27FC236}">
                <a16:creationId xmlns:a16="http://schemas.microsoft.com/office/drawing/2014/main" id="{8E9C0EBF-7BEC-4813-BE6A-D6A265E897D4}"/>
              </a:ext>
            </a:extLst>
          </p:cNvPr>
          <p:cNvPicPr>
            <a:picLocks noChangeAspect="1"/>
          </p:cNvPicPr>
          <p:nvPr/>
        </p:nvPicPr>
        <p:blipFill>
          <a:blip r:embed="rId2"/>
          <a:stretch>
            <a:fillRect/>
          </a:stretch>
        </p:blipFill>
        <p:spPr>
          <a:xfrm>
            <a:off x="2656365" y="1308205"/>
            <a:ext cx="6014252" cy="3859696"/>
          </a:xfrm>
          <a:prstGeom prst="rect">
            <a:avLst/>
          </a:prstGeom>
        </p:spPr>
      </p:pic>
    </p:spTree>
    <p:extLst>
      <p:ext uri="{BB962C8B-B14F-4D97-AF65-F5344CB8AC3E}">
        <p14:creationId xmlns:p14="http://schemas.microsoft.com/office/powerpoint/2010/main" val="2067696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כותרת 2">
            <a:extLst>
              <a:ext uri="{FF2B5EF4-FFF2-40B4-BE49-F238E27FC236}">
                <a16:creationId xmlns:a16="http://schemas.microsoft.com/office/drawing/2014/main" id="{0975B0CF-ED61-4BB8-883A-4C0439B7B986}"/>
              </a:ext>
            </a:extLst>
          </p:cNvPr>
          <p:cNvSpPr>
            <a:spLocks noGrp="1"/>
          </p:cNvSpPr>
          <p:nvPr>
            <p:ph type="title"/>
          </p:nvPr>
        </p:nvSpPr>
        <p:spPr/>
        <p:txBody>
          <a:bodyPr/>
          <a:lstStyle/>
          <a:p>
            <a:r>
              <a:rPr lang="en-GB" noProof="0" dirty="0"/>
              <a:t>General information</a:t>
            </a:r>
          </a:p>
        </p:txBody>
      </p:sp>
      <p:sp>
        <p:nvSpPr>
          <p:cNvPr id="6" name="Espace réservé du contenu 5">
            <a:extLst>
              <a:ext uri="{FF2B5EF4-FFF2-40B4-BE49-F238E27FC236}">
                <a16:creationId xmlns:a16="http://schemas.microsoft.com/office/drawing/2014/main" id="{575F2B77-6418-1F40-A304-2445F76CF1FF}"/>
              </a:ext>
            </a:extLst>
          </p:cNvPr>
          <p:cNvSpPr>
            <a:spLocks noGrp="1"/>
          </p:cNvSpPr>
          <p:nvPr>
            <p:ph sz="quarter" idx="10"/>
          </p:nvPr>
        </p:nvSpPr>
        <p:spPr>
          <a:xfrm>
            <a:off x="609759" y="1971661"/>
            <a:ext cx="11225625" cy="1881881"/>
          </a:xfrm>
        </p:spPr>
        <p:txBody>
          <a:bodyPr/>
          <a:lstStyle/>
          <a:p>
            <a:r>
              <a:rPr lang="en-GB" b="1" noProof="0" dirty="0">
                <a:latin typeface="Calibri Light" panose="020F0302020204030204" pitchFamily="34" charset="0"/>
                <a:cs typeface="Calibri Light" panose="020F0302020204030204" pitchFamily="34" charset="0"/>
              </a:rPr>
              <a:t>TR 103 </a:t>
            </a:r>
            <a:r>
              <a:rPr lang="en-GB" b="1" dirty="0">
                <a:latin typeface="Calibri Light" panose="020F0302020204030204" pitchFamily="34" charset="0"/>
                <a:cs typeface="Calibri Light" panose="020F0302020204030204" pitchFamily="34" charset="0"/>
              </a:rPr>
              <a:t>591 "Privacy study report; Standards Landscape and best practices"</a:t>
            </a:r>
            <a:endParaRPr lang="en-GB" b="1" noProof="0" dirty="0">
              <a:latin typeface="Calibri Light" panose="020F0302020204030204" pitchFamily="34" charset="0"/>
              <a:cs typeface="Calibri Light" panose="020F0302020204030204" pitchFamily="34" charset="0"/>
            </a:endParaRPr>
          </a:p>
          <a:p>
            <a:r>
              <a:rPr lang="en-GB" b="1" dirty="0">
                <a:latin typeface="Calibri Light" panose="020F0302020204030204" pitchFamily="34" charset="0"/>
                <a:cs typeface="Calibri Light" panose="020F0302020204030204" pitchFamily="34" charset="0"/>
              </a:rPr>
              <a:t>TR 103 534-2 "Teaching material; Part 2: IoT Privacy"</a:t>
            </a:r>
          </a:p>
          <a:p>
            <a:pPr lvl="2"/>
            <a:r>
              <a:rPr lang="en-GB" dirty="0"/>
              <a:t>Provides the framework for the slides in this pack</a:t>
            </a:r>
          </a:p>
          <a:p>
            <a:pPr lvl="2"/>
            <a:r>
              <a:rPr lang="en-GB" dirty="0"/>
              <a:t>Expands some of the topics in this pack</a:t>
            </a:r>
            <a:endParaRPr lang="en-GB" b="1" dirty="0">
              <a:latin typeface="Calibri Light" panose="020F0302020204030204" pitchFamily="34" charset="0"/>
              <a:cs typeface="Calibri Light" panose="020F0302020204030204" pitchFamily="34" charset="0"/>
            </a:endParaRPr>
          </a:p>
          <a:p>
            <a:endParaRPr lang="en-GB" noProof="0" dirty="0">
              <a:latin typeface="Calibri Light" panose="020F0302020204030204" pitchFamily="34" charset="0"/>
              <a:cs typeface="Calibri Light" panose="020F0302020204030204" pitchFamily="34" charset="0"/>
            </a:endParaRPr>
          </a:p>
        </p:txBody>
      </p:sp>
      <p:sp>
        <p:nvSpPr>
          <p:cNvPr id="7" name="Rectangle 6">
            <a:extLst>
              <a:ext uri="{FF2B5EF4-FFF2-40B4-BE49-F238E27FC236}">
                <a16:creationId xmlns:a16="http://schemas.microsoft.com/office/drawing/2014/main" id="{9AC39BA4-B7B2-8948-91CF-DC797CBE882D}"/>
              </a:ext>
            </a:extLst>
          </p:cNvPr>
          <p:cNvSpPr/>
          <p:nvPr/>
        </p:nvSpPr>
        <p:spPr>
          <a:xfrm>
            <a:off x="829312" y="1393504"/>
            <a:ext cx="4969053" cy="461665"/>
          </a:xfrm>
          <a:prstGeom prst="rect">
            <a:avLst/>
          </a:prstGeom>
        </p:spPr>
        <p:txBody>
          <a:bodyPr wrap="none">
            <a:spAutoFit/>
          </a:bodyPr>
          <a:lstStyle/>
          <a:p>
            <a:r>
              <a:rPr lang="en-GB" sz="2400" dirty="0">
                <a:latin typeface="Calibri Light" panose="020F0302020204030204" pitchFamily="34" charset="0"/>
                <a:cs typeface="Calibri Light" panose="020F0302020204030204" pitchFamily="34" charset="0"/>
              </a:rPr>
              <a:t>Accompanying standards publications: </a:t>
            </a:r>
          </a:p>
        </p:txBody>
      </p:sp>
      <p:grpSp>
        <p:nvGrpSpPr>
          <p:cNvPr id="9" name="Groupe 8">
            <a:extLst>
              <a:ext uri="{FF2B5EF4-FFF2-40B4-BE49-F238E27FC236}">
                <a16:creationId xmlns:a16="http://schemas.microsoft.com/office/drawing/2014/main" id="{5C426431-4638-794D-8D4A-AD952A4CF231}"/>
              </a:ext>
            </a:extLst>
          </p:cNvPr>
          <p:cNvGrpSpPr/>
          <p:nvPr/>
        </p:nvGrpSpPr>
        <p:grpSpPr>
          <a:xfrm>
            <a:off x="614255" y="1516809"/>
            <a:ext cx="215057" cy="215057"/>
            <a:chOff x="614255" y="1516809"/>
            <a:chExt cx="215057" cy="215057"/>
          </a:xfrm>
        </p:grpSpPr>
        <p:sp>
          <p:nvSpPr>
            <p:cNvPr id="10" name="Ellipse 9">
              <a:extLst>
                <a:ext uri="{FF2B5EF4-FFF2-40B4-BE49-F238E27FC236}">
                  <a16:creationId xmlns:a16="http://schemas.microsoft.com/office/drawing/2014/main" id="{7DEAF754-677C-0448-AD0A-2CD690F1DAA9}"/>
                </a:ext>
              </a:extLst>
            </p:cNvPr>
            <p:cNvSpPr/>
            <p:nvPr/>
          </p:nvSpPr>
          <p:spPr>
            <a:xfrm>
              <a:off x="614255" y="1516809"/>
              <a:ext cx="215057" cy="215057"/>
            </a:xfrm>
            <a:prstGeom prst="ellipse">
              <a:avLst/>
            </a:prstGeom>
            <a:solidFill>
              <a:srgbClr val="298F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Ellipse 10">
              <a:extLst>
                <a:ext uri="{FF2B5EF4-FFF2-40B4-BE49-F238E27FC236}">
                  <a16:creationId xmlns:a16="http://schemas.microsoft.com/office/drawing/2014/main" id="{A1D6E570-5843-7B40-B32F-73EF42675615}"/>
                </a:ext>
              </a:extLst>
            </p:cNvPr>
            <p:cNvSpPr/>
            <p:nvPr/>
          </p:nvSpPr>
          <p:spPr>
            <a:xfrm>
              <a:off x="676065" y="1578617"/>
              <a:ext cx="91438" cy="914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 name="מציין מיקום של כותרת תחתונה 1">
            <a:extLst>
              <a:ext uri="{FF2B5EF4-FFF2-40B4-BE49-F238E27FC236}">
                <a16:creationId xmlns:a16="http://schemas.microsoft.com/office/drawing/2014/main" id="{432C2E3B-0175-44BA-A99B-9638C46300D3}"/>
              </a:ext>
            </a:extLst>
          </p:cNvPr>
          <p:cNvSpPr>
            <a:spLocks noGrp="1"/>
          </p:cNvSpPr>
          <p:nvPr>
            <p:ph type="ftr" sz="quarter" idx="3"/>
          </p:nvPr>
        </p:nvSpPr>
        <p:spPr>
          <a:xfrm>
            <a:off x="3696511" y="6388995"/>
            <a:ext cx="4931923" cy="365125"/>
          </a:xfrm>
        </p:spPr>
        <p:txBody>
          <a:bodyPr/>
          <a:lstStyle/>
          <a:p>
            <a:pPr algn="ctr">
              <a:buFont typeface="Wingdings" panose="05000000000000000000" pitchFamily="2" charset="2"/>
              <a:buNone/>
            </a:pPr>
            <a:r>
              <a:rPr lang="en-GB" dirty="0">
                <a:latin typeface="Calibri Light" panose="020F0302020204030204" pitchFamily="34" charset="0"/>
                <a:cs typeface="Calibri Light" panose="020F0302020204030204" pitchFamily="34" charset="0"/>
              </a:rPr>
              <a:t>Teaching security in the context of IoT</a:t>
            </a:r>
            <a:endParaRPr lang="en-GB" dirty="0"/>
          </a:p>
        </p:txBody>
      </p:sp>
    </p:spTree>
    <p:extLst>
      <p:ext uri="{BB962C8B-B14F-4D97-AF65-F5344CB8AC3E}">
        <p14:creationId xmlns:p14="http://schemas.microsoft.com/office/powerpoint/2010/main" val="4177968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2.1 Global Approach of IoT Systems</a:t>
            </a:r>
            <a:br>
              <a:rPr lang="en-US" dirty="0"/>
            </a:br>
            <a:r>
              <a:rPr lang="en-US" sz="2800" dirty="0"/>
              <a:t>Main differences and characteristics of IoT systems</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609758" y="1328468"/>
            <a:ext cx="11225625" cy="4952103"/>
          </a:xfrm>
        </p:spPr>
        <p:txBody>
          <a:bodyPr/>
          <a:lstStyle/>
          <a:p>
            <a:pPr lvl="1"/>
            <a:r>
              <a:rPr lang="en-US" b="1" dirty="0">
                <a:solidFill>
                  <a:srgbClr val="0070C0"/>
                </a:solidFill>
              </a:rPr>
              <a:t>Stakeholders</a:t>
            </a:r>
            <a:r>
              <a:rPr lang="en-US" dirty="0"/>
              <a:t>: large variety of potential stakeholders with a wide range of roles that shape the way; each of them can be considered in the IoT system. Moreover, none of them can be ignored.</a:t>
            </a:r>
          </a:p>
          <a:p>
            <a:pPr lvl="1"/>
            <a:r>
              <a:rPr lang="en-US" b="1" dirty="0">
                <a:solidFill>
                  <a:srgbClr val="0070C0"/>
                </a:solidFill>
              </a:rPr>
              <a:t>Privacy</a:t>
            </a:r>
            <a:r>
              <a:rPr lang="en-US" dirty="0"/>
              <a:t>. In the case of IoT systems that deal with critical data in critical applications (e.g., e-Health, Intelligent Transport, Food, Industrial systems), privacy becomes a make or break property.</a:t>
            </a:r>
          </a:p>
          <a:p>
            <a:pPr lvl="1"/>
            <a:r>
              <a:rPr lang="en-US" b="1" dirty="0">
                <a:solidFill>
                  <a:srgbClr val="0070C0"/>
                </a:solidFill>
              </a:rPr>
              <a:t>Interoperability</a:t>
            </a:r>
            <a:r>
              <a:rPr lang="en-US" dirty="0"/>
              <a:t>. There are very strong interoperability requirements because of the need to provide seamless interoperability across many different systems, sub-systems, devices, etc.</a:t>
            </a:r>
          </a:p>
          <a:p>
            <a:pPr lvl="1"/>
            <a:r>
              <a:rPr lang="en-US" b="1" dirty="0">
                <a:solidFill>
                  <a:srgbClr val="0070C0"/>
                </a:solidFill>
              </a:rPr>
              <a:t>Security</a:t>
            </a:r>
            <a:r>
              <a:rPr lang="en-US" dirty="0"/>
              <a:t>. As an essential enabling property for trust, security is a key feature of all IoT systems and needs to be dealt with in a global manner. One key challenge is that it is involving a variety of users in a variety of use cases.</a:t>
            </a:r>
          </a:p>
        </p:txBody>
      </p:sp>
    </p:spTree>
    <p:extLst>
      <p:ext uri="{BB962C8B-B14F-4D97-AF65-F5344CB8AC3E}">
        <p14:creationId xmlns:p14="http://schemas.microsoft.com/office/powerpoint/2010/main" val="3928095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2.1 Global Approach of IoT Systems</a:t>
            </a:r>
            <a:br>
              <a:rPr lang="en-US" dirty="0"/>
            </a:br>
            <a:r>
              <a:rPr lang="en-US" sz="2800" dirty="0"/>
              <a:t>Main differences and characteristics of IoT systems</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609758" y="1328468"/>
            <a:ext cx="11225625" cy="4952103"/>
          </a:xfrm>
        </p:spPr>
        <p:txBody>
          <a:bodyPr/>
          <a:lstStyle/>
          <a:p>
            <a:pPr lvl="1"/>
            <a:r>
              <a:rPr lang="en-US" b="1" dirty="0">
                <a:solidFill>
                  <a:srgbClr val="0070C0"/>
                </a:solidFill>
              </a:rPr>
              <a:t>Technologies</a:t>
            </a:r>
            <a:r>
              <a:rPr lang="en-US" dirty="0"/>
              <a:t>. By nature, all IoT systems have to integrate potentially very diverse technologies, very often for the same purpose (with a risk of overlap). The balance between proprietary and standardized solutions has to be carefully managed, with a lot of potential implications on the choice of the supporting platforms.</a:t>
            </a:r>
          </a:p>
          <a:p>
            <a:pPr lvl="1"/>
            <a:r>
              <a:rPr lang="en-US" b="1" dirty="0">
                <a:solidFill>
                  <a:srgbClr val="0070C0"/>
                </a:solidFill>
              </a:rPr>
              <a:t>Deployment</a:t>
            </a:r>
            <a:r>
              <a:rPr lang="en-US" dirty="0"/>
              <a:t>. A key aspect of IoT systems is that they emerge at the very same time where Cloud Computing and Edge Computing have become mainstream technologies. All IoT systems have to deal with the need to support both Cloud-based and Edge-based deployments with the associated challenges of management of data, etc.</a:t>
            </a:r>
          </a:p>
          <a:p>
            <a:pPr lvl="1"/>
            <a:r>
              <a:rPr lang="en-US" b="1" dirty="0">
                <a:solidFill>
                  <a:srgbClr val="0070C0"/>
                </a:solidFill>
              </a:rPr>
              <a:t>Legacy</a:t>
            </a:r>
            <a:r>
              <a:rPr lang="en-US" dirty="0"/>
              <a:t>. Many IoT systems have to deal with legacy (e.g., existing connectivity, back-end ERP systems). The challenge is to deal with these requirements without compromising the “IoT centric” approach.</a:t>
            </a:r>
          </a:p>
          <a:p>
            <a:pPr lvl="1"/>
            <a:endParaRPr lang="en-GB" dirty="0"/>
          </a:p>
        </p:txBody>
      </p:sp>
    </p:spTree>
    <p:extLst>
      <p:ext uri="{BB962C8B-B14F-4D97-AF65-F5344CB8AC3E}">
        <p14:creationId xmlns:p14="http://schemas.microsoft.com/office/powerpoint/2010/main" val="14044780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2.1 Global Approach of IoT Systems</a:t>
            </a:r>
            <a:br>
              <a:rPr lang="en-US" sz="3200" dirty="0"/>
            </a:br>
            <a:r>
              <a:rPr lang="en-US" sz="2800" dirty="0"/>
              <a:t>Need for an "IoT-centric" view</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609759" y="1140812"/>
            <a:ext cx="11225625" cy="4952103"/>
          </a:xfrm>
        </p:spPr>
        <p:txBody>
          <a:bodyPr/>
          <a:lstStyle/>
          <a:p>
            <a:pPr lvl="1"/>
            <a:r>
              <a:rPr lang="en-US" dirty="0"/>
              <a:t>Examples of roles to be characterized and analyzed:</a:t>
            </a:r>
          </a:p>
          <a:p>
            <a:pPr lvl="2"/>
            <a:r>
              <a:rPr lang="en-US" dirty="0"/>
              <a:t>System Designer</a:t>
            </a:r>
          </a:p>
          <a:p>
            <a:pPr lvl="2"/>
            <a:r>
              <a:rPr lang="en-US" dirty="0"/>
              <a:t>System Developer</a:t>
            </a:r>
          </a:p>
          <a:p>
            <a:pPr lvl="2"/>
            <a:r>
              <a:rPr lang="en-US" dirty="0"/>
              <a:t>System Deployer</a:t>
            </a:r>
          </a:p>
          <a:p>
            <a:pPr lvl="2"/>
            <a:r>
              <a:rPr lang="en-US" dirty="0"/>
              <a:t>End-user</a:t>
            </a:r>
          </a:p>
          <a:p>
            <a:pPr lvl="2"/>
            <a:r>
              <a:rPr lang="en-US" dirty="0"/>
              <a:t>Device Manufacturer</a:t>
            </a:r>
          </a:p>
          <a:p>
            <a:pPr lvl="1"/>
            <a:r>
              <a:rPr lang="en-GB" dirty="0"/>
              <a:t>Reference Architecture(s)</a:t>
            </a:r>
          </a:p>
          <a:p>
            <a:pPr lvl="2"/>
            <a:r>
              <a:rPr lang="en-US" dirty="0"/>
              <a:t>Many elements (e.g., vocabularies, definitions, models) have to be defined, agreed and shared by the IoT stakeholders.</a:t>
            </a:r>
          </a:p>
          <a:p>
            <a:pPr lvl="2"/>
            <a:r>
              <a:rPr lang="en-US" dirty="0"/>
              <a:t>Existence of a great variety of IoT systems architectures, it is also necessary to adopt Reference Architectures, in particular Functional Architectures</a:t>
            </a:r>
          </a:p>
          <a:p>
            <a:pPr lvl="1"/>
            <a:r>
              <a:rPr lang="en-US" dirty="0"/>
              <a:t>Very large span of requirements, use cases and roles within an IoT system make it difficult to provide prototypical solutions applicable to all of the various issues addressed</a:t>
            </a:r>
            <a:endParaRPr lang="en-GB" dirty="0"/>
          </a:p>
        </p:txBody>
      </p:sp>
    </p:spTree>
    <p:extLst>
      <p:ext uri="{BB962C8B-B14F-4D97-AF65-F5344CB8AC3E}">
        <p14:creationId xmlns:p14="http://schemas.microsoft.com/office/powerpoint/2010/main" val="15293275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2.2 Challenge of Privacy in IoT</a:t>
            </a:r>
            <a:br>
              <a:rPr lang="en-US" dirty="0"/>
            </a:b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609759" y="1451363"/>
            <a:ext cx="11225625" cy="4952103"/>
          </a:xfrm>
        </p:spPr>
        <p:txBody>
          <a:bodyPr/>
          <a:lstStyle/>
          <a:p>
            <a:pPr lvl="1"/>
            <a:r>
              <a:rPr lang="en-US" sz="2800" dirty="0"/>
              <a:t>IoT forms a clear example of hyper connectivity and distributed control</a:t>
            </a:r>
          </a:p>
          <a:p>
            <a:pPr lvl="1"/>
            <a:r>
              <a:rPr lang="en-US" sz="2800" dirty="0"/>
              <a:t>Appropriate safeguards are needed to ensure that individuals’ right to privacy is effectively protected</a:t>
            </a:r>
          </a:p>
          <a:p>
            <a:pPr lvl="1"/>
            <a:r>
              <a:rPr lang="en-US" sz="2800" dirty="0"/>
              <a:t>The following are some of the challenges in identifying:</a:t>
            </a:r>
          </a:p>
          <a:p>
            <a:pPr lvl="2"/>
            <a:r>
              <a:rPr lang="en-US" sz="2400" dirty="0"/>
              <a:t>the stakeholders that are impacted by Privacy</a:t>
            </a:r>
          </a:p>
          <a:p>
            <a:pPr lvl="2"/>
            <a:r>
              <a:rPr lang="en-US" sz="2400" dirty="0"/>
              <a:t>the personal data and who owns the data</a:t>
            </a:r>
          </a:p>
          <a:p>
            <a:pPr lvl="2"/>
            <a:r>
              <a:rPr lang="en-US" sz="2400" dirty="0"/>
              <a:t>privacy in various domains in IoT</a:t>
            </a:r>
          </a:p>
          <a:p>
            <a:pPr lvl="2"/>
            <a:r>
              <a:rPr lang="en-US" sz="2400" dirty="0"/>
              <a:t>how stakeholders need to think of Privacy as part of design not an afterthought</a:t>
            </a:r>
          </a:p>
          <a:p>
            <a:pPr lvl="2"/>
            <a:r>
              <a:rPr lang="en-US" sz="2400" dirty="0"/>
              <a:t>the implication of non-compliance with Regulation not just standards.</a:t>
            </a:r>
          </a:p>
        </p:txBody>
      </p:sp>
    </p:spTree>
    <p:extLst>
      <p:ext uri="{BB962C8B-B14F-4D97-AF65-F5344CB8AC3E}">
        <p14:creationId xmlns:p14="http://schemas.microsoft.com/office/powerpoint/2010/main" val="32276697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9983479" cy="866110"/>
          </a:xfrm>
        </p:spPr>
        <p:txBody>
          <a:bodyPr/>
          <a:lstStyle/>
          <a:p>
            <a:r>
              <a:rPr lang="en-US" sz="3200" dirty="0"/>
              <a:t>2.3 Use case examples</a:t>
            </a:r>
            <a:br>
              <a:rPr lang="en-US" dirty="0"/>
            </a:br>
            <a:r>
              <a:rPr lang="en-GB" sz="2800" dirty="0"/>
              <a:t>Ambient assisted living in smart homes, older people - illustration </a:t>
            </a:r>
            <a:endParaRPr lang="en-GB" dirty="0"/>
          </a:p>
        </p:txBody>
      </p:sp>
      <p:pic>
        <p:nvPicPr>
          <p:cNvPr id="4" name="Content Placeholder 6">
            <a:extLst>
              <a:ext uri="{FF2B5EF4-FFF2-40B4-BE49-F238E27FC236}">
                <a16:creationId xmlns:a16="http://schemas.microsoft.com/office/drawing/2014/main" id="{C921DB85-0E69-4AB3-8C03-2076737BEAAA}"/>
              </a:ext>
            </a:extLst>
          </p:cNvPr>
          <p:cNvPicPr>
            <a:picLocks noChangeAspect="1"/>
          </p:cNvPicPr>
          <p:nvPr/>
        </p:nvPicPr>
        <p:blipFill>
          <a:blip r:embed="rId2"/>
          <a:stretch>
            <a:fillRect/>
          </a:stretch>
        </p:blipFill>
        <p:spPr>
          <a:xfrm>
            <a:off x="3364303" y="1436229"/>
            <a:ext cx="4913802" cy="4462659"/>
          </a:xfrm>
          <a:prstGeom prst="rect">
            <a:avLst/>
          </a:prstGeom>
        </p:spPr>
      </p:pic>
    </p:spTree>
    <p:extLst>
      <p:ext uri="{BB962C8B-B14F-4D97-AF65-F5344CB8AC3E}">
        <p14:creationId xmlns:p14="http://schemas.microsoft.com/office/powerpoint/2010/main" val="8329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10086996" cy="866110"/>
          </a:xfrm>
        </p:spPr>
        <p:txBody>
          <a:bodyPr/>
          <a:lstStyle/>
          <a:p>
            <a:r>
              <a:rPr lang="en-US" sz="3200" dirty="0"/>
              <a:t>2.3 Use case examples</a:t>
            </a:r>
            <a:br>
              <a:rPr lang="en-US" dirty="0"/>
            </a:br>
            <a:r>
              <a:rPr lang="en-GB" sz="2800" dirty="0"/>
              <a:t>Ambient assisted living in smart homes, older people - stakeholders </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609759" y="1362974"/>
            <a:ext cx="10587327" cy="4729942"/>
          </a:xfrm>
        </p:spPr>
        <p:txBody>
          <a:bodyPr/>
          <a:lstStyle/>
          <a:p>
            <a:pPr lvl="1"/>
            <a:r>
              <a:rPr lang="en-US" dirty="0"/>
              <a:t>Main actors</a:t>
            </a:r>
          </a:p>
          <a:p>
            <a:pPr lvl="2"/>
            <a:r>
              <a:rPr lang="en-US" dirty="0"/>
              <a:t>Beneficiary: elderly person (Angela, 84 years-old) with raised cardiovascular risk</a:t>
            </a:r>
          </a:p>
          <a:p>
            <a:pPr lvl="2"/>
            <a:r>
              <a:rPr lang="en-US" dirty="0"/>
              <a:t>Family caregiver: the relatives (Alba) or family caregiver with interest and with permission to check the status of the beneficiary</a:t>
            </a:r>
          </a:p>
          <a:p>
            <a:pPr lvl="2"/>
            <a:r>
              <a:rPr lang="en-US" dirty="0"/>
              <a:t>Formal caregiver: in this case, the Spanish Red Cross that provides the 24/7 telecare and assistance service</a:t>
            </a:r>
          </a:p>
          <a:p>
            <a:pPr lvl="1"/>
            <a:r>
              <a:rPr lang="en-US" dirty="0"/>
              <a:t>Data Subject 	</a:t>
            </a:r>
          </a:p>
          <a:p>
            <a:pPr lvl="2"/>
            <a:r>
              <a:rPr lang="en-US" dirty="0"/>
              <a:t>Angela </a:t>
            </a:r>
          </a:p>
          <a:p>
            <a:pPr lvl="1"/>
            <a:r>
              <a:rPr lang="en-US" dirty="0"/>
              <a:t>Data Controller</a:t>
            </a:r>
          </a:p>
          <a:p>
            <a:pPr lvl="2"/>
            <a:r>
              <a:rPr lang="en-US" dirty="0"/>
              <a:t>CCTV camera manufacturer  </a:t>
            </a:r>
          </a:p>
          <a:p>
            <a:pPr lvl="2"/>
            <a:r>
              <a:rPr lang="en-US" dirty="0"/>
              <a:t>Blood pressure device manufacturer </a:t>
            </a:r>
          </a:p>
        </p:txBody>
      </p:sp>
    </p:spTree>
    <p:extLst>
      <p:ext uri="{BB962C8B-B14F-4D97-AF65-F5344CB8AC3E}">
        <p14:creationId xmlns:p14="http://schemas.microsoft.com/office/powerpoint/2010/main" val="23286019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10086996" cy="866110"/>
          </a:xfrm>
        </p:spPr>
        <p:txBody>
          <a:bodyPr/>
          <a:lstStyle/>
          <a:p>
            <a:r>
              <a:rPr lang="en-US" sz="3200" dirty="0"/>
              <a:t>2.3 Use case examples</a:t>
            </a:r>
            <a:br>
              <a:rPr lang="en-US" dirty="0"/>
            </a:br>
            <a:r>
              <a:rPr lang="en-GB" sz="2800" dirty="0"/>
              <a:t>Ambient assisted living in smart homes, older people - stakeholders </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609759" y="1345720"/>
            <a:ext cx="10587327" cy="4747195"/>
          </a:xfrm>
        </p:spPr>
        <p:txBody>
          <a:bodyPr/>
          <a:lstStyle/>
          <a:p>
            <a:pPr lvl="1"/>
            <a:r>
              <a:rPr lang="en-US" dirty="0"/>
              <a:t>Data Processor </a:t>
            </a:r>
          </a:p>
          <a:p>
            <a:pPr lvl="2"/>
            <a:r>
              <a:rPr lang="en-US" dirty="0"/>
              <a:t>Location service provider (provides Angela’s location service to Alba) </a:t>
            </a:r>
          </a:p>
          <a:p>
            <a:pPr lvl="2"/>
            <a:r>
              <a:rPr lang="en-US" dirty="0"/>
              <a:t>Caregiver -Spanish Red cross company (provides staff that reviews Angela medical record) </a:t>
            </a:r>
          </a:p>
          <a:p>
            <a:pPr lvl="2"/>
            <a:r>
              <a:rPr lang="en-US" dirty="0"/>
              <a:t>Relative  </a:t>
            </a:r>
          </a:p>
          <a:p>
            <a:pPr lvl="2"/>
            <a:r>
              <a:rPr lang="en-US" dirty="0"/>
              <a:t>Blood Pressure device manufacturer</a:t>
            </a:r>
            <a:endParaRPr lang="en-GB" dirty="0"/>
          </a:p>
        </p:txBody>
      </p:sp>
    </p:spTree>
    <p:extLst>
      <p:ext uri="{BB962C8B-B14F-4D97-AF65-F5344CB8AC3E}">
        <p14:creationId xmlns:p14="http://schemas.microsoft.com/office/powerpoint/2010/main" val="8960918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9983479" cy="866110"/>
          </a:xfrm>
        </p:spPr>
        <p:txBody>
          <a:bodyPr/>
          <a:lstStyle/>
          <a:p>
            <a:r>
              <a:rPr lang="en-US" sz="3200" dirty="0"/>
              <a:t>2.3 Use case examples</a:t>
            </a:r>
            <a:br>
              <a:rPr lang="en-US" dirty="0"/>
            </a:br>
            <a:r>
              <a:rPr lang="en-GB" sz="2800" dirty="0"/>
              <a:t>Ambient assisted living in smart homes, older people - challenges </a:t>
            </a:r>
            <a:endParaRPr lang="en-GB" dirty="0"/>
          </a:p>
        </p:txBody>
      </p:sp>
      <p:sp>
        <p:nvSpPr>
          <p:cNvPr id="5" name="Espace réservé du contenu 2">
            <a:extLst>
              <a:ext uri="{FF2B5EF4-FFF2-40B4-BE49-F238E27FC236}">
                <a16:creationId xmlns:a16="http://schemas.microsoft.com/office/drawing/2014/main" id="{22E8A056-1066-4376-8E62-F7E9FC28958F}"/>
              </a:ext>
            </a:extLst>
          </p:cNvPr>
          <p:cNvSpPr>
            <a:spLocks noGrp="1"/>
          </p:cNvSpPr>
          <p:nvPr>
            <p:ph sz="quarter" idx="10"/>
          </p:nvPr>
        </p:nvSpPr>
        <p:spPr>
          <a:xfrm>
            <a:off x="609760" y="1449238"/>
            <a:ext cx="10604580" cy="4643677"/>
          </a:xfrm>
        </p:spPr>
        <p:txBody>
          <a:bodyPr/>
          <a:lstStyle/>
          <a:p>
            <a:pPr lvl="1"/>
            <a:r>
              <a:rPr lang="en-US" dirty="0"/>
              <a:t>The CCTV camera and the blood pressure tracker will be monitoring and maintaining a record Angela’s location, blood pressure, body temperature and other forms of health data</a:t>
            </a:r>
          </a:p>
          <a:p>
            <a:pPr lvl="1"/>
            <a:r>
              <a:rPr lang="en-US" dirty="0"/>
              <a:t>These data will be accessible to the camera manufacturer, blood pressure device manufacturer, Spanish Red Cross and the like. </a:t>
            </a:r>
          </a:p>
          <a:p>
            <a:pPr lvl="1"/>
            <a:r>
              <a:rPr lang="en-US" dirty="0"/>
              <a:t>Concerns such as </a:t>
            </a:r>
          </a:p>
          <a:p>
            <a:pPr lvl="2"/>
            <a:r>
              <a:rPr lang="en-US" dirty="0"/>
              <a:t>how these data will be stored and used by the respective parties, </a:t>
            </a:r>
          </a:p>
          <a:p>
            <a:pPr lvl="2"/>
            <a:r>
              <a:rPr lang="en-US" dirty="0"/>
              <a:t>for how long</a:t>
            </a:r>
          </a:p>
          <a:p>
            <a:pPr lvl="2"/>
            <a:r>
              <a:rPr lang="en-US" dirty="0"/>
              <a:t>whether sufficient safeguards have been implemented to protect the data from being accessed by an </a:t>
            </a:r>
            <a:r>
              <a:rPr lang="en-US" dirty="0" err="1"/>
              <a:t>unauthorised</a:t>
            </a:r>
            <a:r>
              <a:rPr lang="en-US" dirty="0"/>
              <a:t> party.</a:t>
            </a:r>
            <a:endParaRPr lang="en-GB" dirty="0"/>
          </a:p>
        </p:txBody>
      </p:sp>
    </p:spTree>
    <p:extLst>
      <p:ext uri="{BB962C8B-B14F-4D97-AF65-F5344CB8AC3E}">
        <p14:creationId xmlns:p14="http://schemas.microsoft.com/office/powerpoint/2010/main" val="27406097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9B36033E-7A10-47AF-89E1-5EB1E34369C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332424" y="1600571"/>
            <a:ext cx="5508000" cy="4078341"/>
          </a:xfrm>
          <a:prstGeom prst="rect">
            <a:avLst/>
          </a:prstGeom>
          <a:noFill/>
          <a:ln>
            <a:noFill/>
          </a:ln>
        </p:spPr>
      </p:pic>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2.3 Use case examples</a:t>
            </a:r>
            <a:br>
              <a:rPr lang="en-US" dirty="0"/>
            </a:br>
            <a:r>
              <a:rPr lang="en-GB" sz="2800" dirty="0"/>
              <a:t>Smart home solutions - illustration </a:t>
            </a:r>
            <a:endParaRPr lang="en-GB" dirty="0"/>
          </a:p>
        </p:txBody>
      </p:sp>
      <p:sp>
        <p:nvSpPr>
          <p:cNvPr id="3" name="Espace réservé du contenu 2">
            <a:extLst>
              <a:ext uri="{FF2B5EF4-FFF2-40B4-BE49-F238E27FC236}">
                <a16:creationId xmlns:a16="http://schemas.microsoft.com/office/drawing/2014/main" id="{3BC74D47-1832-4FC7-ABE3-B78B8AF7FF91}"/>
              </a:ext>
            </a:extLst>
          </p:cNvPr>
          <p:cNvSpPr>
            <a:spLocks noGrp="1"/>
          </p:cNvSpPr>
          <p:nvPr>
            <p:ph sz="quarter" idx="10"/>
          </p:nvPr>
        </p:nvSpPr>
        <p:spPr>
          <a:xfrm>
            <a:off x="609757" y="1179088"/>
            <a:ext cx="6027711" cy="5404210"/>
          </a:xfrm>
        </p:spPr>
        <p:txBody>
          <a:bodyPr/>
          <a:lstStyle/>
          <a:p>
            <a:pPr lvl="1">
              <a:spcBef>
                <a:spcPts val="0"/>
              </a:spcBef>
            </a:pPr>
            <a:r>
              <a:rPr lang="en-GB" sz="2000" b="1" u="sng" dirty="0"/>
              <a:t>Movie night scenario</a:t>
            </a:r>
            <a:r>
              <a:rPr lang="en-GB" sz="2000" dirty="0"/>
              <a:t>: </a:t>
            </a:r>
            <a:r>
              <a:rPr lang="en-US" sz="2000" dirty="0"/>
              <a:t>with a press of a button Erik’s flat door is locked, lights are off all over the house but in the living room where a dimmed discrete illumination is still present and the temperature in the living room is set a bit warmer than usual. </a:t>
            </a:r>
          </a:p>
          <a:p>
            <a:pPr lvl="1">
              <a:spcBef>
                <a:spcPts val="0"/>
              </a:spcBef>
            </a:pPr>
            <a:r>
              <a:rPr lang="en-GB" sz="2000" b="1" u="sng" dirty="0"/>
              <a:t>Security at night scenario</a:t>
            </a:r>
            <a:r>
              <a:rPr lang="en-GB" sz="2000" dirty="0"/>
              <a:t>: Daniel is in his bedroom.</a:t>
            </a:r>
            <a:r>
              <a:rPr lang="en-US" sz="2000" dirty="0"/>
              <a:t> From his mobile phone, he can </a:t>
            </a:r>
          </a:p>
          <a:p>
            <a:pPr lvl="2">
              <a:spcBef>
                <a:spcPts val="0"/>
              </a:spcBef>
            </a:pPr>
            <a:r>
              <a:rPr lang="en-US" sz="1800" dirty="0"/>
              <a:t>look at the video streams coming from the video cameras installed outside home. </a:t>
            </a:r>
          </a:p>
          <a:p>
            <a:pPr lvl="2">
              <a:spcBef>
                <a:spcPts val="0"/>
              </a:spcBef>
            </a:pPr>
            <a:r>
              <a:rPr lang="en-US" sz="1800" dirty="0"/>
              <a:t>checks the motion detectors around the home</a:t>
            </a:r>
          </a:p>
          <a:p>
            <a:pPr lvl="2">
              <a:spcBef>
                <a:spcPts val="0"/>
              </a:spcBef>
            </a:pPr>
            <a:r>
              <a:rPr lang="en-US" sz="1800" dirty="0"/>
              <a:t>also checks the contact sensors installed on the windows to see if any of them is forgotten open.</a:t>
            </a:r>
            <a:r>
              <a:rPr lang="en-GB" sz="1800" dirty="0"/>
              <a:t>  </a:t>
            </a:r>
          </a:p>
          <a:p>
            <a:pPr lvl="1">
              <a:spcBef>
                <a:spcPts val="0"/>
              </a:spcBef>
            </a:pPr>
            <a:r>
              <a:rPr lang="en-GB" sz="2000" b="1" u="sng" dirty="0"/>
              <a:t>Power saving scenario</a:t>
            </a:r>
            <a:r>
              <a:rPr lang="en-GB" sz="2000" dirty="0"/>
              <a:t>: </a:t>
            </a:r>
            <a:r>
              <a:rPr lang="en-US" sz="2000" dirty="0"/>
              <a:t>Olaf lives in a remote cottage in the mountains. From his mobile phone, he can </a:t>
            </a:r>
          </a:p>
          <a:p>
            <a:pPr lvl="2">
              <a:spcBef>
                <a:spcPts val="0"/>
              </a:spcBef>
            </a:pPr>
            <a:r>
              <a:rPr lang="en-US" sz="1800" dirty="0"/>
              <a:t>set the preferred room temperatures, the priority of the rooms and the consumption limits</a:t>
            </a:r>
          </a:p>
          <a:p>
            <a:pPr lvl="2">
              <a:spcBef>
                <a:spcPts val="0"/>
              </a:spcBef>
            </a:pPr>
            <a:r>
              <a:rPr lang="en-US" sz="1800" dirty="0"/>
              <a:t>keep his instant power consumption within the required limits at all time</a:t>
            </a:r>
            <a:endParaRPr lang="en-GB" sz="1800" dirty="0"/>
          </a:p>
        </p:txBody>
      </p:sp>
    </p:spTree>
    <p:extLst>
      <p:ext uri="{BB962C8B-B14F-4D97-AF65-F5344CB8AC3E}">
        <p14:creationId xmlns:p14="http://schemas.microsoft.com/office/powerpoint/2010/main" val="19117681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10086996" cy="866110"/>
          </a:xfrm>
        </p:spPr>
        <p:txBody>
          <a:bodyPr/>
          <a:lstStyle/>
          <a:p>
            <a:r>
              <a:rPr lang="en-US" sz="3200" dirty="0"/>
              <a:t>2.3 Use case examples</a:t>
            </a:r>
            <a:br>
              <a:rPr lang="en-US" dirty="0"/>
            </a:br>
            <a:r>
              <a:rPr lang="en-GB" sz="2800" dirty="0"/>
              <a:t>Smart home solutions - stakeholders </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609759" y="1362974"/>
            <a:ext cx="10587327" cy="4729942"/>
          </a:xfrm>
        </p:spPr>
        <p:txBody>
          <a:bodyPr/>
          <a:lstStyle/>
          <a:p>
            <a:pPr lvl="1"/>
            <a:r>
              <a:rPr lang="en-US" dirty="0"/>
              <a:t>Main actors</a:t>
            </a:r>
          </a:p>
          <a:p>
            <a:pPr lvl="2"/>
            <a:r>
              <a:rPr lang="en-US" dirty="0"/>
              <a:t>home residents</a:t>
            </a:r>
          </a:p>
          <a:p>
            <a:pPr lvl="2"/>
            <a:r>
              <a:rPr lang="en-US" dirty="0"/>
              <a:t>housekeeper (with a passive role in the solution)</a:t>
            </a:r>
          </a:p>
          <a:p>
            <a:pPr lvl="2"/>
            <a:r>
              <a:rPr lang="en-US" dirty="0"/>
              <a:t>technician</a:t>
            </a:r>
          </a:p>
          <a:p>
            <a:pPr lvl="1"/>
            <a:r>
              <a:rPr lang="en-US" dirty="0"/>
              <a:t>Data Subject 	</a:t>
            </a:r>
          </a:p>
          <a:p>
            <a:pPr lvl="2"/>
            <a:r>
              <a:rPr lang="en-US" dirty="0"/>
              <a:t>Depending on the scenario: Erik, Daniel or Olaf </a:t>
            </a:r>
          </a:p>
          <a:p>
            <a:pPr lvl="1"/>
            <a:r>
              <a:rPr lang="en-US" dirty="0"/>
              <a:t>Data Controller</a:t>
            </a:r>
          </a:p>
          <a:p>
            <a:pPr lvl="2"/>
            <a:r>
              <a:rPr lang="en-GB" dirty="0"/>
              <a:t>Smart home application developer</a:t>
            </a:r>
            <a:r>
              <a:rPr lang="en-US" dirty="0"/>
              <a:t>   </a:t>
            </a:r>
          </a:p>
          <a:p>
            <a:pPr lvl="1"/>
            <a:r>
              <a:rPr lang="en-US" dirty="0"/>
              <a:t>Data Processor </a:t>
            </a:r>
          </a:p>
          <a:p>
            <a:pPr lvl="2"/>
            <a:r>
              <a:rPr lang="en-US" dirty="0"/>
              <a:t>Video camera manufacturer</a:t>
            </a:r>
          </a:p>
          <a:p>
            <a:pPr lvl="2"/>
            <a:r>
              <a:rPr lang="en-US" dirty="0"/>
              <a:t>Technician</a:t>
            </a:r>
          </a:p>
        </p:txBody>
      </p:sp>
    </p:spTree>
    <p:extLst>
      <p:ext uri="{BB962C8B-B14F-4D97-AF65-F5344CB8AC3E}">
        <p14:creationId xmlns:p14="http://schemas.microsoft.com/office/powerpoint/2010/main" val="2999108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3A2EB890-44BB-4440-A1E7-5922D047D7A3}"/>
              </a:ext>
            </a:extLst>
          </p:cNvPr>
          <p:cNvSpPr>
            <a:spLocks noGrp="1"/>
          </p:cNvSpPr>
          <p:nvPr>
            <p:ph type="title"/>
          </p:nvPr>
        </p:nvSpPr>
        <p:spPr/>
        <p:txBody>
          <a:bodyPr/>
          <a:lstStyle/>
          <a:p>
            <a:r>
              <a:rPr lang="en-US" dirty="0"/>
              <a:t>Content </a:t>
            </a:r>
          </a:p>
        </p:txBody>
      </p:sp>
      <p:sp>
        <p:nvSpPr>
          <p:cNvPr id="3" name="מציין מיקום תוכן 2">
            <a:extLst>
              <a:ext uri="{FF2B5EF4-FFF2-40B4-BE49-F238E27FC236}">
                <a16:creationId xmlns:a16="http://schemas.microsoft.com/office/drawing/2014/main" id="{C9C713A6-B41C-47F2-986B-33941B0B4537}"/>
              </a:ext>
            </a:extLst>
          </p:cNvPr>
          <p:cNvSpPr>
            <a:spLocks noGrp="1"/>
          </p:cNvSpPr>
          <p:nvPr>
            <p:ph sz="quarter" idx="10"/>
          </p:nvPr>
        </p:nvSpPr>
        <p:spPr>
          <a:xfrm>
            <a:off x="609759" y="1140812"/>
            <a:ext cx="8904190" cy="4040687"/>
          </a:xfrm>
        </p:spPr>
        <p:txBody>
          <a:bodyPr/>
          <a:lstStyle/>
          <a:p>
            <a:pPr lvl="1"/>
            <a:r>
              <a:rPr lang="en-US" dirty="0"/>
              <a:t>Learning Objectives</a:t>
            </a:r>
          </a:p>
          <a:p>
            <a:pPr lvl="1"/>
            <a:r>
              <a:rPr lang="en-US" dirty="0"/>
              <a:t>Part 1: What is Privacy?</a:t>
            </a:r>
          </a:p>
          <a:p>
            <a:pPr lvl="1"/>
            <a:r>
              <a:rPr lang="en-US" dirty="0"/>
              <a:t>Part 2: Privacy in the context of IoT</a:t>
            </a:r>
          </a:p>
          <a:p>
            <a:pPr lvl="1"/>
            <a:r>
              <a:rPr lang="en-US" dirty="0"/>
              <a:t>Part 3: What are the risks associated to privacy?</a:t>
            </a:r>
          </a:p>
          <a:p>
            <a:pPr lvl="1"/>
            <a:r>
              <a:rPr lang="en-US" dirty="0"/>
              <a:t>Part 4: How to Protect from Privacy Risks?</a:t>
            </a:r>
          </a:p>
          <a:p>
            <a:pPr lvl="1"/>
            <a:r>
              <a:rPr lang="en-US" dirty="0"/>
              <a:t>Conclusion</a:t>
            </a:r>
          </a:p>
          <a:p>
            <a:pPr lvl="1"/>
            <a:endParaRPr lang="en-GB" dirty="0"/>
          </a:p>
          <a:p>
            <a:pPr lvl="1"/>
            <a:endParaRPr lang="en-US" sz="2000" dirty="0"/>
          </a:p>
          <a:p>
            <a:pPr marL="0" lvl="1" indent="0">
              <a:buNone/>
            </a:pPr>
            <a:endParaRPr lang="en-US" dirty="0"/>
          </a:p>
        </p:txBody>
      </p:sp>
    </p:spTree>
    <p:extLst>
      <p:ext uri="{BB962C8B-B14F-4D97-AF65-F5344CB8AC3E}">
        <p14:creationId xmlns:p14="http://schemas.microsoft.com/office/powerpoint/2010/main" val="13850265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9983479" cy="866110"/>
          </a:xfrm>
        </p:spPr>
        <p:txBody>
          <a:bodyPr/>
          <a:lstStyle/>
          <a:p>
            <a:r>
              <a:rPr lang="en-US" sz="3200" dirty="0"/>
              <a:t>2.3 Use case examples</a:t>
            </a:r>
            <a:br>
              <a:rPr lang="en-US" dirty="0"/>
            </a:br>
            <a:r>
              <a:rPr lang="en-GB" sz="2800" dirty="0"/>
              <a:t>Smart home solutions - challenges </a:t>
            </a:r>
            <a:endParaRPr lang="en-GB" dirty="0"/>
          </a:p>
        </p:txBody>
      </p:sp>
      <p:sp>
        <p:nvSpPr>
          <p:cNvPr id="5" name="Espace réservé du contenu 2">
            <a:extLst>
              <a:ext uri="{FF2B5EF4-FFF2-40B4-BE49-F238E27FC236}">
                <a16:creationId xmlns:a16="http://schemas.microsoft.com/office/drawing/2014/main" id="{22E8A056-1066-4376-8E62-F7E9FC28958F}"/>
              </a:ext>
            </a:extLst>
          </p:cNvPr>
          <p:cNvSpPr>
            <a:spLocks noGrp="1"/>
          </p:cNvSpPr>
          <p:nvPr>
            <p:ph sz="quarter" idx="10"/>
          </p:nvPr>
        </p:nvSpPr>
        <p:spPr>
          <a:xfrm>
            <a:off x="609760" y="1449238"/>
            <a:ext cx="10604580" cy="4643677"/>
          </a:xfrm>
        </p:spPr>
        <p:txBody>
          <a:bodyPr/>
          <a:lstStyle/>
          <a:p>
            <a:pPr lvl="1"/>
            <a:r>
              <a:rPr lang="en-US" dirty="0"/>
              <a:t>Smart homes require several sensors and actuators to be installed that allow it to be aware of the home parameters and events in every moment and take appropriate actions when needed. </a:t>
            </a:r>
          </a:p>
          <a:p>
            <a:pPr lvl="1"/>
            <a:r>
              <a:rPr lang="en-US" dirty="0"/>
              <a:t>These new technologies bring with them specific threats:</a:t>
            </a:r>
          </a:p>
          <a:p>
            <a:pPr lvl="2"/>
            <a:r>
              <a:rPr lang="en-US" dirty="0"/>
              <a:t>network security, hacking, </a:t>
            </a:r>
          </a:p>
          <a:p>
            <a:pPr lvl="2"/>
            <a:r>
              <a:rPr lang="en-US" dirty="0"/>
              <a:t>people’s privacy, </a:t>
            </a:r>
          </a:p>
          <a:p>
            <a:pPr lvl="2"/>
            <a:r>
              <a:rPr lang="en-US" dirty="0"/>
              <a:t>complexity of the installation</a:t>
            </a:r>
          </a:p>
          <a:p>
            <a:pPr lvl="2"/>
            <a:r>
              <a:rPr lang="en-US" dirty="0"/>
              <a:t>maintenance of the devices which needs to be accounted for when these devices are being manufactured</a:t>
            </a:r>
            <a:endParaRPr lang="en-GB" dirty="0"/>
          </a:p>
        </p:txBody>
      </p:sp>
    </p:spTree>
    <p:extLst>
      <p:ext uri="{BB962C8B-B14F-4D97-AF65-F5344CB8AC3E}">
        <p14:creationId xmlns:p14="http://schemas.microsoft.com/office/powerpoint/2010/main" val="22335409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2.3 Use case examples</a:t>
            </a:r>
            <a:br>
              <a:rPr lang="en-US" dirty="0"/>
            </a:br>
            <a:r>
              <a:rPr lang="en-GB" sz="2800" dirty="0"/>
              <a:t>Logistics and workplace – story line </a:t>
            </a:r>
            <a:endParaRPr lang="en-GB" dirty="0"/>
          </a:p>
        </p:txBody>
      </p:sp>
      <p:sp>
        <p:nvSpPr>
          <p:cNvPr id="3" name="Espace réservé du contenu 2">
            <a:extLst>
              <a:ext uri="{FF2B5EF4-FFF2-40B4-BE49-F238E27FC236}">
                <a16:creationId xmlns:a16="http://schemas.microsoft.com/office/drawing/2014/main" id="{3BC74D47-1832-4FC7-ABE3-B78B8AF7FF91}"/>
              </a:ext>
            </a:extLst>
          </p:cNvPr>
          <p:cNvSpPr>
            <a:spLocks noGrp="1"/>
          </p:cNvSpPr>
          <p:nvPr>
            <p:ph sz="quarter" idx="10"/>
          </p:nvPr>
        </p:nvSpPr>
        <p:spPr>
          <a:xfrm>
            <a:off x="609757" y="1179088"/>
            <a:ext cx="10545923" cy="5404210"/>
          </a:xfrm>
        </p:spPr>
        <p:txBody>
          <a:bodyPr/>
          <a:lstStyle/>
          <a:p>
            <a:pPr lvl="1">
              <a:spcBef>
                <a:spcPts val="600"/>
              </a:spcBef>
            </a:pPr>
            <a:r>
              <a:rPr lang="en-US" sz="2000" dirty="0"/>
              <a:t>The port of Rotterdam is a multipurpose port with numerous terminals. </a:t>
            </a:r>
          </a:p>
          <a:p>
            <a:pPr lvl="1">
              <a:spcBef>
                <a:spcPts val="600"/>
              </a:spcBef>
            </a:pPr>
            <a:r>
              <a:rPr lang="en-US" sz="2000" dirty="0"/>
              <a:t>The type and quantity of data related to transiting goods are processed through a sophisticated equipment and IT systems, which are coordinated by employees from IT Department and protected under the supervision of the Department for port’s security. The overall system is constantly checked through a sophisticated internal system, which allows the interchange of data with external entities and logistic actors.</a:t>
            </a:r>
          </a:p>
          <a:p>
            <a:pPr lvl="1">
              <a:spcBef>
                <a:spcPts val="600"/>
              </a:spcBef>
            </a:pPr>
            <a:r>
              <a:rPr lang="en-US" sz="2000" dirty="0"/>
              <a:t>Peter is an employee who coordinates the incoming and outgoing shipments, ensures that the traffic is managed in an effective manner</a:t>
            </a:r>
          </a:p>
          <a:p>
            <a:pPr lvl="1">
              <a:spcBef>
                <a:spcPts val="600"/>
              </a:spcBef>
            </a:pPr>
            <a:r>
              <a:rPr lang="en-US" sz="2000" dirty="0"/>
              <a:t>Peter is equipped with a smart watch that he is required to wear during office hours. </a:t>
            </a:r>
          </a:p>
          <a:p>
            <a:pPr lvl="2"/>
            <a:r>
              <a:rPr lang="en-US" sz="1600" dirty="0"/>
              <a:t>The equipment allows the respective managers to keep track of the time and duration for which the warehouse was accessed by their delivery representatives. </a:t>
            </a:r>
          </a:p>
          <a:p>
            <a:pPr lvl="2"/>
            <a:r>
              <a:rPr lang="en-US" sz="1600" dirty="0"/>
              <a:t>Additionally, , a secure system allows the deliver representatives only to pick up the cargo after clearance is given by their managers along with a 4-digit OTP (One Time Password) which would be sent to their smart watches. </a:t>
            </a:r>
          </a:p>
          <a:p>
            <a:pPr lvl="2"/>
            <a:r>
              <a:rPr lang="en-US" sz="1600" dirty="0"/>
              <a:t>Access to the information on the watch is only provided to shipment owners when the cargo is arriving or at the premises of the port</a:t>
            </a:r>
            <a:endParaRPr lang="en-GB" sz="1400" dirty="0"/>
          </a:p>
        </p:txBody>
      </p:sp>
    </p:spTree>
    <p:extLst>
      <p:ext uri="{BB962C8B-B14F-4D97-AF65-F5344CB8AC3E}">
        <p14:creationId xmlns:p14="http://schemas.microsoft.com/office/powerpoint/2010/main" val="2701108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10086996" cy="866110"/>
          </a:xfrm>
        </p:spPr>
        <p:txBody>
          <a:bodyPr/>
          <a:lstStyle/>
          <a:p>
            <a:r>
              <a:rPr lang="en-US" sz="3200" dirty="0"/>
              <a:t>2.3 Use case examples</a:t>
            </a:r>
            <a:br>
              <a:rPr lang="en-US" dirty="0"/>
            </a:br>
            <a:r>
              <a:rPr lang="en-GB" sz="2800" dirty="0"/>
              <a:t>Logistics and workplace - stakeholders </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609759" y="1280160"/>
            <a:ext cx="10587327" cy="4812756"/>
          </a:xfrm>
        </p:spPr>
        <p:txBody>
          <a:bodyPr/>
          <a:lstStyle/>
          <a:p>
            <a:pPr lvl="1"/>
            <a:r>
              <a:rPr lang="en-US" sz="2000" dirty="0"/>
              <a:t>Main actors</a:t>
            </a:r>
          </a:p>
          <a:p>
            <a:pPr lvl="2"/>
            <a:r>
              <a:rPr lang="en-US" sz="1800" dirty="0"/>
              <a:t>Peter </a:t>
            </a:r>
          </a:p>
          <a:p>
            <a:pPr lvl="2"/>
            <a:r>
              <a:rPr lang="en-US" sz="1800" dirty="0"/>
              <a:t>The employer (Sky Shipping &amp; Logistics Company Ltd)</a:t>
            </a:r>
          </a:p>
          <a:p>
            <a:pPr lvl="2"/>
            <a:r>
              <a:rPr lang="en-US" sz="1800" dirty="0"/>
              <a:t>The cargo shipment owner (Glitterati and Co)</a:t>
            </a:r>
          </a:p>
          <a:p>
            <a:pPr lvl="2"/>
            <a:r>
              <a:rPr lang="en-US" sz="1800" dirty="0"/>
              <a:t>Watch Company</a:t>
            </a:r>
          </a:p>
          <a:p>
            <a:pPr lvl="2"/>
            <a:r>
              <a:rPr lang="en-US" sz="1800" dirty="0"/>
              <a:t>Location service provider</a:t>
            </a:r>
          </a:p>
          <a:p>
            <a:pPr lvl="1"/>
            <a:r>
              <a:rPr lang="en-US" sz="2000" dirty="0"/>
              <a:t>Data Subject 	</a:t>
            </a:r>
          </a:p>
          <a:p>
            <a:pPr lvl="2"/>
            <a:r>
              <a:rPr lang="en-US" sz="1800" dirty="0"/>
              <a:t>Peter (Personal data: location, email address, phone number ; health data: hearth rate, body temperature)</a:t>
            </a:r>
          </a:p>
          <a:p>
            <a:pPr lvl="1"/>
            <a:r>
              <a:rPr lang="en-US" sz="2000" dirty="0"/>
              <a:t>Data Controller</a:t>
            </a:r>
          </a:p>
          <a:p>
            <a:pPr lvl="2"/>
            <a:r>
              <a:rPr lang="en-US" sz="1800" dirty="0"/>
              <a:t>The employer    </a:t>
            </a:r>
          </a:p>
          <a:p>
            <a:pPr lvl="1"/>
            <a:r>
              <a:rPr lang="en-US" sz="2000" dirty="0"/>
              <a:t>Data Processor </a:t>
            </a:r>
          </a:p>
          <a:p>
            <a:pPr lvl="2"/>
            <a:r>
              <a:rPr lang="en-US" sz="1800" dirty="0"/>
              <a:t>The employer (Sky Shipping &amp; Logistics Company Ltd)</a:t>
            </a:r>
          </a:p>
          <a:p>
            <a:pPr lvl="2"/>
            <a:r>
              <a:rPr lang="en-US" sz="1800" dirty="0"/>
              <a:t>The cargo shipment owner (Glitterati and Co)</a:t>
            </a:r>
          </a:p>
        </p:txBody>
      </p:sp>
    </p:spTree>
    <p:extLst>
      <p:ext uri="{BB962C8B-B14F-4D97-AF65-F5344CB8AC3E}">
        <p14:creationId xmlns:p14="http://schemas.microsoft.com/office/powerpoint/2010/main" val="42097424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a:xfrm>
            <a:off x="609759" y="274702"/>
            <a:ext cx="9983479" cy="866110"/>
          </a:xfrm>
        </p:spPr>
        <p:txBody>
          <a:bodyPr/>
          <a:lstStyle/>
          <a:p>
            <a:r>
              <a:rPr lang="en-US" sz="3200" dirty="0"/>
              <a:t>2.3 Use case examples</a:t>
            </a:r>
            <a:br>
              <a:rPr lang="en-US" dirty="0"/>
            </a:br>
            <a:r>
              <a:rPr lang="en-GB" sz="2800" dirty="0"/>
              <a:t>Logistics and workplace - challenges </a:t>
            </a:r>
            <a:endParaRPr lang="en-GB" dirty="0"/>
          </a:p>
        </p:txBody>
      </p:sp>
      <p:sp>
        <p:nvSpPr>
          <p:cNvPr id="5" name="Espace réservé du contenu 2">
            <a:extLst>
              <a:ext uri="{FF2B5EF4-FFF2-40B4-BE49-F238E27FC236}">
                <a16:creationId xmlns:a16="http://schemas.microsoft.com/office/drawing/2014/main" id="{22E8A056-1066-4376-8E62-F7E9FC28958F}"/>
              </a:ext>
            </a:extLst>
          </p:cNvPr>
          <p:cNvSpPr>
            <a:spLocks noGrp="1"/>
          </p:cNvSpPr>
          <p:nvPr>
            <p:ph sz="quarter" idx="10"/>
          </p:nvPr>
        </p:nvSpPr>
        <p:spPr>
          <a:xfrm>
            <a:off x="609760" y="1449238"/>
            <a:ext cx="10604580" cy="4643677"/>
          </a:xfrm>
        </p:spPr>
        <p:txBody>
          <a:bodyPr/>
          <a:lstStyle/>
          <a:p>
            <a:pPr lvl="1"/>
            <a:r>
              <a:rPr lang="en-US" dirty="0"/>
              <a:t>The smart watch can track and store different types of data with respect to Peter including his location, email address, heart rate and body temperature</a:t>
            </a:r>
          </a:p>
          <a:p>
            <a:pPr lvl="1"/>
            <a:r>
              <a:rPr lang="en-US" dirty="0"/>
              <a:t>Thus it is essential that his employer ensures that effective measures are put in place to ensure that </a:t>
            </a:r>
          </a:p>
          <a:p>
            <a:pPr lvl="2"/>
            <a:r>
              <a:rPr lang="en-US" dirty="0"/>
              <a:t>only the relevant personnel have access to such data</a:t>
            </a:r>
          </a:p>
          <a:p>
            <a:pPr lvl="2"/>
            <a:r>
              <a:rPr lang="en-US" dirty="0"/>
              <a:t>such data is tracked during office hours only when it is required for an assignment. </a:t>
            </a:r>
          </a:p>
          <a:p>
            <a:pPr lvl="1"/>
            <a:r>
              <a:rPr lang="en-US" dirty="0"/>
              <a:t>Further, the smart watch manufacturers must implement sufficient security mechanisms to prevent it from getting hacked by third parties</a:t>
            </a:r>
            <a:endParaRPr lang="en-GB" dirty="0"/>
          </a:p>
        </p:txBody>
      </p:sp>
    </p:spTree>
    <p:extLst>
      <p:ext uri="{BB962C8B-B14F-4D97-AF65-F5344CB8AC3E}">
        <p14:creationId xmlns:p14="http://schemas.microsoft.com/office/powerpoint/2010/main" val="27011769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C930A9-C2D4-42E4-BD63-852D659338F1}"/>
              </a:ext>
            </a:extLst>
          </p:cNvPr>
          <p:cNvSpPr>
            <a:spLocks noGrp="1"/>
          </p:cNvSpPr>
          <p:nvPr>
            <p:ph type="title"/>
          </p:nvPr>
        </p:nvSpPr>
        <p:spPr>
          <a:xfrm>
            <a:off x="6811108" y="3575538"/>
            <a:ext cx="5281244" cy="1429522"/>
          </a:xfrm>
        </p:spPr>
        <p:txBody>
          <a:bodyPr/>
          <a:lstStyle/>
          <a:p>
            <a:r>
              <a:rPr lang="en-GB" dirty="0"/>
              <a:t>Part 3: </a:t>
            </a:r>
            <a:br>
              <a:rPr lang="en-GB" dirty="0"/>
            </a:br>
            <a:r>
              <a:rPr lang="en-US" dirty="0"/>
              <a:t>What are the risks associated to Privacy?</a:t>
            </a:r>
            <a:endParaRPr lang="en-GB" dirty="0"/>
          </a:p>
        </p:txBody>
      </p:sp>
    </p:spTree>
    <p:extLst>
      <p:ext uri="{BB962C8B-B14F-4D97-AF65-F5344CB8AC3E}">
        <p14:creationId xmlns:p14="http://schemas.microsoft.com/office/powerpoint/2010/main" val="42593051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3. What are the risks associated to Privacy?</a:t>
            </a:r>
            <a:br>
              <a:rPr lang="en-US" dirty="0"/>
            </a:br>
            <a:r>
              <a:rPr lang="en-US" sz="2800" dirty="0"/>
              <a:t>Contents</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dirty="0"/>
              <a:t>The GDPR is a risk-based regulation requiring organizations to take appropriate technical and organizational measures on the basis of the risks identified.</a:t>
            </a:r>
          </a:p>
          <a:p>
            <a:pPr lvl="1"/>
            <a:r>
              <a:rPr lang="en-GB" dirty="0"/>
              <a:t>When identifying risk organisation have to take into account several parameters such as the specific types of data to be processed and the scale of processing itself. </a:t>
            </a:r>
          </a:p>
          <a:p>
            <a:pPr lvl="1"/>
            <a:r>
              <a:rPr lang="en-GB" dirty="0"/>
              <a:t>The risks pertaining to personal data protection relate to each individual separately, but since the harm can proliferate in the IoT environment they are relevant for society at large. </a:t>
            </a:r>
          </a:p>
          <a:p>
            <a:pPr lvl="1"/>
            <a:endParaRPr lang="en-US" dirty="0"/>
          </a:p>
        </p:txBody>
      </p:sp>
    </p:spTree>
    <p:extLst>
      <p:ext uri="{BB962C8B-B14F-4D97-AF65-F5344CB8AC3E}">
        <p14:creationId xmlns:p14="http://schemas.microsoft.com/office/powerpoint/2010/main" val="33473255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3.1 What are the risks associated to Privacy?</a:t>
            </a:r>
            <a:br>
              <a:rPr lang="en-US" dirty="0"/>
            </a:br>
            <a:r>
              <a:rPr lang="en-US" sz="2800" dirty="0"/>
              <a:t>Contents -Categories</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sz="2800" dirty="0"/>
              <a:t>In order to be able to capture and explain risk across the relevant areas in an IoT ecosystem, it is worth categorising risk as it relates to relevant stakeholders as follows:</a:t>
            </a:r>
          </a:p>
          <a:p>
            <a:pPr lvl="2"/>
            <a:r>
              <a:rPr lang="en-GB" sz="2400" dirty="0"/>
              <a:t>Upstream: Parties that are directly involved in the creation of the IoT device i.e. device manufacturers</a:t>
            </a:r>
          </a:p>
          <a:p>
            <a:pPr lvl="2"/>
            <a:r>
              <a:rPr lang="en-GB" sz="2400" dirty="0"/>
              <a:t>Midstream: Third parties that assist the device manufacturers in the creation of the IoT device i.e. product designers, platform manufacturers and the like. </a:t>
            </a:r>
          </a:p>
          <a:p>
            <a:pPr lvl="2"/>
            <a:r>
              <a:rPr lang="en-GB" sz="2400" dirty="0"/>
              <a:t>Downstream: The final users of the IoT device.</a:t>
            </a:r>
          </a:p>
          <a:p>
            <a:pPr lvl="1"/>
            <a:endParaRPr lang="en-US" dirty="0"/>
          </a:p>
        </p:txBody>
      </p:sp>
    </p:spTree>
    <p:extLst>
      <p:ext uri="{BB962C8B-B14F-4D97-AF65-F5344CB8AC3E}">
        <p14:creationId xmlns:p14="http://schemas.microsoft.com/office/powerpoint/2010/main" val="8347987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662FC-83A4-4D30-8437-16BA984192F3}"/>
              </a:ext>
            </a:extLst>
          </p:cNvPr>
          <p:cNvSpPr>
            <a:spLocks noGrp="1"/>
          </p:cNvSpPr>
          <p:nvPr>
            <p:ph type="title"/>
          </p:nvPr>
        </p:nvSpPr>
        <p:spPr/>
        <p:txBody>
          <a:bodyPr/>
          <a:lstStyle/>
          <a:p>
            <a:r>
              <a:rPr lang="en-GB" dirty="0"/>
              <a:t>3.1 What are the risks associated to Privacy?</a:t>
            </a:r>
            <a:br>
              <a:rPr lang="en-GB" dirty="0"/>
            </a:br>
            <a:r>
              <a:rPr lang="en-GB" dirty="0"/>
              <a:t>Contents -Upstream</a:t>
            </a:r>
          </a:p>
        </p:txBody>
      </p:sp>
      <p:sp>
        <p:nvSpPr>
          <p:cNvPr id="3" name="Content Placeholder 2">
            <a:extLst>
              <a:ext uri="{FF2B5EF4-FFF2-40B4-BE49-F238E27FC236}">
                <a16:creationId xmlns:a16="http://schemas.microsoft.com/office/drawing/2014/main" id="{7EBACA45-4F3D-4D5A-BACF-0660C4EB468F}"/>
              </a:ext>
            </a:extLst>
          </p:cNvPr>
          <p:cNvSpPr>
            <a:spLocks noGrp="1"/>
          </p:cNvSpPr>
          <p:nvPr>
            <p:ph sz="quarter" idx="10"/>
          </p:nvPr>
        </p:nvSpPr>
        <p:spPr/>
        <p:txBody>
          <a:bodyPr/>
          <a:lstStyle/>
          <a:p>
            <a:pPr lvl="1"/>
            <a:r>
              <a:rPr lang="en-GB" sz="2800" dirty="0"/>
              <a:t>Upstream parties e.g. IoT device manufacturers play a fundamental role as far as data privacy is concerned and their actions or inactions can expose IoT users to significant risks. </a:t>
            </a:r>
          </a:p>
          <a:p>
            <a:pPr lvl="1"/>
            <a:r>
              <a:rPr lang="en-GB" sz="2800" dirty="0"/>
              <a:t>Some examples of possible risk are:</a:t>
            </a:r>
          </a:p>
          <a:p>
            <a:pPr lvl="2"/>
            <a:r>
              <a:rPr lang="en-GB" dirty="0"/>
              <a:t>Device manufacturers may not make the necessary investments in the cybersecurity element of the IoT device in order to stay ahead of competitors while also providing an attractive price. Hence this may jeopardize the safety of consumers data.</a:t>
            </a:r>
          </a:p>
          <a:p>
            <a:pPr lvl="2"/>
            <a:r>
              <a:rPr lang="en-GB" dirty="0"/>
              <a:t>Device manufacturers may now run the risk of losing their goodwill in the market and the confidence of customers mainly because they may now be made financially liable for failure to ensure implementation of required safeguards according to GDPR. </a:t>
            </a:r>
          </a:p>
        </p:txBody>
      </p:sp>
    </p:spTree>
    <p:extLst>
      <p:ext uri="{BB962C8B-B14F-4D97-AF65-F5344CB8AC3E}">
        <p14:creationId xmlns:p14="http://schemas.microsoft.com/office/powerpoint/2010/main" val="11087616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662FC-83A4-4D30-8437-16BA984192F3}"/>
              </a:ext>
            </a:extLst>
          </p:cNvPr>
          <p:cNvSpPr>
            <a:spLocks noGrp="1"/>
          </p:cNvSpPr>
          <p:nvPr>
            <p:ph type="title"/>
          </p:nvPr>
        </p:nvSpPr>
        <p:spPr/>
        <p:txBody>
          <a:bodyPr/>
          <a:lstStyle/>
          <a:p>
            <a:r>
              <a:rPr lang="en-GB" dirty="0"/>
              <a:t>3.1 What are the risks associated to Privacy?</a:t>
            </a:r>
            <a:br>
              <a:rPr lang="en-GB" dirty="0"/>
            </a:br>
            <a:r>
              <a:rPr lang="en-GB" dirty="0"/>
              <a:t>Contents -Midstream</a:t>
            </a:r>
          </a:p>
        </p:txBody>
      </p:sp>
      <p:sp>
        <p:nvSpPr>
          <p:cNvPr id="3" name="Content Placeholder 2">
            <a:extLst>
              <a:ext uri="{FF2B5EF4-FFF2-40B4-BE49-F238E27FC236}">
                <a16:creationId xmlns:a16="http://schemas.microsoft.com/office/drawing/2014/main" id="{7EBACA45-4F3D-4D5A-BACF-0660C4EB468F}"/>
              </a:ext>
            </a:extLst>
          </p:cNvPr>
          <p:cNvSpPr>
            <a:spLocks noGrp="1"/>
          </p:cNvSpPr>
          <p:nvPr>
            <p:ph sz="quarter" idx="10"/>
          </p:nvPr>
        </p:nvSpPr>
        <p:spPr/>
        <p:txBody>
          <a:bodyPr/>
          <a:lstStyle/>
          <a:p>
            <a:pPr lvl="1"/>
            <a:r>
              <a:rPr lang="en-GB" dirty="0"/>
              <a:t>The risks at the midstream level caused by parties like product designers, platform developers etc. are, to an extent, similar to those relating to the device manufacturers.</a:t>
            </a:r>
          </a:p>
          <a:p>
            <a:pPr lvl="1"/>
            <a:r>
              <a:rPr lang="en-GB" dirty="0"/>
              <a:t>With the IoT, the internet is everywhere, in every nook and cranny of private spaces which could potentially mean the generation of more data.  Such data is used not only by the device manufacturer but is shared with its relevant third parties to allow the overall functioning of the IoT devices.</a:t>
            </a:r>
          </a:p>
          <a:p>
            <a:pPr lvl="1"/>
            <a:r>
              <a:rPr lang="en-GB" dirty="0"/>
              <a:t>It is for this reason that the GDPR also makes such related (/connected) parties liable to the extent that the breach is caused their negligence or failure. </a:t>
            </a:r>
          </a:p>
          <a:p>
            <a:pPr lvl="1"/>
            <a:r>
              <a:rPr lang="en-GB" dirty="0"/>
              <a:t>In addition to violating the law, the product designers or platform developers may also be found in breach of contract that it would have with the device manufacturer.</a:t>
            </a:r>
          </a:p>
        </p:txBody>
      </p:sp>
    </p:spTree>
    <p:extLst>
      <p:ext uri="{BB962C8B-B14F-4D97-AF65-F5344CB8AC3E}">
        <p14:creationId xmlns:p14="http://schemas.microsoft.com/office/powerpoint/2010/main" val="5249915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662FC-83A4-4D30-8437-16BA984192F3}"/>
              </a:ext>
            </a:extLst>
          </p:cNvPr>
          <p:cNvSpPr>
            <a:spLocks noGrp="1"/>
          </p:cNvSpPr>
          <p:nvPr>
            <p:ph type="title"/>
          </p:nvPr>
        </p:nvSpPr>
        <p:spPr/>
        <p:txBody>
          <a:bodyPr/>
          <a:lstStyle/>
          <a:p>
            <a:r>
              <a:rPr lang="en-GB" dirty="0"/>
              <a:t>3.1 What are the risks associated to Privacy?</a:t>
            </a:r>
            <a:br>
              <a:rPr lang="en-GB" dirty="0"/>
            </a:br>
            <a:r>
              <a:rPr lang="en-GB" dirty="0"/>
              <a:t>Contents -Downstream</a:t>
            </a:r>
          </a:p>
        </p:txBody>
      </p:sp>
      <p:sp>
        <p:nvSpPr>
          <p:cNvPr id="3" name="Content Placeholder 2">
            <a:extLst>
              <a:ext uri="{FF2B5EF4-FFF2-40B4-BE49-F238E27FC236}">
                <a16:creationId xmlns:a16="http://schemas.microsoft.com/office/drawing/2014/main" id="{7EBACA45-4F3D-4D5A-BACF-0660C4EB468F}"/>
              </a:ext>
            </a:extLst>
          </p:cNvPr>
          <p:cNvSpPr>
            <a:spLocks noGrp="1"/>
          </p:cNvSpPr>
          <p:nvPr>
            <p:ph sz="quarter" idx="10"/>
          </p:nvPr>
        </p:nvSpPr>
        <p:spPr/>
        <p:txBody>
          <a:bodyPr/>
          <a:lstStyle/>
          <a:p>
            <a:pPr lvl="1"/>
            <a:r>
              <a:rPr lang="en-GB" dirty="0"/>
              <a:t>From the perspective of IoT devices users, data loses, unauthorized access to personal data, unlawful surveillance, intrusive use of wearable devices are some of the risks that they may be exposed to. </a:t>
            </a:r>
          </a:p>
          <a:p>
            <a:pPr lvl="1"/>
            <a:r>
              <a:rPr lang="en-GB" dirty="0"/>
              <a:t>More specifically, lack of control and information asymmetry is another major risk that IoT users may be faced with. This is because an IoT ecosystem in a home will typically consist of several interconnected devices, with some devices that are designed to operate in the background as a result of which individuals may not be aware of their presence. </a:t>
            </a:r>
          </a:p>
          <a:p>
            <a:pPr lvl="1"/>
            <a:r>
              <a:rPr lang="en-GB" dirty="0"/>
              <a:t>In such a situation, individuals may be oblivious to (/uninformed of) the information relating to them that is being collected, stored and used by such devices. An additional challenge that might be faced with IoT devices is that data that is being collected may not be used for the purpose for which it was originally collected.</a:t>
            </a:r>
          </a:p>
        </p:txBody>
      </p:sp>
    </p:spTree>
    <p:extLst>
      <p:ext uri="{BB962C8B-B14F-4D97-AF65-F5344CB8AC3E}">
        <p14:creationId xmlns:p14="http://schemas.microsoft.com/office/powerpoint/2010/main" val="522516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A401A4-03B5-42BB-B739-574291F0D9F7}"/>
              </a:ext>
            </a:extLst>
          </p:cNvPr>
          <p:cNvSpPr>
            <a:spLocks noGrp="1"/>
          </p:cNvSpPr>
          <p:nvPr>
            <p:ph type="title"/>
          </p:nvPr>
        </p:nvSpPr>
        <p:spPr/>
        <p:txBody>
          <a:bodyPr/>
          <a:lstStyle/>
          <a:p>
            <a:r>
              <a:rPr lang="en-US" dirty="0"/>
              <a:t>Learning objectives </a:t>
            </a:r>
            <a:endParaRPr lang="en-GB" sz="1600" dirty="0">
              <a:highlight>
                <a:srgbClr val="FFFF00"/>
              </a:highlight>
            </a:endParaRPr>
          </a:p>
        </p:txBody>
      </p:sp>
      <p:graphicFrame>
        <p:nvGraphicFramePr>
          <p:cNvPr id="5" name="Content Placeholder 2">
            <a:extLst>
              <a:ext uri="{FF2B5EF4-FFF2-40B4-BE49-F238E27FC236}">
                <a16:creationId xmlns:a16="http://schemas.microsoft.com/office/drawing/2014/main" id="{6009B268-DBA6-437E-A899-765B33128ED8}"/>
              </a:ext>
            </a:extLst>
          </p:cNvPr>
          <p:cNvGraphicFramePr>
            <a:graphicFrameLocks/>
          </p:cNvGraphicFramePr>
          <p:nvPr/>
        </p:nvGraphicFramePr>
        <p:xfrm>
          <a:off x="1066799" y="1343891"/>
          <a:ext cx="9525657" cy="50451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02872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3.2 What are the risks associated to Privacy?</a:t>
            </a:r>
            <a:br>
              <a:rPr lang="en-US" dirty="0"/>
            </a:br>
            <a:r>
              <a:rPr lang="en-US" sz="2800" dirty="0"/>
              <a:t>Data Protection Impact Assessment 1/2</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dirty="0"/>
              <a:t>Data Protection Impact Assessment – </a:t>
            </a:r>
            <a:r>
              <a:rPr lang="en-GB"/>
              <a:t>DPIA (an </a:t>
            </a:r>
            <a:r>
              <a:rPr lang="en-GB" dirty="0"/>
              <a:t>art of </a:t>
            </a:r>
            <a:r>
              <a:rPr lang="en-GB"/>
              <a:t>privacy assessment) </a:t>
            </a:r>
            <a:r>
              <a:rPr lang="en-GB" dirty="0"/>
              <a:t>is a tool to help you identify and minimize the data protection risks of new projects. They are part of your accountability obligations under the GDPR, and an integral part of the ‘data protection by default and by design’ approach</a:t>
            </a:r>
          </a:p>
          <a:p>
            <a:pPr lvl="1"/>
            <a:r>
              <a:rPr lang="en-GB" dirty="0"/>
              <a:t>DPIA can address a single processing operation or a set of similar processing operations.</a:t>
            </a:r>
          </a:p>
          <a:p>
            <a:pPr lvl="1"/>
            <a:r>
              <a:rPr lang="en-GB" dirty="0"/>
              <a:t>DPIA should be carried out prior to the processing, as early as practical in the design of the processing operation. </a:t>
            </a:r>
          </a:p>
          <a:p>
            <a:pPr lvl="1"/>
            <a:r>
              <a:rPr lang="en-GB" dirty="0"/>
              <a:t>DPIA should be continuously updated.</a:t>
            </a:r>
          </a:p>
        </p:txBody>
      </p:sp>
    </p:spTree>
    <p:extLst>
      <p:ext uri="{BB962C8B-B14F-4D97-AF65-F5344CB8AC3E}">
        <p14:creationId xmlns:p14="http://schemas.microsoft.com/office/powerpoint/2010/main" val="23497553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3.3 What are the risks associated to Privacy?</a:t>
            </a:r>
            <a:br>
              <a:rPr lang="en-US" dirty="0"/>
            </a:br>
            <a:r>
              <a:rPr lang="en-US" sz="2800" dirty="0"/>
              <a:t>Data Protection Impact Assessment 2/2</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dirty="0"/>
              <a:t>The five key stages of DPIA may be summarized as follows:</a:t>
            </a:r>
          </a:p>
          <a:p>
            <a:pPr lvl="2"/>
            <a:r>
              <a:rPr lang="en-GB" dirty="0"/>
              <a:t>Identify the need for DPIA (e.g. processing special categories of data)</a:t>
            </a:r>
          </a:p>
          <a:p>
            <a:pPr lvl="2"/>
            <a:r>
              <a:rPr lang="en-GB" dirty="0"/>
              <a:t>Describe the information flow</a:t>
            </a:r>
          </a:p>
          <a:p>
            <a:pPr lvl="2"/>
            <a:r>
              <a:rPr lang="en-GB" dirty="0"/>
              <a:t>Identify data protection related risks</a:t>
            </a:r>
          </a:p>
          <a:p>
            <a:pPr lvl="2"/>
            <a:r>
              <a:rPr lang="en-GB" dirty="0"/>
              <a:t>Identify and evaluate privacy solutions</a:t>
            </a:r>
          </a:p>
          <a:p>
            <a:pPr lvl="2"/>
            <a:r>
              <a:rPr lang="en-GB" dirty="0"/>
              <a:t>Sign-off and record the outcome</a:t>
            </a:r>
          </a:p>
          <a:p>
            <a:pPr lvl="1"/>
            <a:endParaRPr lang="en-GB" dirty="0"/>
          </a:p>
        </p:txBody>
      </p:sp>
      <p:pic>
        <p:nvPicPr>
          <p:cNvPr id="5" name="Content Placeholder 4">
            <a:extLst>
              <a:ext uri="{FF2B5EF4-FFF2-40B4-BE49-F238E27FC236}">
                <a16:creationId xmlns:a16="http://schemas.microsoft.com/office/drawing/2014/main" id="{0388B6C6-5174-45AC-B285-617959BA7397}"/>
              </a:ext>
            </a:extLst>
          </p:cNvPr>
          <p:cNvPicPr>
            <a:picLocks noGrp="1" noChangeAspect="1"/>
          </p:cNvPicPr>
          <p:nvPr>
            <p:ph sz="quarter" idx="11"/>
          </p:nvPr>
        </p:nvPicPr>
        <p:blipFill>
          <a:blip r:embed="rId2"/>
          <a:stretch>
            <a:fillRect/>
          </a:stretch>
        </p:blipFill>
        <p:spPr>
          <a:xfrm>
            <a:off x="6075204" y="1577009"/>
            <a:ext cx="5507038" cy="3851689"/>
          </a:xfrm>
          <a:prstGeom prst="rect">
            <a:avLst/>
          </a:prstGeom>
        </p:spPr>
      </p:pic>
    </p:spTree>
    <p:extLst>
      <p:ext uri="{BB962C8B-B14F-4D97-AF65-F5344CB8AC3E}">
        <p14:creationId xmlns:p14="http://schemas.microsoft.com/office/powerpoint/2010/main" val="27771369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3.3 What are the risks associated to Privacy?</a:t>
            </a:r>
            <a:br>
              <a:rPr lang="en-US" dirty="0"/>
            </a:br>
            <a:r>
              <a:rPr lang="en-US" sz="2800" dirty="0"/>
              <a:t>Data Protection Impact Assessment-Example of ICO Template</a:t>
            </a:r>
            <a:endParaRPr lang="en-GB" dirty="0"/>
          </a:p>
        </p:txBody>
      </p:sp>
      <p:pic>
        <p:nvPicPr>
          <p:cNvPr id="6" name="Content Placeholder 5">
            <a:extLst>
              <a:ext uri="{FF2B5EF4-FFF2-40B4-BE49-F238E27FC236}">
                <a16:creationId xmlns:a16="http://schemas.microsoft.com/office/drawing/2014/main" id="{8EA0D2C9-BEC7-444F-8A9A-140584CD9068}"/>
              </a:ext>
            </a:extLst>
          </p:cNvPr>
          <p:cNvPicPr>
            <a:picLocks noGrp="1" noChangeAspect="1"/>
          </p:cNvPicPr>
          <p:nvPr>
            <p:ph sz="quarter" idx="10"/>
          </p:nvPr>
        </p:nvPicPr>
        <p:blipFill rotWithShape="1">
          <a:blip r:embed="rId2"/>
          <a:srcRect l="21362" t="26047" r="20545" b="6336"/>
          <a:stretch/>
        </p:blipFill>
        <p:spPr>
          <a:xfrm>
            <a:off x="533400" y="1738041"/>
            <a:ext cx="5459386" cy="3689324"/>
          </a:xfrm>
          <a:prstGeom prst="rect">
            <a:avLst/>
          </a:prstGeom>
        </p:spPr>
      </p:pic>
      <p:pic>
        <p:nvPicPr>
          <p:cNvPr id="7" name="Picture 6">
            <a:extLst>
              <a:ext uri="{FF2B5EF4-FFF2-40B4-BE49-F238E27FC236}">
                <a16:creationId xmlns:a16="http://schemas.microsoft.com/office/drawing/2014/main" id="{B0804464-DCE5-47F2-86AA-57C58B05A41C}"/>
              </a:ext>
            </a:extLst>
          </p:cNvPr>
          <p:cNvPicPr>
            <a:picLocks noChangeAspect="1"/>
          </p:cNvPicPr>
          <p:nvPr/>
        </p:nvPicPr>
        <p:blipFill rotWithShape="1">
          <a:blip r:embed="rId3"/>
          <a:srcRect l="23398" t="26023" r="24592" b="5942"/>
          <a:stretch/>
        </p:blipFill>
        <p:spPr>
          <a:xfrm>
            <a:off x="5992786" y="1816286"/>
            <a:ext cx="5098730" cy="3675520"/>
          </a:xfrm>
          <a:prstGeom prst="rect">
            <a:avLst/>
          </a:prstGeom>
        </p:spPr>
      </p:pic>
      <p:sp>
        <p:nvSpPr>
          <p:cNvPr id="3" name="TextBox 2">
            <a:extLst>
              <a:ext uri="{FF2B5EF4-FFF2-40B4-BE49-F238E27FC236}">
                <a16:creationId xmlns:a16="http://schemas.microsoft.com/office/drawing/2014/main" id="{F57159FC-0ACE-4B49-B80A-EE1B83E2C6A3}"/>
              </a:ext>
            </a:extLst>
          </p:cNvPr>
          <p:cNvSpPr txBox="1"/>
          <p:nvPr/>
        </p:nvSpPr>
        <p:spPr>
          <a:xfrm flipH="1">
            <a:off x="693645" y="1430635"/>
            <a:ext cx="4991537" cy="400110"/>
          </a:xfrm>
          <a:prstGeom prst="rect">
            <a:avLst/>
          </a:prstGeom>
          <a:noFill/>
        </p:spPr>
        <p:txBody>
          <a:bodyPr wrap="square" rtlCol="0">
            <a:spAutoFit/>
          </a:bodyPr>
          <a:lstStyle/>
          <a:p>
            <a:r>
              <a:rPr lang="en-GB" sz="2000" dirty="0">
                <a:solidFill>
                  <a:srgbClr val="004A8D"/>
                </a:solidFill>
              </a:rPr>
              <a:t>Identify the need for DPIA Template Example</a:t>
            </a:r>
          </a:p>
        </p:txBody>
      </p:sp>
      <p:sp>
        <p:nvSpPr>
          <p:cNvPr id="8" name="TextBox 7">
            <a:extLst>
              <a:ext uri="{FF2B5EF4-FFF2-40B4-BE49-F238E27FC236}">
                <a16:creationId xmlns:a16="http://schemas.microsoft.com/office/drawing/2014/main" id="{7BE80B9A-5B6A-4FD9-82CE-DAA0621909C5}"/>
              </a:ext>
            </a:extLst>
          </p:cNvPr>
          <p:cNvSpPr txBox="1"/>
          <p:nvPr/>
        </p:nvSpPr>
        <p:spPr>
          <a:xfrm flipH="1">
            <a:off x="5992785" y="1419061"/>
            <a:ext cx="5649939" cy="400110"/>
          </a:xfrm>
          <a:prstGeom prst="rect">
            <a:avLst/>
          </a:prstGeom>
          <a:noFill/>
        </p:spPr>
        <p:txBody>
          <a:bodyPr wrap="square" rtlCol="0">
            <a:spAutoFit/>
          </a:bodyPr>
          <a:lstStyle/>
          <a:p>
            <a:r>
              <a:rPr lang="en-GB" sz="2000" dirty="0">
                <a:solidFill>
                  <a:srgbClr val="004A8D"/>
                </a:solidFill>
              </a:rPr>
              <a:t>Identify and Assess Risk Template Example</a:t>
            </a:r>
          </a:p>
        </p:txBody>
      </p:sp>
    </p:spTree>
    <p:extLst>
      <p:ext uri="{BB962C8B-B14F-4D97-AF65-F5344CB8AC3E}">
        <p14:creationId xmlns:p14="http://schemas.microsoft.com/office/powerpoint/2010/main" val="23178620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C930A9-C2D4-42E4-BD63-852D659338F1}"/>
              </a:ext>
            </a:extLst>
          </p:cNvPr>
          <p:cNvSpPr>
            <a:spLocks noGrp="1"/>
          </p:cNvSpPr>
          <p:nvPr>
            <p:ph type="title"/>
          </p:nvPr>
        </p:nvSpPr>
        <p:spPr>
          <a:xfrm>
            <a:off x="6811108" y="3575538"/>
            <a:ext cx="5281244" cy="1429522"/>
          </a:xfrm>
        </p:spPr>
        <p:txBody>
          <a:bodyPr/>
          <a:lstStyle/>
          <a:p>
            <a:r>
              <a:rPr lang="en-GB" dirty="0"/>
              <a:t>Part 4: </a:t>
            </a:r>
            <a:br>
              <a:rPr lang="en-GB" dirty="0"/>
            </a:br>
            <a:r>
              <a:rPr lang="en-US" dirty="0"/>
              <a:t>How to Protect from Privacy Risks?</a:t>
            </a:r>
            <a:endParaRPr lang="en-GB" dirty="0"/>
          </a:p>
        </p:txBody>
      </p:sp>
    </p:spTree>
    <p:extLst>
      <p:ext uri="{BB962C8B-B14F-4D97-AF65-F5344CB8AC3E}">
        <p14:creationId xmlns:p14="http://schemas.microsoft.com/office/powerpoint/2010/main" val="24691279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4. How to Protect from Privacy Risks?</a:t>
            </a:r>
            <a:br>
              <a:rPr lang="en-US" dirty="0"/>
            </a:br>
            <a:r>
              <a:rPr lang="en-US" sz="2800" dirty="0"/>
              <a:t>Contents</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US" dirty="0"/>
              <a:t>Introduction</a:t>
            </a:r>
          </a:p>
          <a:p>
            <a:pPr lvl="1"/>
            <a:r>
              <a:rPr lang="en-US" dirty="0"/>
              <a:t>Device Manufacturers	</a:t>
            </a:r>
          </a:p>
          <a:p>
            <a:pPr lvl="1"/>
            <a:r>
              <a:rPr lang="en-US" dirty="0"/>
              <a:t>Professionals designing IoT products (Social Network)</a:t>
            </a:r>
          </a:p>
          <a:p>
            <a:pPr lvl="1"/>
            <a:r>
              <a:rPr lang="en-US" dirty="0"/>
              <a:t>Professionals using IoT products (Third Party Application developers)</a:t>
            </a:r>
          </a:p>
          <a:p>
            <a:pPr lvl="1"/>
            <a:r>
              <a:rPr lang="en-US" dirty="0"/>
              <a:t>IoT Platforms</a:t>
            </a:r>
          </a:p>
          <a:p>
            <a:pPr lvl="1"/>
            <a:r>
              <a:rPr lang="en-US" dirty="0"/>
              <a:t>Individuals as Data Subjects: Subscribers, Users, Non-Users</a:t>
            </a:r>
          </a:p>
        </p:txBody>
      </p:sp>
    </p:spTree>
    <p:extLst>
      <p:ext uri="{BB962C8B-B14F-4D97-AF65-F5344CB8AC3E}">
        <p14:creationId xmlns:p14="http://schemas.microsoft.com/office/powerpoint/2010/main" val="17502051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4.1 How to Protect from Privacy Risks?</a:t>
            </a:r>
            <a:br>
              <a:rPr lang="en-US" dirty="0"/>
            </a:br>
            <a:r>
              <a:rPr lang="en-US" sz="2800" dirty="0"/>
              <a:t>Introduction</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dirty="0"/>
              <a:t>Having suggested a tool to help identify risk which can be used by the categories of stakeholders mentioned earlier: Upstream, Midstream, Downstream, this section now wants to suggest key set of recommendations.</a:t>
            </a:r>
          </a:p>
          <a:p>
            <a:pPr lvl="1"/>
            <a:r>
              <a:rPr lang="en-GB" dirty="0"/>
              <a:t>The recommendations are primarily, but not exclusively relevant for the stakeholders identified.</a:t>
            </a:r>
          </a:p>
          <a:p>
            <a:pPr lvl="1"/>
            <a:r>
              <a:rPr lang="en-GB" dirty="0"/>
              <a:t>The recommendations here are subset of details found in the main TR.</a:t>
            </a:r>
          </a:p>
        </p:txBody>
      </p:sp>
    </p:spTree>
    <p:extLst>
      <p:ext uri="{BB962C8B-B14F-4D97-AF65-F5344CB8AC3E}">
        <p14:creationId xmlns:p14="http://schemas.microsoft.com/office/powerpoint/2010/main" val="38299673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4.2 How to Protect from Privacy Risks?</a:t>
            </a:r>
            <a:br>
              <a:rPr lang="en-US" dirty="0"/>
            </a:br>
            <a:r>
              <a:rPr lang="en-US" sz="2800" dirty="0"/>
              <a:t>Upstream – Device Manufacturer</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dirty="0"/>
              <a:t>Most of them actually collect and process personal data which is generated by the device, for purposes and means which they have wholly determined. </a:t>
            </a:r>
          </a:p>
          <a:p>
            <a:pPr lvl="1"/>
            <a:r>
              <a:rPr lang="en-GB" dirty="0"/>
              <a:t>This effectively means if device manufacturers have built in sensors that collect data from devices for transmit for other purposes such as to track employee’s usage in order to help determine what sites visited or to sell data to insurance companies, basically if the device collects and processes personal data generated, this needs to be made clear to the users who are the data subjects.</a:t>
            </a:r>
          </a:p>
          <a:p>
            <a:pPr lvl="1"/>
            <a:r>
              <a:rPr lang="en-GB" dirty="0"/>
              <a:t>In this aspect, the Device Manufacturers qualify as data controllers</a:t>
            </a:r>
          </a:p>
        </p:txBody>
      </p:sp>
    </p:spTree>
    <p:extLst>
      <p:ext uri="{BB962C8B-B14F-4D97-AF65-F5344CB8AC3E}">
        <p14:creationId xmlns:p14="http://schemas.microsoft.com/office/powerpoint/2010/main" val="40444323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E8ABA-EDB9-41EC-9FB8-E3B5BEC061AE}"/>
              </a:ext>
            </a:extLst>
          </p:cNvPr>
          <p:cNvSpPr>
            <a:spLocks noGrp="1"/>
          </p:cNvSpPr>
          <p:nvPr>
            <p:ph type="title"/>
          </p:nvPr>
        </p:nvSpPr>
        <p:spPr/>
        <p:txBody>
          <a:bodyPr/>
          <a:lstStyle/>
          <a:p>
            <a:r>
              <a:rPr lang="en-GB" dirty="0"/>
              <a:t>4.3 How to Protect from Privacy Risks?</a:t>
            </a:r>
            <a:br>
              <a:rPr lang="en-GB" dirty="0"/>
            </a:br>
            <a:r>
              <a:rPr lang="en-GB" dirty="0"/>
              <a:t>Upstream – Device Manufacturer - Recommendations</a:t>
            </a:r>
          </a:p>
        </p:txBody>
      </p:sp>
      <p:sp>
        <p:nvSpPr>
          <p:cNvPr id="3" name="Content Placeholder 2">
            <a:extLst>
              <a:ext uri="{FF2B5EF4-FFF2-40B4-BE49-F238E27FC236}">
                <a16:creationId xmlns:a16="http://schemas.microsoft.com/office/drawing/2014/main" id="{5585CC1E-A386-47D4-80EC-2E1D0424CFA8}"/>
              </a:ext>
            </a:extLst>
          </p:cNvPr>
          <p:cNvSpPr>
            <a:spLocks noGrp="1"/>
          </p:cNvSpPr>
          <p:nvPr>
            <p:ph sz="quarter" idx="10"/>
          </p:nvPr>
        </p:nvSpPr>
        <p:spPr/>
        <p:txBody>
          <a:bodyPr/>
          <a:lstStyle/>
          <a:p>
            <a:pPr marL="342900" lvl="0" indent="-342900">
              <a:buFont typeface="Arial" panose="020B0604020202020204" pitchFamily="34" charset="0"/>
              <a:buChar char="•"/>
            </a:pPr>
            <a:r>
              <a:rPr lang="en-US" sz="1800" dirty="0"/>
              <a:t>Data protection by design: Privacy of users must be embedded into the design of business processes, technologies, end-to-end ecosystems, operations and information architectures. Each service or business process designed to use – or to may later on use – personal data must take all the necessary security requirements into consideration at the initial stages of their developments;</a:t>
            </a:r>
            <a:endParaRPr lang="en-GB" sz="1800" dirty="0"/>
          </a:p>
          <a:p>
            <a:pPr marL="342900" lvl="0" indent="-342900">
              <a:buFont typeface="Arial" panose="020B0604020202020204" pitchFamily="34" charset="0"/>
              <a:buChar char="•"/>
            </a:pPr>
            <a:r>
              <a:rPr lang="en-US" sz="1800" dirty="0"/>
              <a:t>Data Protection by default: The strictest privacy settings and mechanisms must automatically apply once a user acquires a new product or service; no manual change to the privacy settings should be required on the part of the user. The user ‘owns’ or at least controls its own data, by law</a:t>
            </a:r>
            <a:endParaRPr lang="en-GB" sz="1800" dirty="0"/>
          </a:p>
          <a:p>
            <a:endParaRPr lang="en-GB" dirty="0"/>
          </a:p>
        </p:txBody>
      </p:sp>
      <p:sp>
        <p:nvSpPr>
          <p:cNvPr id="4" name="Content Placeholder 3">
            <a:extLst>
              <a:ext uri="{FF2B5EF4-FFF2-40B4-BE49-F238E27FC236}">
                <a16:creationId xmlns:a16="http://schemas.microsoft.com/office/drawing/2014/main" id="{89B58961-DA0F-4CE0-A654-FC9B1C63E44A}"/>
              </a:ext>
            </a:extLst>
          </p:cNvPr>
          <p:cNvSpPr>
            <a:spLocks noGrp="1"/>
          </p:cNvSpPr>
          <p:nvPr>
            <p:ph sz="quarter" idx="11"/>
          </p:nvPr>
        </p:nvSpPr>
        <p:spPr/>
        <p:txBody>
          <a:bodyPr/>
          <a:lstStyle/>
          <a:p>
            <a:pPr marL="285750" lvl="0" indent="-285750">
              <a:buFont typeface="Arial" panose="020B0604020202020204" pitchFamily="34" charset="0"/>
              <a:buChar char="•"/>
            </a:pPr>
            <a:r>
              <a:rPr lang="en-GB" sz="1800" dirty="0"/>
              <a:t>Transparency of privacy policy: The Device manufacturers should ensure that the user is and remains clear and aware of privacy issues, choices it makes and possible consequences thereof;</a:t>
            </a:r>
          </a:p>
          <a:p>
            <a:pPr marL="285750" lvl="0" indent="-285750">
              <a:buFont typeface="Arial" panose="020B0604020202020204" pitchFamily="34" charset="0"/>
              <a:buChar char="•"/>
            </a:pPr>
            <a:r>
              <a:rPr lang="en-US" sz="1800" dirty="0"/>
              <a:t>Non-discriminatory practices: The vendor, supplier or other provider should ensure non-discriminatory practices against users and businesses on the basis of information derived from digital ecosystems and deployments;</a:t>
            </a:r>
            <a:endParaRPr lang="en-GB" sz="1800" dirty="0"/>
          </a:p>
          <a:p>
            <a:pPr marL="285750" lvl="0" indent="-285750">
              <a:buFont typeface="Arial" panose="020B0604020202020204" pitchFamily="34" charset="0"/>
              <a:buChar char="•"/>
            </a:pPr>
            <a:r>
              <a:rPr lang="en-US" sz="1800" dirty="0"/>
              <a:t>Accountability: Any vendor, supplier or other provider should have the appropriate levels of being accountable for regulatory, contractual and ethical compliance, both upstream, midstream and downstream in the ecosystem.</a:t>
            </a:r>
            <a:endParaRPr lang="en-GB" sz="1800" dirty="0"/>
          </a:p>
          <a:p>
            <a:endParaRPr lang="en-GB" dirty="0"/>
          </a:p>
        </p:txBody>
      </p:sp>
    </p:spTree>
    <p:extLst>
      <p:ext uri="{BB962C8B-B14F-4D97-AF65-F5344CB8AC3E}">
        <p14:creationId xmlns:p14="http://schemas.microsoft.com/office/powerpoint/2010/main" val="31203824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4.3 How to Protect from Privacy Risks?</a:t>
            </a:r>
            <a:br>
              <a:rPr lang="en-US" dirty="0"/>
            </a:br>
            <a:r>
              <a:rPr lang="en-US" sz="2800" dirty="0"/>
              <a:t>Midstream - Professionals designing IoT products </a:t>
            </a:r>
            <a:r>
              <a:rPr lang="en-US" sz="2400" dirty="0"/>
              <a:t>(Social Network)</a:t>
            </a:r>
            <a:endParaRPr lang="en-GB" sz="2400"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dirty="0"/>
              <a:t>In the world of IoT with connected devices where data from one device can be shared with other devices depending on the platforms, the owner of the platforms is responsible for maintaining the privacy of the data as this data is pushed by the user (data subject) onto them. The social platform owner now is the data controller and is subject to GDPR</a:t>
            </a:r>
          </a:p>
          <a:p>
            <a:pPr lvl="1"/>
            <a:r>
              <a:rPr lang="en-GB" dirty="0"/>
              <a:t>In light of the GDPR, the following set of recommendations is relevant for such actors </a:t>
            </a:r>
          </a:p>
          <a:p>
            <a:pPr lvl="2"/>
            <a:r>
              <a:rPr lang="en-GB" dirty="0"/>
              <a:t>Default settings of social applications based on IoT devices should ask users to review, edit and decide on information generated by their device before publication on social platforms.</a:t>
            </a:r>
          </a:p>
          <a:p>
            <a:pPr lvl="2"/>
            <a:r>
              <a:rPr lang="en-GB" dirty="0"/>
              <a:t>Default settings of IoT devices should allow end users to withdraw the originally given consent for the processing of their personal data.</a:t>
            </a:r>
          </a:p>
          <a:p>
            <a:pPr lvl="2"/>
            <a:r>
              <a:rPr lang="en-GB" dirty="0"/>
              <a:t>Information published by IoT devices on social platforms should, by default, not become public or be indexed by search engines.</a:t>
            </a:r>
          </a:p>
          <a:p>
            <a:pPr marL="0" lvl="1" indent="0">
              <a:buNone/>
            </a:pPr>
            <a:endParaRPr lang="en-GB" dirty="0"/>
          </a:p>
        </p:txBody>
      </p:sp>
    </p:spTree>
    <p:extLst>
      <p:ext uri="{BB962C8B-B14F-4D97-AF65-F5344CB8AC3E}">
        <p14:creationId xmlns:p14="http://schemas.microsoft.com/office/powerpoint/2010/main" val="4234306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4.4 How to Protect from Privacy Risks?</a:t>
            </a:r>
            <a:br>
              <a:rPr lang="en-US" dirty="0"/>
            </a:br>
            <a:r>
              <a:rPr lang="en-US" sz="2800" dirty="0"/>
              <a:t>Midstream – </a:t>
            </a:r>
            <a:r>
              <a:rPr lang="en-GB" sz="2800" dirty="0"/>
              <a:t>Professionals using IoT products </a:t>
            </a:r>
            <a:r>
              <a:rPr lang="en-GB" sz="2000" dirty="0"/>
              <a:t>(3</a:t>
            </a:r>
            <a:r>
              <a:rPr lang="en-GB" sz="2000" baseline="30000" dirty="0"/>
              <a:t>rd</a:t>
            </a:r>
            <a:r>
              <a:rPr lang="en-GB" sz="2000" dirty="0"/>
              <a:t> Party App developers)</a:t>
            </a:r>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588000" y="1524000"/>
            <a:ext cx="5508000" cy="4680000"/>
          </a:xfrm>
        </p:spPr>
        <p:txBody>
          <a:bodyPr/>
          <a:lstStyle/>
          <a:p>
            <a:pPr lvl="1"/>
            <a:r>
              <a:rPr lang="en-US" sz="2000" dirty="0"/>
              <a:t>For professionals using IoT products, e.g. a 3</a:t>
            </a:r>
            <a:r>
              <a:rPr lang="en-US" sz="2000" baseline="30000" dirty="0"/>
              <a:t>rd</a:t>
            </a:r>
            <a:r>
              <a:rPr lang="en-US" sz="2000" dirty="0"/>
              <a:t> party application developers, an API is needed for the developer to access software needed or development. </a:t>
            </a:r>
          </a:p>
          <a:p>
            <a:pPr lvl="1"/>
            <a:r>
              <a:rPr lang="en-US" sz="2000" dirty="0"/>
              <a:t>Some of these Applications may be installed on an “opt-in” or “opt-out” basis which is subject to user’s prior consent. </a:t>
            </a:r>
          </a:p>
          <a:p>
            <a:pPr lvl="1"/>
            <a:r>
              <a:rPr lang="en-US" sz="2000" dirty="0"/>
              <a:t>This authorization request made by third-party application developers needs to display sufficient information for users consent to be considered as specific and sufficiently informed.</a:t>
            </a:r>
          </a:p>
          <a:p>
            <a:pPr lvl="1"/>
            <a:r>
              <a:rPr lang="en-US" sz="2000" dirty="0"/>
              <a:t>The diagram across shows an example of an App developer registering on an API to access 3</a:t>
            </a:r>
            <a:r>
              <a:rPr lang="en-US" sz="2000" baseline="30000" dirty="0"/>
              <a:t>rd</a:t>
            </a:r>
            <a:r>
              <a:rPr lang="en-US" sz="2000" dirty="0"/>
              <a:t> party service. API owner is the data controller</a:t>
            </a:r>
            <a:endParaRPr lang="en-GB" sz="2000" dirty="0"/>
          </a:p>
        </p:txBody>
      </p:sp>
      <p:pic>
        <p:nvPicPr>
          <p:cNvPr id="5" name="Content Placeholder 4">
            <a:extLst>
              <a:ext uri="{FF2B5EF4-FFF2-40B4-BE49-F238E27FC236}">
                <a16:creationId xmlns:a16="http://schemas.microsoft.com/office/drawing/2014/main" id="{2D63F9CF-20FE-4B66-A410-1F4530EDDC48}"/>
              </a:ext>
            </a:extLst>
          </p:cNvPr>
          <p:cNvPicPr>
            <a:picLocks noGrp="1" noChangeAspect="1"/>
          </p:cNvPicPr>
          <p:nvPr>
            <p:ph sz="quarter" idx="11"/>
          </p:nvPr>
        </p:nvPicPr>
        <p:blipFill>
          <a:blip r:embed="rId2"/>
          <a:stretch>
            <a:fillRect/>
          </a:stretch>
        </p:blipFill>
        <p:spPr>
          <a:xfrm>
            <a:off x="6530048" y="1672747"/>
            <a:ext cx="4946388" cy="3893165"/>
          </a:xfrm>
          <a:prstGeom prst="rect">
            <a:avLst/>
          </a:prstGeom>
        </p:spPr>
      </p:pic>
    </p:spTree>
    <p:extLst>
      <p:ext uri="{BB962C8B-B14F-4D97-AF65-F5344CB8AC3E}">
        <p14:creationId xmlns:p14="http://schemas.microsoft.com/office/powerpoint/2010/main" val="314196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CA7E10-F2F7-40E4-99AF-74097C15A43C}"/>
              </a:ext>
            </a:extLst>
          </p:cNvPr>
          <p:cNvSpPr>
            <a:spLocks noGrp="1"/>
          </p:cNvSpPr>
          <p:nvPr>
            <p:ph type="title"/>
          </p:nvPr>
        </p:nvSpPr>
        <p:spPr/>
        <p:txBody>
          <a:bodyPr/>
          <a:lstStyle/>
          <a:p>
            <a:r>
              <a:rPr lang="en-US" dirty="0"/>
              <a:t>Target audience of this teaching material</a:t>
            </a:r>
            <a:endParaRPr lang="en-GB" dirty="0"/>
          </a:p>
        </p:txBody>
      </p:sp>
      <p:sp>
        <p:nvSpPr>
          <p:cNvPr id="3" name="Espace réservé du contenu 2">
            <a:extLst>
              <a:ext uri="{FF2B5EF4-FFF2-40B4-BE49-F238E27FC236}">
                <a16:creationId xmlns:a16="http://schemas.microsoft.com/office/drawing/2014/main" id="{B10AA810-AC9C-446C-87D9-C2323F8B616F}"/>
              </a:ext>
            </a:extLst>
          </p:cNvPr>
          <p:cNvSpPr>
            <a:spLocks noGrp="1"/>
          </p:cNvSpPr>
          <p:nvPr>
            <p:ph sz="quarter" idx="10"/>
          </p:nvPr>
        </p:nvSpPr>
        <p:spPr>
          <a:xfrm>
            <a:off x="609758" y="1140812"/>
            <a:ext cx="11225625" cy="5139759"/>
          </a:xfrm>
        </p:spPr>
        <p:txBody>
          <a:bodyPr/>
          <a:lstStyle/>
          <a:p>
            <a:pPr lvl="1"/>
            <a:r>
              <a:rPr lang="en-GB" dirty="0"/>
              <a:t>The main target reader has no knowledge on the issue of privacy</a:t>
            </a:r>
          </a:p>
          <a:p>
            <a:pPr lvl="2"/>
            <a:r>
              <a:rPr lang="en-GB" dirty="0"/>
              <a:t>This teaching material addresses key aspects of privacy by raising a set of relevant questions</a:t>
            </a:r>
          </a:p>
          <a:p>
            <a:pPr lvl="1"/>
            <a:r>
              <a:rPr lang="en-GB" dirty="0"/>
              <a:t>Accordingly, this teaching material</a:t>
            </a:r>
          </a:p>
          <a:p>
            <a:pPr lvl="2"/>
            <a:r>
              <a:rPr lang="en-US" dirty="0"/>
              <a:t>provides learners with the necessary information, </a:t>
            </a:r>
          </a:p>
          <a:p>
            <a:pPr lvl="2"/>
            <a:r>
              <a:rPr lang="en-US" dirty="0"/>
              <a:t>so as to gain basic knowledge on the concept of privacy, </a:t>
            </a:r>
          </a:p>
          <a:p>
            <a:pPr lvl="2"/>
            <a:r>
              <a:rPr lang="en-US" dirty="0"/>
              <a:t>allowing them to make decisions and act in relation to the IoT environment.</a:t>
            </a:r>
          </a:p>
          <a:p>
            <a:pPr lvl="1"/>
            <a:r>
              <a:rPr lang="en-GB" dirty="0"/>
              <a:t>Target group of learners</a:t>
            </a:r>
          </a:p>
          <a:p>
            <a:pPr lvl="2"/>
            <a:r>
              <a:rPr lang="en-US" dirty="0"/>
              <a:t>holds functions both upstream and downstream of the IoT supply chain, thus, mirroring the entire spectrum of the IoT stakeholders </a:t>
            </a:r>
          </a:p>
          <a:p>
            <a:pPr lvl="3"/>
            <a:r>
              <a:rPr lang="en-US" dirty="0"/>
              <a:t>Upstream e.g. Device Manufacturers</a:t>
            </a:r>
          </a:p>
          <a:p>
            <a:pPr lvl="3"/>
            <a:r>
              <a:rPr lang="en-US" dirty="0"/>
              <a:t>Midstream e.g. Professionals designing IoT products; 3rd party using and designing products; IoT platform manufacturers</a:t>
            </a:r>
          </a:p>
          <a:p>
            <a:pPr lvl="3"/>
            <a:r>
              <a:rPr lang="en-US" dirty="0"/>
              <a:t>Downstream e.g. subscribers, users, non-users, Authorities</a:t>
            </a:r>
            <a:endParaRPr lang="en-GB" dirty="0"/>
          </a:p>
        </p:txBody>
      </p:sp>
    </p:spTree>
    <p:extLst>
      <p:ext uri="{BB962C8B-B14F-4D97-AF65-F5344CB8AC3E}">
        <p14:creationId xmlns:p14="http://schemas.microsoft.com/office/powerpoint/2010/main" val="23193690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4.4 How to Protect from Privacy Risks?</a:t>
            </a:r>
            <a:br>
              <a:rPr lang="en-US" dirty="0"/>
            </a:br>
            <a:r>
              <a:rPr lang="en-US" sz="2800" dirty="0"/>
              <a:t>Midstream – </a:t>
            </a:r>
            <a:r>
              <a:rPr lang="en-GB" sz="2800" dirty="0"/>
              <a:t>Professionals using IoT products- Recommendation</a:t>
            </a:r>
            <a:endParaRPr lang="en-GB" sz="2000"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533400" y="1606500"/>
            <a:ext cx="5508000" cy="4680000"/>
          </a:xfrm>
        </p:spPr>
        <p:txBody>
          <a:bodyPr/>
          <a:lstStyle/>
          <a:p>
            <a:pPr marL="285750" lvl="0" indent="-285750">
              <a:buFont typeface="Arial" panose="020B0604020202020204" pitchFamily="34" charset="0"/>
              <a:buChar char="•"/>
            </a:pPr>
            <a:r>
              <a:rPr lang="en-US" sz="1800" dirty="0"/>
              <a:t>Notices or warnings should be designed to frequently remind users that sensors are collecting data. When the application developer does not have a direct access to the device, the app should periodically send a notification to the user to let him know that it is still recording data.</a:t>
            </a:r>
            <a:endParaRPr lang="en-GB" sz="1800" dirty="0"/>
          </a:p>
          <a:p>
            <a:pPr marL="285750" lvl="0" indent="-285750">
              <a:buFont typeface="Arial" panose="020B0604020202020204" pitchFamily="34" charset="0"/>
              <a:buChar char="•"/>
            </a:pPr>
            <a:r>
              <a:rPr lang="en-US" sz="1800" dirty="0"/>
              <a:t>Applications should facilitate the exercise of data subject rights of access, modification and deletion of personal information collected by IoT devices.</a:t>
            </a:r>
            <a:endParaRPr lang="en-GB" sz="1800" dirty="0"/>
          </a:p>
          <a:p>
            <a:pPr marL="285750" lvl="0" indent="-285750">
              <a:buFont typeface="Arial" panose="020B0604020202020204" pitchFamily="34" charset="0"/>
              <a:buChar char="•"/>
            </a:pPr>
            <a:r>
              <a:rPr lang="en-US" sz="1800" dirty="0"/>
              <a:t>Application developers should provide tools so that data-subjects can export both raw and/or aggregated data in a standard and usable format.</a:t>
            </a:r>
            <a:endParaRPr lang="en-GB" sz="1800" dirty="0"/>
          </a:p>
          <a:p>
            <a:pPr lvl="1"/>
            <a:endParaRPr lang="en-GB" sz="2000" dirty="0"/>
          </a:p>
        </p:txBody>
      </p:sp>
      <p:sp>
        <p:nvSpPr>
          <p:cNvPr id="6" name="Content Placeholder 5">
            <a:extLst>
              <a:ext uri="{FF2B5EF4-FFF2-40B4-BE49-F238E27FC236}">
                <a16:creationId xmlns:a16="http://schemas.microsoft.com/office/drawing/2014/main" id="{9A84C460-1B7A-4D59-8318-674C02539F51}"/>
              </a:ext>
            </a:extLst>
          </p:cNvPr>
          <p:cNvSpPr>
            <a:spLocks noGrp="1"/>
          </p:cNvSpPr>
          <p:nvPr>
            <p:ph sz="quarter" idx="11"/>
          </p:nvPr>
        </p:nvSpPr>
        <p:spPr/>
        <p:txBody>
          <a:bodyPr/>
          <a:lstStyle/>
          <a:p>
            <a:pPr marL="285750" indent="-285750">
              <a:buFont typeface="Arial" panose="020B0604020202020204" pitchFamily="34" charset="0"/>
              <a:buChar char="•"/>
            </a:pPr>
            <a:r>
              <a:rPr lang="en-GB" sz="1800" dirty="0"/>
              <a:t>Developers should pay special attention to the types of data being processed and to the possibility of inferring sensitive personal data from them.</a:t>
            </a:r>
          </a:p>
          <a:p>
            <a:pPr marL="285750" lvl="0" indent="-285750">
              <a:buFont typeface="Arial" panose="020B0604020202020204" pitchFamily="34" charset="0"/>
              <a:buChar char="•"/>
            </a:pPr>
            <a:r>
              <a:rPr lang="en-GB" sz="1800" dirty="0"/>
              <a:t>Application developers should apply a data minimisation principle. More generally, developers should follow a Privacy by Design approach and minimise the amount of collected data to that required to provide the service.</a:t>
            </a:r>
          </a:p>
          <a:p>
            <a:pPr marL="285750" lvl="0" indent="-285750">
              <a:buFont typeface="Arial" panose="020B0604020202020204" pitchFamily="34" charset="0"/>
              <a:buChar char="•"/>
            </a:pPr>
            <a:r>
              <a:rPr lang="en-GB" sz="1800" dirty="0"/>
              <a:t>Continuous Updates: From the inception of an IoT device, it should be continuously updated in order to reduce vulnerabilities. </a:t>
            </a:r>
          </a:p>
          <a:p>
            <a:pPr marL="285750" lvl="0" indent="-285750">
              <a:buFont typeface="Arial" panose="020B0604020202020204" pitchFamily="34" charset="0"/>
              <a:buChar char="•"/>
            </a:pPr>
            <a:r>
              <a:rPr lang="en-GB" sz="1800" dirty="0"/>
              <a:t>Encryption can and should be used as an effective tool for ensuring the security of data.</a:t>
            </a:r>
            <a:r>
              <a:rPr lang="en-US" sz="1800" dirty="0"/>
              <a:t> </a:t>
            </a:r>
            <a:endParaRPr lang="en-GB" dirty="0"/>
          </a:p>
        </p:txBody>
      </p:sp>
    </p:spTree>
    <p:extLst>
      <p:ext uri="{BB962C8B-B14F-4D97-AF65-F5344CB8AC3E}">
        <p14:creationId xmlns:p14="http://schemas.microsoft.com/office/powerpoint/2010/main" val="28161276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4.5 How to Protect from Privacy Risks?</a:t>
            </a:r>
            <a:br>
              <a:rPr lang="en-US" dirty="0"/>
            </a:br>
            <a:r>
              <a:rPr lang="en-US" sz="2800" dirty="0"/>
              <a:t>Midstream - IoT Platforms</a:t>
            </a:r>
            <a:endParaRPr lang="en-GB" sz="2400"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dirty="0"/>
              <a:t>IoT manufacturers are designing standard platform interfaces with an aim to host the data collected through different devices in order to centralize and simplify their management. </a:t>
            </a:r>
          </a:p>
          <a:p>
            <a:pPr lvl="1"/>
            <a:r>
              <a:rPr lang="en-GB" dirty="0"/>
              <a:t>Examples are the HLA (from AIOTI) platform and oneM2M platform. Such platforms may qualify as data controllers in the fact that they collect user’s personal data for their own purposes.</a:t>
            </a:r>
          </a:p>
          <a:p>
            <a:pPr lvl="1"/>
            <a:r>
              <a:rPr lang="en-GB" dirty="0"/>
              <a:t>Recommendation:</a:t>
            </a:r>
          </a:p>
          <a:p>
            <a:pPr lvl="2"/>
            <a:r>
              <a:rPr lang="en-GB" dirty="0"/>
              <a:t>Consent to the use of connected device and to the resulting data processing must be informed and freely given.</a:t>
            </a:r>
          </a:p>
          <a:p>
            <a:pPr lvl="2"/>
            <a:r>
              <a:rPr lang="en-GB" dirty="0"/>
              <a:t>Data subject whose data is being processed in the context of a contractual relationship with the user of a connected device should be in a position to administer the device.</a:t>
            </a:r>
          </a:p>
          <a:p>
            <a:pPr lvl="1"/>
            <a:endParaRPr lang="en-GB" dirty="0"/>
          </a:p>
        </p:txBody>
      </p:sp>
    </p:spTree>
    <p:extLst>
      <p:ext uri="{BB962C8B-B14F-4D97-AF65-F5344CB8AC3E}">
        <p14:creationId xmlns:p14="http://schemas.microsoft.com/office/powerpoint/2010/main" val="3761266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4.6 How to Protect from Privacy Risks?</a:t>
            </a:r>
            <a:br>
              <a:rPr lang="en-US" dirty="0"/>
            </a:br>
            <a:r>
              <a:rPr lang="en-US" sz="2400" dirty="0"/>
              <a:t>Downstream - </a:t>
            </a:r>
            <a:r>
              <a:rPr lang="en-GB" sz="2400" dirty="0"/>
              <a:t>Individuals as Data Subjects: Subscribers, Users, Non-Users</a:t>
            </a:r>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dirty="0"/>
              <a:t>Although certain risk is more relevant for certain stakeholders, it is important to stress that risks and potential harm incurred cannot be limited and that they may proliferates throughout the entire chain.</a:t>
            </a:r>
          </a:p>
          <a:p>
            <a:pPr lvl="1"/>
            <a:r>
              <a:rPr lang="en-GB" dirty="0"/>
              <a:t>GDPR applies to human personal data. Within IoT, if data collected are machine data, e.g. temperature in a factory or sensor data from a sensor in a vegetable farm, then they are not subject to GDPR. </a:t>
            </a:r>
          </a:p>
          <a:p>
            <a:pPr lvl="1"/>
            <a:r>
              <a:rPr lang="en-GB" dirty="0"/>
              <a:t>Also, if data collected are human data, but are used exclusively for personal or domestic purposes, they will fall under the “house hold exemption”. </a:t>
            </a:r>
          </a:p>
          <a:p>
            <a:pPr lvl="1"/>
            <a:r>
              <a:rPr lang="en-GB" dirty="0"/>
              <a:t>In IoT however this will be limited, as IoT by nature considers user’s data that are systematically transferred to device manufacturer, app developers and other 3rd parties who qualify as data controllers.</a:t>
            </a:r>
          </a:p>
          <a:p>
            <a:pPr lvl="1"/>
            <a:endParaRPr lang="en-GB" dirty="0"/>
          </a:p>
        </p:txBody>
      </p:sp>
    </p:spTree>
    <p:extLst>
      <p:ext uri="{BB962C8B-B14F-4D97-AF65-F5344CB8AC3E}">
        <p14:creationId xmlns:p14="http://schemas.microsoft.com/office/powerpoint/2010/main" val="42715620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4.6 How to Protect from Privacy Risks?</a:t>
            </a:r>
            <a:br>
              <a:rPr lang="en-US" dirty="0"/>
            </a:br>
            <a:r>
              <a:rPr lang="en-US" sz="2400" dirty="0"/>
              <a:t>Downstream - </a:t>
            </a:r>
            <a:r>
              <a:rPr lang="en-GB" sz="2400" dirty="0"/>
              <a:t>Individuals as Data Subjects: Subscribers, Users, Non-Users</a:t>
            </a:r>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dirty="0"/>
              <a:t>Recommendation</a:t>
            </a:r>
          </a:p>
          <a:p>
            <a:pPr lvl="2"/>
            <a:r>
              <a:rPr lang="en-GB" dirty="0"/>
              <a:t>Consent to the use of a connected device and to the resulting data processing must be informed and freely given. Users should not be economically penalized or have degraded access to the capabilities of their devices if they decide to use the device or a specific service.</a:t>
            </a:r>
          </a:p>
          <a:p>
            <a:pPr lvl="2"/>
            <a:r>
              <a:rPr lang="en-GB" dirty="0"/>
              <a:t>The data subject whose data is being processed in the context of a contractual relationship with the user of a connected device (i.e. hotel, health-insurance or a car renter) should be in a position to administer the device. Irrespective of the existence of any contractual relationship, any non-user data subject must be in a capacity to exercise his/her rights of access and opposition.</a:t>
            </a:r>
          </a:p>
          <a:p>
            <a:pPr lvl="2"/>
            <a:r>
              <a:rPr lang="en-GB" dirty="0"/>
              <a:t>Users of IoT devices should inform non-user data subjects whose data are collected of the presence of IoT devices and the type of collected data. They should also respect the data subject’s preference not to have their data collected by the device.</a:t>
            </a:r>
          </a:p>
          <a:p>
            <a:pPr lvl="1"/>
            <a:endParaRPr lang="en-GB" dirty="0"/>
          </a:p>
        </p:txBody>
      </p:sp>
    </p:spTree>
    <p:extLst>
      <p:ext uri="{BB962C8B-B14F-4D97-AF65-F5344CB8AC3E}">
        <p14:creationId xmlns:p14="http://schemas.microsoft.com/office/powerpoint/2010/main" val="162947935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C930A9-C2D4-42E4-BD63-852D659338F1}"/>
              </a:ext>
            </a:extLst>
          </p:cNvPr>
          <p:cNvSpPr>
            <a:spLocks noGrp="1"/>
          </p:cNvSpPr>
          <p:nvPr>
            <p:ph type="title"/>
          </p:nvPr>
        </p:nvSpPr>
        <p:spPr>
          <a:xfrm>
            <a:off x="6811108" y="3575538"/>
            <a:ext cx="5281244" cy="1429522"/>
          </a:xfrm>
        </p:spPr>
        <p:txBody>
          <a:bodyPr/>
          <a:lstStyle/>
          <a:p>
            <a:r>
              <a:rPr lang="en-US" dirty="0"/>
              <a:t>Conclusion</a:t>
            </a:r>
            <a:endParaRPr lang="en-GB" dirty="0"/>
          </a:p>
        </p:txBody>
      </p:sp>
    </p:spTree>
    <p:extLst>
      <p:ext uri="{BB962C8B-B14F-4D97-AF65-F5344CB8AC3E}">
        <p14:creationId xmlns:p14="http://schemas.microsoft.com/office/powerpoint/2010/main" val="18886992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5.0 Conclusion</a:t>
            </a:r>
            <a:br>
              <a:rPr lang="en-US" dirty="0"/>
            </a:br>
            <a:r>
              <a:rPr lang="en-US" dirty="0"/>
              <a:t>Preliminary set of key takeaways </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US" dirty="0"/>
              <a:t>This teaching slides provide a quick guide to understanding GDPR in the context of IoT, the material offers a good background in privacy and how the concept of privacy applies in IoT environment. There is also opportunity to test one’s knowledge of the material which is a means of embedding the information enclosed.</a:t>
            </a:r>
            <a:endParaRPr lang="en-GB" dirty="0"/>
          </a:p>
          <a:p>
            <a:pPr lvl="1"/>
            <a:r>
              <a:rPr lang="en-GB" dirty="0"/>
              <a:t>Acknowledging the support IoT stakeholder’s need, in order to make well-educated decisions regarding personal data processing, the teaching materials put particular emphasis on the role of data protection risks that occur  upstream, midstream and downstream of the supply chain and how IoT stakeholders holding a role in the respective parts of the supply chain can mitigate them. </a:t>
            </a:r>
          </a:p>
          <a:p>
            <a:pPr lvl="1"/>
            <a:endParaRPr lang="en-US" dirty="0"/>
          </a:p>
        </p:txBody>
      </p:sp>
    </p:spTree>
    <p:extLst>
      <p:ext uri="{BB962C8B-B14F-4D97-AF65-F5344CB8AC3E}">
        <p14:creationId xmlns:p14="http://schemas.microsoft.com/office/powerpoint/2010/main" val="18174828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dirty="0"/>
              <a:t>5.0 Conclusion</a:t>
            </a:r>
            <a:br>
              <a:rPr lang="en-US" dirty="0"/>
            </a:br>
            <a:r>
              <a:rPr lang="en-US" dirty="0"/>
              <a:t>Preliminary set of key takeaways </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dirty="0"/>
              <a:t>With respect to data protection risks and besides the specific recommendations captured in this document, it is of key importance to highlight that:</a:t>
            </a:r>
          </a:p>
          <a:p>
            <a:pPr lvl="2"/>
            <a:r>
              <a:rPr lang="en-US" dirty="0"/>
              <a:t>the understanding context matters for professionals to effectively protect personal information in practice</a:t>
            </a:r>
            <a:endParaRPr lang="en-GB" dirty="0"/>
          </a:p>
          <a:p>
            <a:pPr lvl="2"/>
            <a:r>
              <a:rPr lang="en-US" dirty="0"/>
              <a:t>risks in the IoT ecosystems concerning personal data protection could be merely mitigated, but not eliminated.</a:t>
            </a:r>
            <a:endParaRPr lang="en-GB" dirty="0"/>
          </a:p>
          <a:p>
            <a:pPr lvl="2"/>
            <a:r>
              <a:rPr lang="en-US" dirty="0"/>
              <a:t>risks can be perceived on an individual basis but also at a societal level</a:t>
            </a:r>
            <a:endParaRPr lang="en-GB" dirty="0"/>
          </a:p>
          <a:p>
            <a:pPr lvl="2"/>
            <a:r>
              <a:rPr lang="en-US" dirty="0"/>
              <a:t>although data protection risks do not pertain solely to specific IoT stakeholders,  the degree of relevance, though, may vary.</a:t>
            </a:r>
            <a:endParaRPr lang="en-GB" dirty="0"/>
          </a:p>
          <a:p>
            <a:pPr lvl="2"/>
            <a:r>
              <a:rPr lang="en-US" dirty="0"/>
              <a:t>similarly, the recommendations produced are primarily relevant for certain professionals identified, but they remain relevant -to a lesser- extent for the other actors as well.</a:t>
            </a:r>
            <a:endParaRPr lang="en-GB" dirty="0"/>
          </a:p>
          <a:p>
            <a:pPr lvl="1"/>
            <a:endParaRPr lang="en-US" dirty="0"/>
          </a:p>
        </p:txBody>
      </p:sp>
    </p:spTree>
    <p:extLst>
      <p:ext uri="{BB962C8B-B14F-4D97-AF65-F5344CB8AC3E}">
        <p14:creationId xmlns:p14="http://schemas.microsoft.com/office/powerpoint/2010/main" val="22554098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C930A9-C2D4-42E4-BD63-852D659338F1}"/>
              </a:ext>
            </a:extLst>
          </p:cNvPr>
          <p:cNvSpPr>
            <a:spLocks noGrp="1"/>
          </p:cNvSpPr>
          <p:nvPr>
            <p:ph type="title"/>
          </p:nvPr>
        </p:nvSpPr>
        <p:spPr>
          <a:xfrm>
            <a:off x="6811108" y="3575538"/>
            <a:ext cx="5281244" cy="1429522"/>
          </a:xfrm>
        </p:spPr>
        <p:txBody>
          <a:bodyPr/>
          <a:lstStyle/>
          <a:p>
            <a:r>
              <a:rPr lang="en-US" dirty="0"/>
              <a:t>Other useful information</a:t>
            </a:r>
            <a:endParaRPr lang="en-GB" dirty="0"/>
          </a:p>
        </p:txBody>
      </p:sp>
    </p:spTree>
    <p:extLst>
      <p:ext uri="{BB962C8B-B14F-4D97-AF65-F5344CB8AC3E}">
        <p14:creationId xmlns:p14="http://schemas.microsoft.com/office/powerpoint/2010/main" val="41467511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A1. Other useful information</a:t>
            </a:r>
            <a:br>
              <a:rPr lang="en-US" dirty="0"/>
            </a:br>
            <a:r>
              <a:rPr lang="en-US" sz="2800" dirty="0"/>
              <a:t>Guide to Certification in Privacy</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US" dirty="0"/>
              <a:t>Introduction</a:t>
            </a:r>
          </a:p>
          <a:p>
            <a:pPr lvl="1"/>
            <a:r>
              <a:rPr lang="en-US" dirty="0"/>
              <a:t>Guide to certification in Privacy</a:t>
            </a:r>
          </a:p>
        </p:txBody>
      </p:sp>
    </p:spTree>
    <p:extLst>
      <p:ext uri="{BB962C8B-B14F-4D97-AF65-F5344CB8AC3E}">
        <p14:creationId xmlns:p14="http://schemas.microsoft.com/office/powerpoint/2010/main" val="30890264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A1. Other useful information</a:t>
            </a:r>
            <a:br>
              <a:rPr lang="en-US" dirty="0"/>
            </a:br>
            <a:r>
              <a:rPr lang="en-US" sz="2800" dirty="0"/>
              <a:t>Introduction</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sz="2000" dirty="0"/>
              <a:t>Aiming to increase organizations’ accountability in relation to the processing of personal data of individuals, there may be need for training hence this section describes potential certification area available today in the area of Privacy.</a:t>
            </a:r>
          </a:p>
          <a:p>
            <a:pPr lvl="1"/>
            <a:r>
              <a:rPr lang="en-GB" sz="2000" dirty="0"/>
              <a:t>The International Association of Privacy Professionals (IAPP) is a non-profit, non-advocacy membership association founded in 2000 The IAPP is responsible for developing and launching the only globally recognized credentialing programs in information privacy: </a:t>
            </a:r>
          </a:p>
          <a:p>
            <a:pPr lvl="2"/>
            <a:r>
              <a:rPr lang="en-GB" sz="1800" dirty="0"/>
              <a:t>The Certified Information Privacy Professional (CIPP), </a:t>
            </a:r>
          </a:p>
          <a:p>
            <a:pPr lvl="2"/>
            <a:r>
              <a:rPr lang="en-GB" sz="1800" dirty="0"/>
              <a:t>The Certified Information Privacy Manager (CIPM) </a:t>
            </a:r>
          </a:p>
          <a:p>
            <a:pPr lvl="2"/>
            <a:r>
              <a:rPr lang="en-GB" sz="1800" dirty="0"/>
              <a:t>The Certified Information Privacy Technologist (CIPT). </a:t>
            </a:r>
          </a:p>
          <a:p>
            <a:pPr lvl="1"/>
            <a:r>
              <a:rPr lang="en-GB" sz="2000" dirty="0"/>
              <a:t>The CIPP, CIPM and CIPT are the leading privacy certifications for thousands of professionals around the world who serve the data protection, information auditing, information security, legal compliance and/or risk management needs of their organizations but they are not the only ones (</a:t>
            </a:r>
            <a:r>
              <a:rPr lang="en-GB" sz="2000" dirty="0">
                <a:hlinkClick r:id="rId2"/>
              </a:rPr>
              <a:t>https://iapp.org</a:t>
            </a:r>
            <a:r>
              <a:rPr lang="en-GB" sz="2000" dirty="0"/>
              <a:t>)  </a:t>
            </a:r>
          </a:p>
          <a:p>
            <a:pPr lvl="1"/>
            <a:endParaRPr lang="en-US" dirty="0"/>
          </a:p>
        </p:txBody>
      </p:sp>
    </p:spTree>
    <p:extLst>
      <p:ext uri="{BB962C8B-B14F-4D97-AF65-F5344CB8AC3E}">
        <p14:creationId xmlns:p14="http://schemas.microsoft.com/office/powerpoint/2010/main" val="1038812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C930A9-C2D4-42E4-BD63-852D659338F1}"/>
              </a:ext>
            </a:extLst>
          </p:cNvPr>
          <p:cNvSpPr>
            <a:spLocks noGrp="1"/>
          </p:cNvSpPr>
          <p:nvPr>
            <p:ph type="title"/>
          </p:nvPr>
        </p:nvSpPr>
        <p:spPr>
          <a:xfrm>
            <a:off x="6635262" y="4689231"/>
            <a:ext cx="5281244" cy="1429522"/>
          </a:xfrm>
        </p:spPr>
        <p:txBody>
          <a:bodyPr/>
          <a:lstStyle/>
          <a:p>
            <a:r>
              <a:rPr lang="en-GB" dirty="0"/>
              <a:t>Part 1: </a:t>
            </a:r>
            <a:br>
              <a:rPr lang="en-GB" dirty="0"/>
            </a:br>
            <a:r>
              <a:rPr lang="en-GB" dirty="0"/>
              <a:t>What is Privacy?</a:t>
            </a:r>
          </a:p>
        </p:txBody>
      </p:sp>
    </p:spTree>
    <p:extLst>
      <p:ext uri="{BB962C8B-B14F-4D97-AF65-F5344CB8AC3E}">
        <p14:creationId xmlns:p14="http://schemas.microsoft.com/office/powerpoint/2010/main" val="21436603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A1. Other useful information</a:t>
            </a:r>
            <a:br>
              <a:rPr lang="en-US" dirty="0"/>
            </a:br>
            <a:r>
              <a:rPr lang="en-US" sz="2800" dirty="0"/>
              <a:t>Guide to Certification in Privacy</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GB" dirty="0"/>
              <a:t>A.1	Certified Information Privacy Professional (CIPP)</a:t>
            </a:r>
          </a:p>
          <a:p>
            <a:pPr lvl="2"/>
            <a:r>
              <a:rPr lang="en-GB" dirty="0"/>
              <a:t>The CIPP is for IT and other professionals whose responsibility involves data privacy and protection along with legal and compliance matters, plus information management, data governance, and human resources.</a:t>
            </a:r>
          </a:p>
          <a:p>
            <a:pPr lvl="1"/>
            <a:r>
              <a:rPr lang="en-GB" dirty="0"/>
              <a:t>A.2	Certified Information Privacy Manager (CIPM)</a:t>
            </a:r>
          </a:p>
          <a:p>
            <a:pPr lvl="2"/>
            <a:r>
              <a:rPr lang="en-GB" dirty="0"/>
              <a:t>The CIPM targets people responsible for managing information privacy programs. It stresses both knowledge of privacy law and regulations and how to translate that knowledge into workable practices, policies, and procedures for organizations to adopt and employ day to day</a:t>
            </a:r>
          </a:p>
          <a:p>
            <a:pPr lvl="1"/>
            <a:r>
              <a:rPr lang="en-GB" dirty="0"/>
              <a:t>A.3	Certified Information Privacy Technologist (CIPT)</a:t>
            </a:r>
          </a:p>
          <a:p>
            <a:pPr lvl="2"/>
            <a:r>
              <a:rPr lang="en-GB" dirty="0"/>
              <a:t>The CIPT is for the people who implement the technical controls and components that go into a privacy program. This credential is the most likely starting point for IT professionals interested in working with data privacy and protection. It would be best coupled with the CIPP/E for those interested in coming fully up to speed on GDPR.</a:t>
            </a:r>
          </a:p>
          <a:p>
            <a:pPr lvl="1"/>
            <a:endParaRPr lang="en-US" dirty="0"/>
          </a:p>
        </p:txBody>
      </p:sp>
    </p:spTree>
    <p:extLst>
      <p:ext uri="{BB962C8B-B14F-4D97-AF65-F5344CB8AC3E}">
        <p14:creationId xmlns:p14="http://schemas.microsoft.com/office/powerpoint/2010/main" val="31018692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C930A9-C2D4-42E4-BD63-852D659338F1}"/>
              </a:ext>
            </a:extLst>
          </p:cNvPr>
          <p:cNvSpPr>
            <a:spLocks noGrp="1"/>
          </p:cNvSpPr>
          <p:nvPr>
            <p:ph type="title"/>
          </p:nvPr>
        </p:nvSpPr>
        <p:spPr>
          <a:xfrm>
            <a:off x="6811108" y="3575538"/>
            <a:ext cx="5281244" cy="1429522"/>
          </a:xfrm>
        </p:spPr>
        <p:txBody>
          <a:bodyPr/>
          <a:lstStyle/>
          <a:p>
            <a:r>
              <a:rPr lang="en-US" dirty="0"/>
              <a:t>References</a:t>
            </a:r>
            <a:endParaRPr lang="en-GB" dirty="0"/>
          </a:p>
        </p:txBody>
      </p:sp>
    </p:spTree>
    <p:extLst>
      <p:ext uri="{BB962C8B-B14F-4D97-AF65-F5344CB8AC3E}">
        <p14:creationId xmlns:p14="http://schemas.microsoft.com/office/powerpoint/2010/main" val="85272748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4F5703-4A8B-49B9-87FE-204F3B436020}"/>
              </a:ext>
            </a:extLst>
          </p:cNvPr>
          <p:cNvSpPr>
            <a:spLocks noGrp="1"/>
          </p:cNvSpPr>
          <p:nvPr>
            <p:ph type="title"/>
          </p:nvPr>
        </p:nvSpPr>
        <p:spPr/>
        <p:txBody>
          <a:bodyPr/>
          <a:lstStyle/>
          <a:p>
            <a:r>
              <a:rPr lang="en-US" dirty="0"/>
              <a:t>References</a:t>
            </a:r>
            <a:endParaRPr lang="en-GB" dirty="0"/>
          </a:p>
        </p:txBody>
      </p:sp>
      <p:sp>
        <p:nvSpPr>
          <p:cNvPr id="3" name="Espace réservé du contenu 2">
            <a:extLst>
              <a:ext uri="{FF2B5EF4-FFF2-40B4-BE49-F238E27FC236}">
                <a16:creationId xmlns:a16="http://schemas.microsoft.com/office/drawing/2014/main" id="{B547C23B-438D-4560-BFFA-D611BA396C92}"/>
              </a:ext>
            </a:extLst>
          </p:cNvPr>
          <p:cNvSpPr>
            <a:spLocks noGrp="1"/>
          </p:cNvSpPr>
          <p:nvPr>
            <p:ph sz="quarter" idx="10"/>
          </p:nvPr>
        </p:nvSpPr>
        <p:spPr>
          <a:xfrm>
            <a:off x="609758" y="1315092"/>
            <a:ext cx="11225625" cy="4965479"/>
          </a:xfrm>
        </p:spPr>
        <p:txBody>
          <a:bodyPr/>
          <a:lstStyle/>
          <a:p>
            <a:pPr lvl="1"/>
            <a:r>
              <a:rPr lang="en-US" sz="1400" dirty="0"/>
              <a:t>ETSI TR 103 591: SmartM2M; Privacy study report; Standards Landscape and best practices</a:t>
            </a:r>
          </a:p>
          <a:p>
            <a:pPr lvl="1"/>
            <a:r>
              <a:rPr lang="en-US" sz="1400" dirty="0"/>
              <a:t>European Data Protection Supervisor: "Glossary", available at: https://edps.europa.eu/data-protection/data-protection/glossary_en</a:t>
            </a:r>
          </a:p>
          <a:p>
            <a:pPr lvl="1"/>
            <a:r>
              <a:rPr lang="en-US" sz="1400" dirty="0"/>
              <a:t>Cloud Service Level Agreement </a:t>
            </a:r>
            <a:r>
              <a:rPr lang="en-US" sz="1400" dirty="0" err="1"/>
              <a:t>Standardisation</a:t>
            </a:r>
            <a:r>
              <a:rPr lang="en-US" sz="1400" dirty="0"/>
              <a:t> Guidelines, available at https://ec.europa.eu/digital-single-market/en/news/cloud-service-level-agreement-standardisation-guidelines</a:t>
            </a:r>
          </a:p>
          <a:p>
            <a:pPr lvl="1"/>
            <a:r>
              <a:rPr lang="en-US" sz="1400" dirty="0"/>
              <a:t>Regulation (EU) 2016/679 of the European Parliament and of the Council of 27 April 2016 on the protection of natural persons with regard to the processing of personal data and on the free movement of such data, and repealing Directive 95/46/EC (General Data Protection Regulation), OJ 2016 L 119/1.</a:t>
            </a:r>
          </a:p>
          <a:p>
            <a:pPr lvl="1"/>
            <a:r>
              <a:rPr lang="en-US" sz="1400" dirty="0"/>
              <a:t>Directive 95/46/EC on the protection of individuals with regard to the processing of personal data and on the free movement of such data)</a:t>
            </a:r>
          </a:p>
          <a:p>
            <a:pPr lvl="1"/>
            <a:r>
              <a:rPr lang="en-US" sz="1400" dirty="0"/>
              <a:t>Data Protection Working Party, Opinion 8/2014 on the Recent Developments on the Internet of Things, adopted on 16 September 2014</a:t>
            </a:r>
          </a:p>
          <a:p>
            <a:pPr lvl="1"/>
            <a:r>
              <a:rPr lang="en-US" sz="1400" dirty="0"/>
              <a:t>ETSI TR 103 534-1: SmartM2M; Teaching Material; Part 1: Security</a:t>
            </a:r>
          </a:p>
          <a:p>
            <a:pPr lvl="1"/>
            <a:r>
              <a:rPr lang="en-US" sz="1400" dirty="0"/>
              <a:t>Protecting Privacy and Data in the Internet of Things: Considerations and techniques for big data, machine learning and analytics February 2019 </a:t>
            </a:r>
          </a:p>
          <a:p>
            <a:pPr lvl="1"/>
            <a:r>
              <a:rPr lang="en-US" sz="1400" dirty="0"/>
              <a:t>GSMA www.gsma.com </a:t>
            </a:r>
          </a:p>
          <a:p>
            <a:pPr lvl="1"/>
            <a:r>
              <a:rPr lang="en-US" sz="1400" dirty="0"/>
              <a:t>Privacy in Mobile Apps: Guidance for app developers ICO </a:t>
            </a:r>
          </a:p>
          <a:p>
            <a:pPr lvl="1"/>
            <a:r>
              <a:rPr lang="en-US" sz="1400" dirty="0"/>
              <a:t>ETSI TS 103 485: CYBER; Mechanisms for privacy assurance and verification</a:t>
            </a:r>
            <a:endParaRPr lang="en-GB" sz="1400" dirty="0"/>
          </a:p>
        </p:txBody>
      </p:sp>
    </p:spTree>
    <p:extLst>
      <p:ext uri="{BB962C8B-B14F-4D97-AF65-F5344CB8AC3E}">
        <p14:creationId xmlns:p14="http://schemas.microsoft.com/office/powerpoint/2010/main" val="318615210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26EB21-763A-4AD6-91AB-A975A65AFF58}"/>
              </a:ext>
            </a:extLst>
          </p:cNvPr>
          <p:cNvSpPr>
            <a:spLocks noGrp="1"/>
          </p:cNvSpPr>
          <p:nvPr>
            <p:ph type="title"/>
          </p:nvPr>
        </p:nvSpPr>
        <p:spPr/>
        <p:txBody>
          <a:bodyPr/>
          <a:lstStyle/>
          <a:p>
            <a:r>
              <a:rPr lang="en-US" dirty="0"/>
              <a:t>Abbreviations</a:t>
            </a:r>
            <a:endParaRPr lang="en-GB" dirty="0"/>
          </a:p>
        </p:txBody>
      </p:sp>
      <p:sp>
        <p:nvSpPr>
          <p:cNvPr id="3" name="Espace réservé du contenu 2">
            <a:extLst>
              <a:ext uri="{FF2B5EF4-FFF2-40B4-BE49-F238E27FC236}">
                <a16:creationId xmlns:a16="http://schemas.microsoft.com/office/drawing/2014/main" id="{AB04861E-587E-437B-923B-C1C74F7174CF}"/>
              </a:ext>
            </a:extLst>
          </p:cNvPr>
          <p:cNvSpPr>
            <a:spLocks noGrp="1"/>
          </p:cNvSpPr>
          <p:nvPr>
            <p:ph sz="quarter" idx="10"/>
          </p:nvPr>
        </p:nvSpPr>
        <p:spPr>
          <a:xfrm>
            <a:off x="609758" y="1304818"/>
            <a:ext cx="11225625" cy="4975753"/>
          </a:xfrm>
        </p:spPr>
        <p:txBody>
          <a:bodyPr/>
          <a:lstStyle/>
          <a:p>
            <a:pPr lvl="1">
              <a:spcBef>
                <a:spcPts val="0"/>
              </a:spcBef>
            </a:pPr>
            <a:r>
              <a:rPr lang="en-GB" sz="1800" dirty="0"/>
              <a:t>AIOTI	Alliance for IoT Innovation</a:t>
            </a:r>
          </a:p>
          <a:p>
            <a:pPr lvl="1">
              <a:spcBef>
                <a:spcPts val="0"/>
              </a:spcBef>
            </a:pPr>
            <a:r>
              <a:rPr lang="en-GB" sz="1800" dirty="0"/>
              <a:t>API	Application Programming Interface</a:t>
            </a:r>
          </a:p>
          <a:p>
            <a:pPr lvl="1">
              <a:spcBef>
                <a:spcPts val="0"/>
              </a:spcBef>
            </a:pPr>
            <a:r>
              <a:rPr lang="en-GB" sz="1800" dirty="0"/>
              <a:t>CIPM	Certified Information Privacy Manager</a:t>
            </a:r>
          </a:p>
          <a:p>
            <a:pPr lvl="1">
              <a:spcBef>
                <a:spcPts val="0"/>
              </a:spcBef>
            </a:pPr>
            <a:r>
              <a:rPr lang="en-GB" sz="1800" dirty="0"/>
              <a:t>CIPP	Certified Information Privacy Professional</a:t>
            </a:r>
          </a:p>
          <a:p>
            <a:pPr lvl="1">
              <a:spcBef>
                <a:spcPts val="0"/>
              </a:spcBef>
            </a:pPr>
            <a:r>
              <a:rPr lang="en-GB" sz="1800" dirty="0"/>
              <a:t>CIPT	Certified Information Privacy Technologist</a:t>
            </a:r>
          </a:p>
          <a:p>
            <a:pPr lvl="1">
              <a:spcBef>
                <a:spcPts val="0"/>
              </a:spcBef>
            </a:pPr>
            <a:r>
              <a:rPr lang="en-GB" sz="1800" dirty="0"/>
              <a:t>DPIA	Data Protection Impact Assessment</a:t>
            </a:r>
          </a:p>
          <a:p>
            <a:pPr lvl="1">
              <a:spcBef>
                <a:spcPts val="0"/>
              </a:spcBef>
            </a:pPr>
            <a:r>
              <a:rPr lang="en-GB" sz="1800" dirty="0"/>
              <a:t>DPO	Data Protection Officer </a:t>
            </a:r>
          </a:p>
          <a:p>
            <a:pPr lvl="1">
              <a:spcBef>
                <a:spcPts val="0"/>
              </a:spcBef>
            </a:pPr>
            <a:r>
              <a:rPr lang="en-GB" sz="1800" dirty="0"/>
              <a:t>ERP	Enterprise Resource Planning</a:t>
            </a:r>
          </a:p>
          <a:p>
            <a:pPr lvl="1">
              <a:spcBef>
                <a:spcPts val="0"/>
              </a:spcBef>
            </a:pPr>
            <a:r>
              <a:rPr lang="en-GB" sz="1800" dirty="0"/>
              <a:t>ETSI	European Telecommunication Standards Institute</a:t>
            </a:r>
          </a:p>
          <a:p>
            <a:pPr lvl="1">
              <a:spcBef>
                <a:spcPts val="0"/>
              </a:spcBef>
            </a:pPr>
            <a:r>
              <a:rPr lang="en-GB" sz="1800" dirty="0"/>
              <a:t>EU	European Union</a:t>
            </a:r>
          </a:p>
          <a:p>
            <a:pPr lvl="1">
              <a:spcBef>
                <a:spcPts val="0"/>
              </a:spcBef>
            </a:pPr>
            <a:r>
              <a:rPr lang="en-GB" sz="1800" dirty="0"/>
              <a:t>GDPR	General Data Protection Regulation</a:t>
            </a:r>
          </a:p>
          <a:p>
            <a:pPr lvl="1">
              <a:spcBef>
                <a:spcPts val="0"/>
              </a:spcBef>
            </a:pPr>
            <a:r>
              <a:rPr lang="en-GB" sz="1800" dirty="0"/>
              <a:t>IAPP	International Association of Privacy Professionals</a:t>
            </a:r>
          </a:p>
          <a:p>
            <a:pPr lvl="1">
              <a:spcBef>
                <a:spcPts val="0"/>
              </a:spcBef>
            </a:pPr>
            <a:r>
              <a:rPr lang="en-GB" sz="1800" dirty="0"/>
              <a:t>IoT	Internet of Things</a:t>
            </a:r>
          </a:p>
          <a:p>
            <a:pPr lvl="1">
              <a:spcBef>
                <a:spcPts val="0"/>
              </a:spcBef>
            </a:pPr>
            <a:r>
              <a:rPr lang="en-GB" sz="1800" dirty="0"/>
              <a:t>HLA	High Level Architecture </a:t>
            </a:r>
          </a:p>
          <a:p>
            <a:pPr lvl="1">
              <a:spcBef>
                <a:spcPts val="0"/>
              </a:spcBef>
            </a:pPr>
            <a:r>
              <a:rPr lang="en-GB" sz="1800" dirty="0"/>
              <a:t>TR	Technical Report</a:t>
            </a:r>
          </a:p>
          <a:p>
            <a:pPr lvl="1">
              <a:spcBef>
                <a:spcPts val="0"/>
              </a:spcBef>
            </a:pPr>
            <a:endParaRPr lang="en-GB" sz="1800" dirty="0"/>
          </a:p>
        </p:txBody>
      </p:sp>
    </p:spTree>
    <p:extLst>
      <p:ext uri="{BB962C8B-B14F-4D97-AF65-F5344CB8AC3E}">
        <p14:creationId xmlns:p14="http://schemas.microsoft.com/office/powerpoint/2010/main" val="9845426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C930A9-C2D4-42E4-BD63-852D659338F1}"/>
              </a:ext>
            </a:extLst>
          </p:cNvPr>
          <p:cNvSpPr>
            <a:spLocks noGrp="1"/>
          </p:cNvSpPr>
          <p:nvPr>
            <p:ph type="title"/>
          </p:nvPr>
        </p:nvSpPr>
        <p:spPr>
          <a:xfrm>
            <a:off x="6811108" y="3575538"/>
            <a:ext cx="5281244" cy="1429522"/>
          </a:xfrm>
        </p:spPr>
        <p:txBody>
          <a:bodyPr/>
          <a:lstStyle/>
          <a:p>
            <a:r>
              <a:rPr lang="en-US" dirty="0"/>
              <a:t>Quiz</a:t>
            </a:r>
            <a:endParaRPr lang="en-GB" dirty="0"/>
          </a:p>
        </p:txBody>
      </p:sp>
    </p:spTree>
    <p:extLst>
      <p:ext uri="{BB962C8B-B14F-4D97-AF65-F5344CB8AC3E}">
        <p14:creationId xmlns:p14="http://schemas.microsoft.com/office/powerpoint/2010/main" val="211456909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6F1399-CA10-436E-BB94-D97B7E61563A}"/>
              </a:ext>
            </a:extLst>
          </p:cNvPr>
          <p:cNvSpPr>
            <a:spLocks noGrp="1"/>
          </p:cNvSpPr>
          <p:nvPr>
            <p:ph type="title"/>
          </p:nvPr>
        </p:nvSpPr>
        <p:spPr/>
        <p:txBody>
          <a:bodyPr/>
          <a:lstStyle/>
          <a:p>
            <a:r>
              <a:rPr lang="en-GB" dirty="0"/>
              <a:t>Quiz (1/4)</a:t>
            </a:r>
          </a:p>
        </p:txBody>
      </p:sp>
      <p:sp>
        <p:nvSpPr>
          <p:cNvPr id="5" name="Content Placeholder 4">
            <a:extLst>
              <a:ext uri="{FF2B5EF4-FFF2-40B4-BE49-F238E27FC236}">
                <a16:creationId xmlns:a16="http://schemas.microsoft.com/office/drawing/2014/main" id="{18EAB217-E313-4048-B59E-255837485546}"/>
              </a:ext>
            </a:extLst>
          </p:cNvPr>
          <p:cNvSpPr>
            <a:spLocks noGrp="1"/>
          </p:cNvSpPr>
          <p:nvPr>
            <p:ph sz="quarter" idx="10"/>
          </p:nvPr>
        </p:nvSpPr>
        <p:spPr/>
        <p:txBody>
          <a:bodyPr/>
          <a:lstStyle/>
          <a:p>
            <a:pPr marL="457200" indent="-457200">
              <a:buAutoNum type="arabicParenR"/>
            </a:pPr>
            <a:r>
              <a:rPr lang="en-GB" sz="1600" dirty="0"/>
              <a:t>It has been ascertained that a data breach of sensitive personal data occurred. To whom must this ultimately be reported according to GDPR? </a:t>
            </a:r>
          </a:p>
          <a:p>
            <a:pPr marL="817200" lvl="1" indent="-457200">
              <a:spcBef>
                <a:spcPts val="0"/>
              </a:spcBef>
              <a:buFont typeface="+mj-lt"/>
              <a:buAutoNum type="alphaLcParenR"/>
            </a:pPr>
            <a:r>
              <a:rPr lang="en-GB" sz="1400" dirty="0"/>
              <a:t>Data Protection officer (DPO)</a:t>
            </a:r>
          </a:p>
          <a:p>
            <a:pPr marL="817200" lvl="1" indent="-457200">
              <a:spcBef>
                <a:spcPts val="0"/>
              </a:spcBef>
              <a:buFont typeface="+mj-lt"/>
              <a:buAutoNum type="alphaLcParenR"/>
            </a:pPr>
            <a:r>
              <a:rPr lang="en-GB" sz="1400" dirty="0"/>
              <a:t>Supervisory Authority</a:t>
            </a:r>
          </a:p>
          <a:p>
            <a:pPr marL="817200" lvl="1" indent="-457200">
              <a:spcBef>
                <a:spcPts val="0"/>
              </a:spcBef>
              <a:buFont typeface="+mj-lt"/>
              <a:buAutoNum type="alphaLcParenR"/>
            </a:pPr>
            <a:r>
              <a:rPr lang="en-GB" sz="1400" dirty="0"/>
              <a:t>The manager of the department</a:t>
            </a:r>
          </a:p>
          <a:p>
            <a:pPr marL="817200" lvl="1" indent="-457200">
              <a:spcBef>
                <a:spcPts val="0"/>
              </a:spcBef>
              <a:buFont typeface="+mj-lt"/>
              <a:buAutoNum type="alphaLcParenR"/>
            </a:pPr>
            <a:r>
              <a:rPr lang="en-GB" sz="1400" dirty="0"/>
              <a:t>The Police</a:t>
            </a:r>
          </a:p>
          <a:p>
            <a:pPr marL="457200" indent="-457200">
              <a:buFont typeface="+mj-lt"/>
              <a:buAutoNum type="arabicParenR"/>
            </a:pPr>
            <a:r>
              <a:rPr lang="en-GB" sz="1600" dirty="0"/>
              <a:t>According to GDPR why is “Privacy by default” an essential privacy principle?</a:t>
            </a:r>
          </a:p>
          <a:p>
            <a:pPr marL="817200" lvl="1" indent="-457200">
              <a:spcBef>
                <a:spcPts val="0"/>
              </a:spcBef>
              <a:buFont typeface="+mj-lt"/>
              <a:buAutoNum type="alphaLcParenR"/>
            </a:pPr>
            <a:r>
              <a:rPr lang="en-GB" sz="1400" dirty="0"/>
              <a:t>It ensures that only personal data is processed which are necessary for each specific purpose of processing</a:t>
            </a:r>
          </a:p>
          <a:p>
            <a:pPr marL="817200" lvl="1" indent="-457200">
              <a:spcBef>
                <a:spcPts val="0"/>
              </a:spcBef>
              <a:buFont typeface="+mj-lt"/>
              <a:buAutoNum type="alphaLcParenR"/>
            </a:pPr>
            <a:r>
              <a:rPr lang="en-GB" sz="1400" dirty="0"/>
              <a:t>It ensures that personal data is collected by default as per the privacy policy</a:t>
            </a:r>
          </a:p>
          <a:p>
            <a:pPr marL="817200" lvl="1" indent="-457200">
              <a:spcBef>
                <a:spcPts val="0"/>
              </a:spcBef>
              <a:buFont typeface="+mj-lt"/>
              <a:buAutoNum type="alphaLcParenR"/>
            </a:pPr>
            <a:r>
              <a:rPr lang="en-GB" sz="1400" dirty="0"/>
              <a:t>It ensures that the default privacy is accepted by data subjects before personal data is processed. </a:t>
            </a:r>
          </a:p>
          <a:p>
            <a:pPr marL="457200" indent="-457200">
              <a:buAutoNum type="arabicParenR"/>
            </a:pPr>
            <a:endParaRPr lang="en-GB" dirty="0"/>
          </a:p>
        </p:txBody>
      </p:sp>
      <p:sp>
        <p:nvSpPr>
          <p:cNvPr id="6" name="Content Placeholder 5">
            <a:extLst>
              <a:ext uri="{FF2B5EF4-FFF2-40B4-BE49-F238E27FC236}">
                <a16:creationId xmlns:a16="http://schemas.microsoft.com/office/drawing/2014/main" id="{07169D6C-FE73-4E6D-BBB1-4A02F1166A10}"/>
              </a:ext>
            </a:extLst>
          </p:cNvPr>
          <p:cNvSpPr>
            <a:spLocks noGrp="1"/>
          </p:cNvSpPr>
          <p:nvPr>
            <p:ph sz="quarter" idx="11"/>
          </p:nvPr>
        </p:nvSpPr>
        <p:spPr/>
        <p:txBody>
          <a:bodyPr/>
          <a:lstStyle/>
          <a:p>
            <a:r>
              <a:rPr lang="en-GB" sz="1600" dirty="0"/>
              <a:t>3) How can a DPIA strengthen the confidence of customers or citizens when it comes to how data is processed and their privacy respected?</a:t>
            </a:r>
          </a:p>
          <a:p>
            <a:pPr marL="702900" lvl="1" indent="-342900">
              <a:spcBef>
                <a:spcPts val="0"/>
              </a:spcBef>
              <a:buFont typeface="+mj-lt"/>
              <a:buAutoNum type="alphaLcParenR"/>
            </a:pPr>
            <a:r>
              <a:rPr lang="en-GB" sz="1400" dirty="0"/>
              <a:t>Organization minimizes the risk of costly adjustment in processes or redesign of systems in a later stage</a:t>
            </a:r>
          </a:p>
          <a:p>
            <a:pPr marL="702900" lvl="1" indent="-342900">
              <a:spcBef>
                <a:spcPts val="0"/>
              </a:spcBef>
              <a:buFont typeface="+mj-lt"/>
              <a:buAutoNum type="alphaLcParenR"/>
            </a:pPr>
            <a:r>
              <a:rPr lang="en-GB" sz="1400" dirty="0"/>
              <a:t>The organisation prevents non-compliance to GDPR and minimizes risk of time</a:t>
            </a:r>
          </a:p>
          <a:p>
            <a:pPr marL="702900" lvl="1" indent="-342900">
              <a:spcBef>
                <a:spcPts val="0"/>
              </a:spcBef>
              <a:buFont typeface="+mj-lt"/>
              <a:buAutoNum type="alphaLcParenR"/>
            </a:pPr>
            <a:r>
              <a:rPr lang="en-GB" sz="1400" dirty="0"/>
              <a:t>The organisation proves that it takes data protection seriously and ensures compliance to GDPR</a:t>
            </a:r>
          </a:p>
          <a:p>
            <a:r>
              <a:rPr lang="en-GB" sz="1600" dirty="0"/>
              <a:t>4) What best describes the principle of data minimization?</a:t>
            </a:r>
          </a:p>
          <a:p>
            <a:pPr marL="702900" lvl="1" indent="-342900">
              <a:spcBef>
                <a:spcPts val="0"/>
              </a:spcBef>
              <a:buFont typeface="+mj-lt"/>
              <a:buAutoNum type="alphaLcParenR"/>
            </a:pPr>
            <a:r>
              <a:rPr lang="en-GB" sz="1400" dirty="0"/>
              <a:t>Care must be taken to collect as little data as possible in order to protect privacy and interest of data subjects</a:t>
            </a:r>
          </a:p>
          <a:p>
            <a:pPr marL="702900" lvl="1" indent="-342900">
              <a:spcBef>
                <a:spcPts val="0"/>
              </a:spcBef>
              <a:buFont typeface="+mj-lt"/>
              <a:buAutoNum type="alphaLcParenR"/>
            </a:pPr>
            <a:r>
              <a:rPr lang="en-GB" sz="1400" dirty="0"/>
              <a:t>Data must be adequate, relevant and limited to what is necessary in relation to purposes for which they are processed</a:t>
            </a:r>
          </a:p>
          <a:p>
            <a:pPr marL="702900" lvl="1" indent="-342900">
              <a:spcBef>
                <a:spcPts val="0"/>
              </a:spcBef>
              <a:buFont typeface="+mj-lt"/>
              <a:buAutoNum type="alphaLcParenR"/>
            </a:pPr>
            <a:r>
              <a:rPr lang="en-GB" sz="1400" dirty="0"/>
              <a:t>In order to keep data manageable it must be stored in such a manner that it requires a minimal amount of storage</a:t>
            </a:r>
          </a:p>
          <a:p>
            <a:pPr marL="702900" lvl="1" indent="-342900">
              <a:spcBef>
                <a:spcPts val="0"/>
              </a:spcBef>
              <a:buFont typeface="+mj-lt"/>
              <a:buAutoNum type="alphaLcParenR"/>
            </a:pPr>
            <a:r>
              <a:rPr lang="en-GB" sz="1400" dirty="0"/>
              <a:t>The number of items that is collected per data subject may not exceed the upper limit stored by Supervisory Authority.</a:t>
            </a:r>
          </a:p>
          <a:p>
            <a:pPr indent="-457200"/>
            <a:endParaRPr lang="en-GB" sz="1600" dirty="0"/>
          </a:p>
          <a:p>
            <a:r>
              <a:rPr lang="en-GB" dirty="0"/>
              <a:t> </a:t>
            </a:r>
          </a:p>
        </p:txBody>
      </p:sp>
    </p:spTree>
    <p:extLst>
      <p:ext uri="{BB962C8B-B14F-4D97-AF65-F5344CB8AC3E}">
        <p14:creationId xmlns:p14="http://schemas.microsoft.com/office/powerpoint/2010/main" val="14739095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6F1399-CA10-436E-BB94-D97B7E61563A}"/>
              </a:ext>
            </a:extLst>
          </p:cNvPr>
          <p:cNvSpPr>
            <a:spLocks noGrp="1"/>
          </p:cNvSpPr>
          <p:nvPr>
            <p:ph type="title"/>
          </p:nvPr>
        </p:nvSpPr>
        <p:spPr/>
        <p:txBody>
          <a:bodyPr/>
          <a:lstStyle/>
          <a:p>
            <a:r>
              <a:rPr lang="en-GB" dirty="0"/>
              <a:t>Quiz (2/4)</a:t>
            </a:r>
          </a:p>
        </p:txBody>
      </p:sp>
      <p:sp>
        <p:nvSpPr>
          <p:cNvPr id="5" name="Content Placeholder 4">
            <a:extLst>
              <a:ext uri="{FF2B5EF4-FFF2-40B4-BE49-F238E27FC236}">
                <a16:creationId xmlns:a16="http://schemas.microsoft.com/office/drawing/2014/main" id="{18EAB217-E313-4048-B59E-255837485546}"/>
              </a:ext>
            </a:extLst>
          </p:cNvPr>
          <p:cNvSpPr>
            <a:spLocks noGrp="1"/>
          </p:cNvSpPr>
          <p:nvPr>
            <p:ph sz="quarter" idx="10"/>
          </p:nvPr>
        </p:nvSpPr>
        <p:spPr/>
        <p:txBody>
          <a:bodyPr/>
          <a:lstStyle/>
          <a:p>
            <a:r>
              <a:rPr lang="en-GB" sz="1600" dirty="0"/>
              <a:t>5) GDPR distinguishes “sensitive personal data as a special category of personal data. What is an example of such data?</a:t>
            </a:r>
          </a:p>
          <a:p>
            <a:pPr marL="817200" lvl="1" indent="-457200">
              <a:spcBef>
                <a:spcPts val="0"/>
              </a:spcBef>
              <a:buFont typeface="+mj-lt"/>
              <a:buAutoNum type="alphaLcParenR"/>
            </a:pPr>
            <a:r>
              <a:rPr lang="en-GB" sz="1400" dirty="0"/>
              <a:t>An appointment in a hospital with a medical specialist</a:t>
            </a:r>
          </a:p>
          <a:p>
            <a:pPr marL="817200" lvl="1" indent="-457200">
              <a:spcBef>
                <a:spcPts val="0"/>
              </a:spcBef>
              <a:buFont typeface="+mj-lt"/>
              <a:buAutoNum type="alphaLcParenR"/>
            </a:pPr>
            <a:r>
              <a:rPr lang="en-GB" sz="1400" dirty="0"/>
              <a:t>An independent Bank Account Number (IBAN)</a:t>
            </a:r>
          </a:p>
          <a:p>
            <a:pPr marL="817200" lvl="1" indent="-457200">
              <a:spcBef>
                <a:spcPts val="0"/>
              </a:spcBef>
              <a:buFont typeface="+mj-lt"/>
              <a:buAutoNum type="alphaLcParenR"/>
            </a:pPr>
            <a:r>
              <a:rPr lang="en-GB" sz="1400" dirty="0"/>
              <a:t>Subscription to scientific journal for politics</a:t>
            </a:r>
          </a:p>
          <a:p>
            <a:pPr marL="817200" lvl="1" indent="-457200">
              <a:spcBef>
                <a:spcPts val="0"/>
              </a:spcBef>
              <a:buFont typeface="+mj-lt"/>
              <a:buAutoNum type="alphaLcParenR"/>
            </a:pPr>
            <a:r>
              <a:rPr lang="en-GB" sz="1400" dirty="0"/>
              <a:t>Membership of a branch association</a:t>
            </a:r>
          </a:p>
          <a:p>
            <a:r>
              <a:rPr lang="en-GB" sz="1600" dirty="0"/>
              <a:t>6) Which role in GDPR determines the purposes and means or processing personal data?</a:t>
            </a:r>
          </a:p>
          <a:p>
            <a:pPr marL="817200" lvl="1" indent="-457200">
              <a:spcBef>
                <a:spcPts val="0"/>
              </a:spcBef>
              <a:buFont typeface="+mj-lt"/>
              <a:buAutoNum type="alphaLcParenR"/>
            </a:pPr>
            <a:r>
              <a:rPr lang="en-GB" sz="1400" dirty="0"/>
              <a:t>Data Controller</a:t>
            </a:r>
          </a:p>
          <a:p>
            <a:pPr marL="817200" lvl="1" indent="-457200">
              <a:spcBef>
                <a:spcPts val="0"/>
              </a:spcBef>
              <a:buFont typeface="+mj-lt"/>
              <a:buAutoNum type="alphaLcParenR"/>
            </a:pPr>
            <a:r>
              <a:rPr lang="en-GB" sz="1400" dirty="0"/>
              <a:t>Data Protection Officer (DPO)</a:t>
            </a:r>
          </a:p>
          <a:p>
            <a:pPr marL="817200" lvl="1" indent="-457200">
              <a:spcBef>
                <a:spcPts val="0"/>
              </a:spcBef>
              <a:buFont typeface="+mj-lt"/>
              <a:buAutoNum type="alphaLcParenR"/>
            </a:pPr>
            <a:r>
              <a:rPr lang="en-GB" sz="1400" dirty="0"/>
              <a:t>Data Processor </a:t>
            </a:r>
          </a:p>
          <a:p>
            <a:pPr marL="457200" indent="-457200">
              <a:buAutoNum type="arabicParenR"/>
            </a:pPr>
            <a:endParaRPr lang="en-GB" dirty="0"/>
          </a:p>
        </p:txBody>
      </p:sp>
      <p:sp>
        <p:nvSpPr>
          <p:cNvPr id="6" name="Content Placeholder 5">
            <a:extLst>
              <a:ext uri="{FF2B5EF4-FFF2-40B4-BE49-F238E27FC236}">
                <a16:creationId xmlns:a16="http://schemas.microsoft.com/office/drawing/2014/main" id="{07169D6C-FE73-4E6D-BBB1-4A02F1166A10}"/>
              </a:ext>
            </a:extLst>
          </p:cNvPr>
          <p:cNvSpPr>
            <a:spLocks noGrp="1"/>
          </p:cNvSpPr>
          <p:nvPr>
            <p:ph sz="quarter" idx="11"/>
          </p:nvPr>
        </p:nvSpPr>
        <p:spPr/>
        <p:txBody>
          <a:bodyPr/>
          <a:lstStyle/>
          <a:p>
            <a:r>
              <a:rPr lang="en-GB" sz="1600" dirty="0"/>
              <a:t>7) According to GDPR, what is the definition of “processing” of personal data?</a:t>
            </a:r>
          </a:p>
          <a:p>
            <a:pPr marL="702900" lvl="1" indent="-342900">
              <a:spcBef>
                <a:spcPts val="0"/>
              </a:spcBef>
              <a:buFont typeface="+mj-lt"/>
              <a:buAutoNum type="alphaLcParenR"/>
            </a:pPr>
            <a:r>
              <a:rPr lang="en-GB" sz="1400" dirty="0"/>
              <a:t>Any operation that an be performed on personal data</a:t>
            </a:r>
          </a:p>
          <a:p>
            <a:pPr marL="702900" lvl="1" indent="-342900">
              <a:spcBef>
                <a:spcPts val="0"/>
              </a:spcBef>
              <a:buFont typeface="+mj-lt"/>
              <a:buAutoNum type="alphaLcParenR"/>
            </a:pPr>
            <a:r>
              <a:rPr lang="en-GB" sz="1400" dirty="0"/>
              <a:t>Any operation that can be performed on personal data, except erasing and destroying</a:t>
            </a:r>
          </a:p>
          <a:p>
            <a:pPr marL="702900" lvl="1" indent="-342900">
              <a:spcBef>
                <a:spcPts val="0"/>
              </a:spcBef>
              <a:buFont typeface="+mj-lt"/>
              <a:buAutoNum type="alphaLcParenR"/>
            </a:pPr>
            <a:r>
              <a:rPr lang="en-GB" sz="1400" dirty="0"/>
              <a:t>Only operations in which the data is being shared on social media or transferred by email or otherwise through the internet</a:t>
            </a:r>
          </a:p>
          <a:p>
            <a:pPr marL="702900" lvl="1" indent="-342900">
              <a:spcBef>
                <a:spcPts val="0"/>
              </a:spcBef>
              <a:buFont typeface="+mj-lt"/>
              <a:buAutoNum type="alphaLcParenR"/>
            </a:pPr>
            <a:r>
              <a:rPr lang="en-GB" sz="1400" dirty="0"/>
              <a:t>Only operations in which the personal data is used for the purposes for which it was collected.</a:t>
            </a:r>
          </a:p>
          <a:p>
            <a:r>
              <a:rPr lang="en-GB" sz="1600" dirty="0"/>
              <a:t>8) According to the this Training material what should be at the centre of Privacy in IoT context?</a:t>
            </a:r>
          </a:p>
          <a:p>
            <a:pPr marL="702900" lvl="1" indent="-342900">
              <a:spcBef>
                <a:spcPts val="0"/>
              </a:spcBef>
              <a:buFont typeface="+mj-lt"/>
              <a:buAutoNum type="alphaLcParenR"/>
            </a:pPr>
            <a:r>
              <a:rPr lang="en-GB" sz="1400" dirty="0"/>
              <a:t>Knowledge</a:t>
            </a:r>
          </a:p>
          <a:p>
            <a:pPr marL="702900" lvl="1" indent="-342900">
              <a:spcBef>
                <a:spcPts val="0"/>
              </a:spcBef>
              <a:buFont typeface="+mj-lt"/>
              <a:buAutoNum type="alphaLcParenR"/>
            </a:pPr>
            <a:r>
              <a:rPr lang="en-GB" sz="1400" dirty="0"/>
              <a:t>Technology</a:t>
            </a:r>
          </a:p>
          <a:p>
            <a:pPr marL="702900" lvl="1" indent="-342900">
              <a:spcBef>
                <a:spcPts val="0"/>
              </a:spcBef>
              <a:buFont typeface="+mj-lt"/>
              <a:buAutoNum type="alphaLcParenR"/>
            </a:pPr>
            <a:r>
              <a:rPr lang="en-GB" sz="1400" dirty="0"/>
              <a:t>Process</a:t>
            </a:r>
          </a:p>
          <a:p>
            <a:pPr marL="702900" lvl="1" indent="-342900">
              <a:spcBef>
                <a:spcPts val="0"/>
              </a:spcBef>
              <a:buFont typeface="+mj-lt"/>
              <a:buAutoNum type="alphaLcParenR"/>
            </a:pPr>
            <a:r>
              <a:rPr lang="en-GB" sz="1400" dirty="0"/>
              <a:t>People</a:t>
            </a:r>
          </a:p>
          <a:p>
            <a:pPr indent="-457200"/>
            <a:endParaRPr lang="en-GB" sz="1600" dirty="0"/>
          </a:p>
          <a:p>
            <a:r>
              <a:rPr lang="en-GB" dirty="0"/>
              <a:t> </a:t>
            </a:r>
          </a:p>
        </p:txBody>
      </p:sp>
    </p:spTree>
    <p:extLst>
      <p:ext uri="{BB962C8B-B14F-4D97-AF65-F5344CB8AC3E}">
        <p14:creationId xmlns:p14="http://schemas.microsoft.com/office/powerpoint/2010/main" val="15181069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6F1399-CA10-436E-BB94-D97B7E61563A}"/>
              </a:ext>
            </a:extLst>
          </p:cNvPr>
          <p:cNvSpPr>
            <a:spLocks noGrp="1"/>
          </p:cNvSpPr>
          <p:nvPr>
            <p:ph type="title"/>
          </p:nvPr>
        </p:nvSpPr>
        <p:spPr/>
        <p:txBody>
          <a:bodyPr/>
          <a:lstStyle/>
          <a:p>
            <a:r>
              <a:rPr lang="en-GB" dirty="0"/>
              <a:t>Quiz (3/4) </a:t>
            </a:r>
            <a:endParaRPr lang="en-GB" dirty="0">
              <a:highlight>
                <a:srgbClr val="FFFF00"/>
              </a:highlight>
            </a:endParaRPr>
          </a:p>
        </p:txBody>
      </p:sp>
      <p:sp>
        <p:nvSpPr>
          <p:cNvPr id="5" name="Content Placeholder 4">
            <a:extLst>
              <a:ext uri="{FF2B5EF4-FFF2-40B4-BE49-F238E27FC236}">
                <a16:creationId xmlns:a16="http://schemas.microsoft.com/office/drawing/2014/main" id="{18EAB217-E313-4048-B59E-255837485546}"/>
              </a:ext>
            </a:extLst>
          </p:cNvPr>
          <p:cNvSpPr>
            <a:spLocks noGrp="1"/>
          </p:cNvSpPr>
          <p:nvPr>
            <p:ph sz="quarter" idx="10"/>
          </p:nvPr>
        </p:nvSpPr>
        <p:spPr/>
        <p:txBody>
          <a:bodyPr/>
          <a:lstStyle/>
          <a:p>
            <a:r>
              <a:rPr lang="en-GB" sz="1600" dirty="0"/>
              <a:t>9) What are some of the challenges or Privacy in IoT context?</a:t>
            </a:r>
          </a:p>
          <a:p>
            <a:pPr marL="817200" lvl="1" indent="-457200">
              <a:spcBef>
                <a:spcPts val="0"/>
              </a:spcBef>
              <a:buFont typeface="+mj-lt"/>
              <a:buAutoNum type="alphaLcParenR"/>
            </a:pPr>
            <a:r>
              <a:rPr lang="en-GB" sz="1400" dirty="0"/>
              <a:t>Consideration of the cost to stakeholders involved in IoT services</a:t>
            </a:r>
          </a:p>
          <a:p>
            <a:pPr marL="817200" lvl="1" indent="-457200">
              <a:spcBef>
                <a:spcPts val="0"/>
              </a:spcBef>
              <a:buFont typeface="+mj-lt"/>
              <a:buAutoNum type="alphaLcParenR"/>
            </a:pPr>
            <a:r>
              <a:rPr lang="en-GB" sz="1400" dirty="0"/>
              <a:t>Identifying who owns personal data considering the various stakeholders involved and impacted by IoT services</a:t>
            </a:r>
          </a:p>
          <a:p>
            <a:pPr marL="817200" lvl="1" indent="-457200">
              <a:spcBef>
                <a:spcPts val="0"/>
              </a:spcBef>
              <a:buFont typeface="+mj-lt"/>
              <a:buAutoNum type="alphaLcParenR"/>
            </a:pPr>
            <a:r>
              <a:rPr lang="en-GB" sz="1400" dirty="0"/>
              <a:t>Making sure only one element of an IoT device is compliant to GDPR</a:t>
            </a:r>
          </a:p>
          <a:p>
            <a:r>
              <a:rPr lang="en-GB" sz="1600" dirty="0"/>
              <a:t>10) What are the typical risk associated with an IoT device manufacturer?</a:t>
            </a:r>
          </a:p>
          <a:p>
            <a:pPr marL="817200" lvl="1" indent="-457200">
              <a:spcBef>
                <a:spcPts val="0"/>
              </a:spcBef>
              <a:buFont typeface="+mj-lt"/>
              <a:buAutoNum type="alphaLcParenR"/>
            </a:pPr>
            <a:r>
              <a:rPr lang="en-GB" sz="1400" dirty="0"/>
              <a:t>Lack of control and information</a:t>
            </a:r>
          </a:p>
          <a:p>
            <a:pPr marL="817200" lvl="1" indent="-457200">
              <a:spcBef>
                <a:spcPts val="0"/>
              </a:spcBef>
              <a:buFont typeface="+mj-lt"/>
              <a:buAutoNum type="alphaLcParenR"/>
            </a:pPr>
            <a:r>
              <a:rPr lang="en-GB" sz="1400" dirty="0"/>
              <a:t>Lack of access to personal data or unlawful surveillance</a:t>
            </a:r>
          </a:p>
          <a:p>
            <a:pPr marL="817200" lvl="1" indent="-457200">
              <a:spcBef>
                <a:spcPts val="0"/>
              </a:spcBef>
              <a:buFont typeface="+mj-lt"/>
              <a:buAutoNum type="alphaLcParenR"/>
            </a:pPr>
            <a:r>
              <a:rPr lang="en-GB" sz="1400" dirty="0"/>
              <a:t>Lack of investment in cybersecurity element of IoT devices</a:t>
            </a:r>
          </a:p>
          <a:p>
            <a:pPr marL="457200" indent="-457200">
              <a:buAutoNum type="arabicParenR"/>
            </a:pPr>
            <a:endParaRPr lang="en-GB" dirty="0"/>
          </a:p>
        </p:txBody>
      </p:sp>
      <p:sp>
        <p:nvSpPr>
          <p:cNvPr id="6" name="Content Placeholder 5">
            <a:extLst>
              <a:ext uri="{FF2B5EF4-FFF2-40B4-BE49-F238E27FC236}">
                <a16:creationId xmlns:a16="http://schemas.microsoft.com/office/drawing/2014/main" id="{07169D6C-FE73-4E6D-BBB1-4A02F1166A10}"/>
              </a:ext>
            </a:extLst>
          </p:cNvPr>
          <p:cNvSpPr>
            <a:spLocks noGrp="1"/>
          </p:cNvSpPr>
          <p:nvPr>
            <p:ph sz="quarter" idx="11"/>
          </p:nvPr>
        </p:nvSpPr>
        <p:spPr/>
        <p:txBody>
          <a:bodyPr/>
          <a:lstStyle/>
          <a:p>
            <a:r>
              <a:rPr lang="en-GB" sz="1600" dirty="0"/>
              <a:t>11) What are typical risk associated with Midstream parties</a:t>
            </a:r>
          </a:p>
          <a:p>
            <a:pPr marL="702900" lvl="1" indent="-342900">
              <a:spcBef>
                <a:spcPts val="0"/>
              </a:spcBef>
              <a:buFont typeface="+mj-lt"/>
              <a:buAutoNum type="alphaLcParenR"/>
            </a:pPr>
            <a:r>
              <a:rPr lang="en-GB" sz="1400" dirty="0"/>
              <a:t>IoT application developers may now be liable for data breach</a:t>
            </a:r>
          </a:p>
          <a:p>
            <a:pPr marL="702900" lvl="1" indent="-342900">
              <a:spcBef>
                <a:spcPts val="0"/>
              </a:spcBef>
              <a:buFont typeface="+mj-lt"/>
              <a:buAutoNum type="alphaLcParenR"/>
            </a:pPr>
            <a:r>
              <a:rPr lang="en-GB" sz="1400" dirty="0"/>
              <a:t>As a user, my Personal data may be shared without my consent</a:t>
            </a:r>
          </a:p>
          <a:p>
            <a:pPr marL="702900" lvl="1" indent="-342900">
              <a:spcBef>
                <a:spcPts val="0"/>
              </a:spcBef>
              <a:buFont typeface="+mj-lt"/>
              <a:buAutoNum type="alphaLcParenR"/>
            </a:pPr>
            <a:r>
              <a:rPr lang="en-GB" sz="1400" dirty="0"/>
              <a:t>A device manufacturer may not have the appropriate security for their IoT device</a:t>
            </a:r>
          </a:p>
          <a:p>
            <a:r>
              <a:rPr lang="en-GB" sz="1600" dirty="0"/>
              <a:t>12) What are the typical risk associated with downstream parties?</a:t>
            </a:r>
          </a:p>
          <a:p>
            <a:pPr marL="702900" lvl="1" indent="-342900">
              <a:spcBef>
                <a:spcPts val="0"/>
              </a:spcBef>
              <a:buFont typeface="+mj-lt"/>
              <a:buAutoNum type="alphaLcParenR"/>
            </a:pPr>
            <a:r>
              <a:rPr lang="en-GB" sz="1400" dirty="0"/>
              <a:t>Device manufacturer may now run risk of loosing good will and confidence of its customers</a:t>
            </a:r>
          </a:p>
          <a:p>
            <a:pPr marL="702900" lvl="1" indent="-342900">
              <a:spcBef>
                <a:spcPts val="0"/>
              </a:spcBef>
              <a:buFont typeface="+mj-lt"/>
              <a:buAutoNum type="alphaLcParenR"/>
            </a:pPr>
            <a:r>
              <a:rPr lang="en-GB" sz="1400" dirty="0"/>
              <a:t>Risk of unauthorised access to a data subject personal data</a:t>
            </a:r>
          </a:p>
          <a:p>
            <a:pPr marL="702900" lvl="1" indent="-342900">
              <a:spcBef>
                <a:spcPts val="0"/>
              </a:spcBef>
              <a:buFont typeface="+mj-lt"/>
              <a:buAutoNum type="alphaLcParenR"/>
            </a:pPr>
            <a:r>
              <a:rPr lang="en-GB" sz="1400" dirty="0"/>
              <a:t>Risk that platform developers may also be liable to breach caused by failure of negligence.</a:t>
            </a:r>
          </a:p>
          <a:p>
            <a:pPr lvl="1" indent="0">
              <a:spcBef>
                <a:spcPts val="0"/>
              </a:spcBef>
              <a:buNone/>
            </a:pPr>
            <a:endParaRPr lang="en-GB" sz="1400" dirty="0"/>
          </a:p>
          <a:p>
            <a:pPr indent="-457200"/>
            <a:endParaRPr lang="en-GB" sz="1600" dirty="0"/>
          </a:p>
          <a:p>
            <a:r>
              <a:rPr lang="en-GB" dirty="0"/>
              <a:t> </a:t>
            </a:r>
          </a:p>
        </p:txBody>
      </p:sp>
    </p:spTree>
    <p:extLst>
      <p:ext uri="{BB962C8B-B14F-4D97-AF65-F5344CB8AC3E}">
        <p14:creationId xmlns:p14="http://schemas.microsoft.com/office/powerpoint/2010/main" val="24875671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6F1399-CA10-436E-BB94-D97B7E61563A}"/>
              </a:ext>
            </a:extLst>
          </p:cNvPr>
          <p:cNvSpPr>
            <a:spLocks noGrp="1"/>
          </p:cNvSpPr>
          <p:nvPr>
            <p:ph type="title"/>
          </p:nvPr>
        </p:nvSpPr>
        <p:spPr/>
        <p:txBody>
          <a:bodyPr/>
          <a:lstStyle/>
          <a:p>
            <a:r>
              <a:rPr lang="en-GB" dirty="0"/>
              <a:t>Quiz (4/4)</a:t>
            </a:r>
          </a:p>
        </p:txBody>
      </p:sp>
      <p:sp>
        <p:nvSpPr>
          <p:cNvPr id="5" name="Content Placeholder 4">
            <a:extLst>
              <a:ext uri="{FF2B5EF4-FFF2-40B4-BE49-F238E27FC236}">
                <a16:creationId xmlns:a16="http://schemas.microsoft.com/office/drawing/2014/main" id="{18EAB217-E313-4048-B59E-255837485546}"/>
              </a:ext>
            </a:extLst>
          </p:cNvPr>
          <p:cNvSpPr>
            <a:spLocks noGrp="1"/>
          </p:cNvSpPr>
          <p:nvPr>
            <p:ph sz="quarter" idx="10"/>
          </p:nvPr>
        </p:nvSpPr>
        <p:spPr/>
        <p:txBody>
          <a:bodyPr/>
          <a:lstStyle/>
          <a:p>
            <a:r>
              <a:rPr lang="en-GB" sz="1600" dirty="0"/>
              <a:t>13) As a device manufacturer designing an IoT device which of the following will be useful as guideline?</a:t>
            </a:r>
          </a:p>
          <a:p>
            <a:pPr marL="817200" lvl="1" indent="-457200">
              <a:spcBef>
                <a:spcPts val="0"/>
              </a:spcBef>
              <a:buFont typeface="+mj-lt"/>
              <a:buAutoNum type="alphaLcParenR"/>
            </a:pPr>
            <a:r>
              <a:rPr lang="en-GB" sz="1400" dirty="0"/>
              <a:t>Embed privacy of users into the design of business processes and technology.</a:t>
            </a:r>
          </a:p>
          <a:p>
            <a:pPr marL="817200" lvl="1" indent="-457200">
              <a:spcBef>
                <a:spcPts val="0"/>
              </a:spcBef>
              <a:buFont typeface="+mj-lt"/>
              <a:buAutoNum type="alphaLcParenR"/>
            </a:pPr>
            <a:r>
              <a:rPr lang="en-GB" sz="1400" dirty="0"/>
              <a:t>Apply principle of data minimization whilst manufacturing IoT system</a:t>
            </a:r>
          </a:p>
          <a:p>
            <a:pPr marL="817200" lvl="1" indent="-457200">
              <a:spcBef>
                <a:spcPts val="0"/>
              </a:spcBef>
              <a:buFont typeface="+mj-lt"/>
              <a:buAutoNum type="alphaLcParenR"/>
            </a:pPr>
            <a:r>
              <a:rPr lang="en-GB" sz="1400" dirty="0"/>
              <a:t>As data subject give consent to data collected.</a:t>
            </a:r>
          </a:p>
          <a:p>
            <a:r>
              <a:rPr lang="en-GB" sz="1600" dirty="0"/>
              <a:t>14) As an IoT application developer which of the following will be suitable recommendation to consider?</a:t>
            </a:r>
          </a:p>
          <a:p>
            <a:pPr marL="817200" lvl="1" indent="-457200">
              <a:spcBef>
                <a:spcPts val="0"/>
              </a:spcBef>
              <a:buFont typeface="+mj-lt"/>
              <a:buAutoNum type="alphaLcParenR"/>
            </a:pPr>
            <a:r>
              <a:rPr lang="en-GB" sz="1400" dirty="0"/>
              <a:t>Provide default setting for IoT devices that allow end users to withdraw consent if required</a:t>
            </a:r>
          </a:p>
          <a:p>
            <a:pPr marL="817200" lvl="1" indent="-457200">
              <a:spcBef>
                <a:spcPts val="0"/>
              </a:spcBef>
              <a:buFont typeface="+mj-lt"/>
              <a:buAutoNum type="alphaLcParenR"/>
            </a:pPr>
            <a:r>
              <a:rPr lang="en-GB" sz="1400" dirty="0"/>
              <a:t>Ignore types of data being processed</a:t>
            </a:r>
          </a:p>
          <a:p>
            <a:pPr marL="817200" lvl="1" indent="-457200">
              <a:spcBef>
                <a:spcPts val="0"/>
              </a:spcBef>
              <a:buFont typeface="+mj-lt"/>
              <a:buAutoNum type="alphaLcParenR"/>
            </a:pPr>
            <a:r>
              <a:rPr lang="en-GB" sz="1400" dirty="0"/>
              <a:t>As data subject give consent for data to be used for service</a:t>
            </a:r>
          </a:p>
          <a:p>
            <a:pPr marL="457200" indent="-457200">
              <a:buAutoNum type="arabicParenR"/>
            </a:pPr>
            <a:endParaRPr lang="en-GB" dirty="0"/>
          </a:p>
        </p:txBody>
      </p:sp>
      <p:sp>
        <p:nvSpPr>
          <p:cNvPr id="6" name="Content Placeholder 5">
            <a:extLst>
              <a:ext uri="{FF2B5EF4-FFF2-40B4-BE49-F238E27FC236}">
                <a16:creationId xmlns:a16="http://schemas.microsoft.com/office/drawing/2014/main" id="{07169D6C-FE73-4E6D-BBB1-4A02F1166A10}"/>
              </a:ext>
            </a:extLst>
          </p:cNvPr>
          <p:cNvSpPr>
            <a:spLocks noGrp="1"/>
          </p:cNvSpPr>
          <p:nvPr>
            <p:ph sz="quarter" idx="11"/>
          </p:nvPr>
        </p:nvSpPr>
        <p:spPr/>
        <p:txBody>
          <a:bodyPr/>
          <a:lstStyle/>
          <a:p>
            <a:r>
              <a:rPr lang="en-GB" sz="1600" dirty="0"/>
              <a:t>15) As data subjects, which of the following should be a guide to prevent risk of being affected by lack of GDPR?</a:t>
            </a:r>
          </a:p>
          <a:p>
            <a:pPr marL="702900" lvl="1" indent="-342900">
              <a:spcBef>
                <a:spcPts val="0"/>
              </a:spcBef>
              <a:buFont typeface="+mj-lt"/>
              <a:buAutoNum type="alphaLcParenR"/>
            </a:pPr>
            <a:r>
              <a:rPr lang="en-GB" sz="1400" dirty="0"/>
              <a:t>Provide continuous updates to your password</a:t>
            </a:r>
          </a:p>
          <a:p>
            <a:pPr marL="702900" lvl="1" indent="-342900">
              <a:spcBef>
                <a:spcPts val="0"/>
              </a:spcBef>
              <a:buFont typeface="+mj-lt"/>
              <a:buAutoNum type="alphaLcParenR"/>
            </a:pPr>
            <a:r>
              <a:rPr lang="en-GB" sz="1400" dirty="0"/>
              <a:t>Embed privacy of users into design</a:t>
            </a:r>
          </a:p>
          <a:p>
            <a:pPr marL="702900" lvl="1" indent="-342900">
              <a:spcBef>
                <a:spcPts val="0"/>
              </a:spcBef>
              <a:buFont typeface="+mj-lt"/>
              <a:buAutoNum type="alphaLcParenR"/>
            </a:pPr>
            <a:r>
              <a:rPr lang="en-GB" sz="1400" dirty="0"/>
              <a:t>Be informed of your rights as a data subject and provide consent to the use of connected device.</a:t>
            </a:r>
          </a:p>
          <a:p>
            <a:pPr indent="-457200"/>
            <a:endParaRPr lang="en-GB" sz="1600" dirty="0"/>
          </a:p>
          <a:p>
            <a:r>
              <a:rPr lang="en-GB" dirty="0"/>
              <a:t> </a:t>
            </a:r>
          </a:p>
        </p:txBody>
      </p:sp>
    </p:spTree>
    <p:extLst>
      <p:ext uri="{BB962C8B-B14F-4D97-AF65-F5344CB8AC3E}">
        <p14:creationId xmlns:p14="http://schemas.microsoft.com/office/powerpoint/2010/main" val="19209491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C930A9-C2D4-42E4-BD63-852D659338F1}"/>
              </a:ext>
            </a:extLst>
          </p:cNvPr>
          <p:cNvSpPr>
            <a:spLocks noGrp="1"/>
          </p:cNvSpPr>
          <p:nvPr>
            <p:ph type="title"/>
          </p:nvPr>
        </p:nvSpPr>
        <p:spPr>
          <a:xfrm>
            <a:off x="6811108" y="3575538"/>
            <a:ext cx="5281244" cy="1429522"/>
          </a:xfrm>
        </p:spPr>
        <p:txBody>
          <a:bodyPr/>
          <a:lstStyle/>
          <a:p>
            <a:r>
              <a:rPr lang="en-US" dirty="0"/>
              <a:t>Answers</a:t>
            </a:r>
            <a:endParaRPr lang="en-GB" dirty="0"/>
          </a:p>
        </p:txBody>
      </p:sp>
    </p:spTree>
    <p:extLst>
      <p:ext uri="{BB962C8B-B14F-4D97-AF65-F5344CB8AC3E}">
        <p14:creationId xmlns:p14="http://schemas.microsoft.com/office/powerpoint/2010/main" val="3749572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 What is Privacy?</a:t>
            </a:r>
            <a:br>
              <a:rPr lang="en-US" sz="3200" dirty="0"/>
            </a:br>
            <a:r>
              <a:rPr lang="en-US" sz="2800" dirty="0"/>
              <a:t>Contents</a:t>
            </a: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p:txBody>
          <a:bodyPr/>
          <a:lstStyle/>
          <a:p>
            <a:pPr lvl="1"/>
            <a:r>
              <a:rPr lang="en-US" dirty="0"/>
              <a:t>Introduction</a:t>
            </a:r>
          </a:p>
          <a:p>
            <a:pPr lvl="1"/>
            <a:r>
              <a:rPr lang="en-US" dirty="0"/>
              <a:t>The General Data Protection Regulation (GDPR) </a:t>
            </a:r>
          </a:p>
          <a:p>
            <a:pPr lvl="1"/>
            <a:r>
              <a:rPr lang="en-US" dirty="0"/>
              <a:t>What is the link between privacy and security?</a:t>
            </a:r>
            <a:endParaRPr lang="en-GB" dirty="0"/>
          </a:p>
        </p:txBody>
      </p:sp>
    </p:spTree>
    <p:extLst>
      <p:ext uri="{BB962C8B-B14F-4D97-AF65-F5344CB8AC3E}">
        <p14:creationId xmlns:p14="http://schemas.microsoft.com/office/powerpoint/2010/main" val="242671805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6F1399-CA10-436E-BB94-D97B7E61563A}"/>
              </a:ext>
            </a:extLst>
          </p:cNvPr>
          <p:cNvSpPr>
            <a:spLocks noGrp="1"/>
          </p:cNvSpPr>
          <p:nvPr>
            <p:ph type="title"/>
          </p:nvPr>
        </p:nvSpPr>
        <p:spPr/>
        <p:txBody>
          <a:bodyPr/>
          <a:lstStyle/>
          <a:p>
            <a:r>
              <a:rPr lang="en-GB" dirty="0"/>
              <a:t>Answers</a:t>
            </a:r>
          </a:p>
        </p:txBody>
      </p:sp>
      <p:sp>
        <p:nvSpPr>
          <p:cNvPr id="5" name="Content Placeholder 4">
            <a:extLst>
              <a:ext uri="{FF2B5EF4-FFF2-40B4-BE49-F238E27FC236}">
                <a16:creationId xmlns:a16="http://schemas.microsoft.com/office/drawing/2014/main" id="{18EAB217-E313-4048-B59E-255837485546}"/>
              </a:ext>
            </a:extLst>
          </p:cNvPr>
          <p:cNvSpPr>
            <a:spLocks noGrp="1"/>
          </p:cNvSpPr>
          <p:nvPr>
            <p:ph sz="quarter" idx="10"/>
          </p:nvPr>
        </p:nvSpPr>
        <p:spPr>
          <a:xfrm>
            <a:off x="609759" y="1524000"/>
            <a:ext cx="5508000" cy="4680000"/>
          </a:xfrm>
        </p:spPr>
        <p:txBody>
          <a:bodyPr/>
          <a:lstStyle/>
          <a:p>
            <a:pPr marL="342900" indent="-342900">
              <a:buAutoNum type="arabicParenR"/>
            </a:pPr>
            <a:r>
              <a:rPr lang="en-GB" sz="1600" dirty="0"/>
              <a:t>B</a:t>
            </a:r>
          </a:p>
          <a:p>
            <a:pPr marL="342900" indent="-342900">
              <a:buAutoNum type="arabicParenR"/>
            </a:pPr>
            <a:r>
              <a:rPr lang="en-GB" sz="1600" dirty="0"/>
              <a:t>A</a:t>
            </a:r>
          </a:p>
          <a:p>
            <a:pPr marL="342900" indent="-342900">
              <a:buAutoNum type="arabicParenR"/>
            </a:pPr>
            <a:r>
              <a:rPr lang="en-GB" sz="1600" dirty="0"/>
              <a:t>C</a:t>
            </a:r>
          </a:p>
          <a:p>
            <a:pPr marL="342900" indent="-342900">
              <a:buAutoNum type="arabicParenR"/>
            </a:pPr>
            <a:r>
              <a:rPr lang="en-GB" sz="1600" dirty="0"/>
              <a:t>B</a:t>
            </a:r>
          </a:p>
          <a:p>
            <a:pPr marL="342900" indent="-342900">
              <a:buAutoNum type="arabicParenR"/>
            </a:pPr>
            <a:r>
              <a:rPr lang="en-GB" sz="1600" dirty="0"/>
              <a:t>A</a:t>
            </a:r>
          </a:p>
          <a:p>
            <a:pPr marL="342900" indent="-342900">
              <a:buAutoNum type="arabicParenR"/>
            </a:pPr>
            <a:r>
              <a:rPr lang="en-GB" sz="1600" dirty="0"/>
              <a:t>A</a:t>
            </a:r>
          </a:p>
          <a:p>
            <a:pPr marL="342900" indent="-342900">
              <a:buAutoNum type="arabicParenR"/>
            </a:pPr>
            <a:r>
              <a:rPr lang="en-GB" sz="1600" dirty="0"/>
              <a:t>A</a:t>
            </a:r>
          </a:p>
          <a:p>
            <a:pPr marL="342900" indent="-342900">
              <a:buAutoNum type="arabicParenR"/>
            </a:pPr>
            <a:r>
              <a:rPr lang="en-GB" sz="1600" dirty="0"/>
              <a:t>D</a:t>
            </a:r>
          </a:p>
          <a:p>
            <a:pPr marL="342900" indent="-342900">
              <a:buAutoNum type="arabicParenR"/>
            </a:pPr>
            <a:r>
              <a:rPr lang="en-GB" sz="1600" dirty="0"/>
              <a:t>B</a:t>
            </a:r>
          </a:p>
          <a:p>
            <a:pPr marL="342900" indent="-342900">
              <a:buAutoNum type="arabicParenR"/>
            </a:pPr>
            <a:r>
              <a:rPr lang="en-GB" sz="1600" dirty="0"/>
              <a:t>C</a:t>
            </a:r>
          </a:p>
          <a:p>
            <a:endParaRPr lang="en-GB" dirty="0"/>
          </a:p>
        </p:txBody>
      </p:sp>
      <p:sp>
        <p:nvSpPr>
          <p:cNvPr id="6" name="Content Placeholder 5">
            <a:extLst>
              <a:ext uri="{FF2B5EF4-FFF2-40B4-BE49-F238E27FC236}">
                <a16:creationId xmlns:a16="http://schemas.microsoft.com/office/drawing/2014/main" id="{07169D6C-FE73-4E6D-BBB1-4A02F1166A10}"/>
              </a:ext>
            </a:extLst>
          </p:cNvPr>
          <p:cNvSpPr>
            <a:spLocks noGrp="1"/>
          </p:cNvSpPr>
          <p:nvPr>
            <p:ph sz="quarter" idx="11"/>
          </p:nvPr>
        </p:nvSpPr>
        <p:spPr>
          <a:xfrm>
            <a:off x="6290808" y="1506083"/>
            <a:ext cx="5508000" cy="4680000"/>
          </a:xfrm>
        </p:spPr>
        <p:txBody>
          <a:bodyPr/>
          <a:lstStyle/>
          <a:p>
            <a:r>
              <a:rPr lang="en-GB" sz="1600" dirty="0"/>
              <a:t>11) A</a:t>
            </a:r>
          </a:p>
          <a:p>
            <a:r>
              <a:rPr lang="en-GB" sz="1600" dirty="0"/>
              <a:t>12) B</a:t>
            </a:r>
          </a:p>
          <a:p>
            <a:r>
              <a:rPr lang="en-GB" sz="1600" dirty="0"/>
              <a:t>13) A</a:t>
            </a:r>
          </a:p>
          <a:p>
            <a:r>
              <a:rPr lang="en-GB" sz="1600" dirty="0"/>
              <a:t>14) A</a:t>
            </a:r>
          </a:p>
          <a:p>
            <a:r>
              <a:rPr lang="en-GB" sz="1600" dirty="0"/>
              <a:t>15) C</a:t>
            </a:r>
          </a:p>
          <a:p>
            <a:endParaRPr lang="en-GB" dirty="0"/>
          </a:p>
        </p:txBody>
      </p:sp>
    </p:spTree>
    <p:extLst>
      <p:ext uri="{BB962C8B-B14F-4D97-AF65-F5344CB8AC3E}">
        <p14:creationId xmlns:p14="http://schemas.microsoft.com/office/powerpoint/2010/main" val="18124936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AA93F-8B30-4981-B444-4A1C8E8DD674}"/>
              </a:ext>
            </a:extLst>
          </p:cNvPr>
          <p:cNvSpPr>
            <a:spLocks noGrp="1"/>
          </p:cNvSpPr>
          <p:nvPr>
            <p:ph type="title"/>
          </p:nvPr>
        </p:nvSpPr>
        <p:spPr/>
        <p:txBody>
          <a:bodyPr/>
          <a:lstStyle/>
          <a:p>
            <a:r>
              <a:rPr lang="en-US" sz="3200" dirty="0"/>
              <a:t>1.1 Introduction to Privacy</a:t>
            </a:r>
            <a:br>
              <a:rPr lang="en-US" sz="3200" dirty="0"/>
            </a:br>
            <a:endParaRPr lang="en-GB" dirty="0"/>
          </a:p>
        </p:txBody>
      </p:sp>
      <p:sp>
        <p:nvSpPr>
          <p:cNvPr id="3" name="Espace réservé du contenu 2">
            <a:extLst>
              <a:ext uri="{FF2B5EF4-FFF2-40B4-BE49-F238E27FC236}">
                <a16:creationId xmlns:a16="http://schemas.microsoft.com/office/drawing/2014/main" id="{CD640648-A562-48B4-BA77-4F94D7E11375}"/>
              </a:ext>
            </a:extLst>
          </p:cNvPr>
          <p:cNvSpPr>
            <a:spLocks noGrp="1"/>
          </p:cNvSpPr>
          <p:nvPr>
            <p:ph sz="quarter" idx="10"/>
          </p:nvPr>
        </p:nvSpPr>
        <p:spPr>
          <a:xfrm>
            <a:off x="609758" y="1380226"/>
            <a:ext cx="11225625" cy="4900345"/>
          </a:xfrm>
        </p:spPr>
        <p:txBody>
          <a:bodyPr/>
          <a:lstStyle/>
          <a:p>
            <a:pPr lvl="1"/>
            <a:r>
              <a:rPr lang="en-GB" sz="2800" dirty="0"/>
              <a:t>Privacy is the ability of an individual to be left alone, out of public view, and in control of information about oneself. </a:t>
            </a:r>
          </a:p>
          <a:p>
            <a:pPr lvl="1"/>
            <a:r>
              <a:rPr lang="en-GB" sz="2800" dirty="0"/>
              <a:t>One can distinguish the ability to prevent intrusion in one's physical space ("physical privacy", for example with regard to the protection of the private home) and the ability to control the collection and sharing of information about oneself ("informational privacy"). </a:t>
            </a:r>
          </a:p>
          <a:p>
            <a:pPr lvl="1"/>
            <a:r>
              <a:rPr lang="en-GB" sz="2800" dirty="0"/>
              <a:t>The right to privacy is enshrined in the Universal Declaration of Human Rights (Article 12) as well as in the European Convention of Human Rights (Article 8). </a:t>
            </a:r>
          </a:p>
          <a:p>
            <a:pPr lvl="1"/>
            <a:endParaRPr lang="en-GB" dirty="0"/>
          </a:p>
        </p:txBody>
      </p:sp>
    </p:spTree>
    <p:extLst>
      <p:ext uri="{BB962C8B-B14F-4D97-AF65-F5344CB8AC3E}">
        <p14:creationId xmlns:p14="http://schemas.microsoft.com/office/powerpoint/2010/main" val="2164196723"/>
      </p:ext>
    </p:extLst>
  </p:cSld>
  <p:clrMapOvr>
    <a:masterClrMapping/>
  </p:clrMapOvr>
</p:sld>
</file>

<file path=ppt/theme/theme1.xml><?xml version="1.0" encoding="utf-8"?>
<a:theme xmlns:a="http://schemas.openxmlformats.org/drawingml/2006/main" name="ETSI Corporate 2018">
  <a:themeElements>
    <a:clrScheme name="ETSI 2018">
      <a:dk1>
        <a:srgbClr val="3E484F"/>
      </a:dk1>
      <a:lt1>
        <a:srgbClr val="A0CBED"/>
      </a:lt1>
      <a:dk2>
        <a:srgbClr val="000000"/>
      </a:dk2>
      <a:lt2>
        <a:srgbClr val="FFFFFF"/>
      </a:lt2>
      <a:accent1>
        <a:srgbClr val="004A8D"/>
      </a:accent1>
      <a:accent2>
        <a:srgbClr val="007DC3"/>
      </a:accent2>
      <a:accent3>
        <a:srgbClr val="69747A"/>
      </a:accent3>
      <a:accent4>
        <a:srgbClr val="E8E196"/>
      </a:accent4>
      <a:accent5>
        <a:srgbClr val="FFC20E"/>
      </a:accent5>
      <a:accent6>
        <a:srgbClr val="8DC640"/>
      </a:accent6>
      <a:hlink>
        <a:srgbClr val="007DC3"/>
      </a:hlink>
      <a:folHlink>
        <a:srgbClr val="8C56A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2400" dirty="0" err="1" smtClean="0">
            <a:solidFill>
              <a:schemeClr val="tx2"/>
            </a:solidFill>
          </a:defRPr>
        </a:defPPr>
      </a:lstStyle>
    </a:txDef>
  </a:objectDefaults>
  <a:extraClrSchemeLst/>
  <a:extLst>
    <a:ext uri="{05A4C25C-085E-4340-85A3-A5531E510DB2}">
      <thm15:themeFamily xmlns:thm15="http://schemas.microsoft.com/office/thememl/2012/main" name="ETSI Corporate Presentation Template V11 - Light Template.potx [Read-Only]" id="{320F5729-2B7F-46EC-8543-25A745E54B01}" vid="{E57A0DDB-0E8E-4835-925C-8C43F378A82F}"/>
    </a:ext>
  </a:extLst>
</a:theme>
</file>

<file path=ppt/theme/theme2.xml><?xml version="1.0" encoding="utf-8"?>
<a:theme xmlns:a="http://schemas.openxmlformats.org/drawingml/2006/main" name="Office Theme">
  <a:themeElements>
    <a:clrScheme name="ETSI 2018">
      <a:dk1>
        <a:srgbClr val="3E484F"/>
      </a:dk1>
      <a:lt1>
        <a:srgbClr val="A0CBED"/>
      </a:lt1>
      <a:dk2>
        <a:srgbClr val="000000"/>
      </a:dk2>
      <a:lt2>
        <a:srgbClr val="FFFFFF"/>
      </a:lt2>
      <a:accent1>
        <a:srgbClr val="004A8D"/>
      </a:accent1>
      <a:accent2>
        <a:srgbClr val="007DC3"/>
      </a:accent2>
      <a:accent3>
        <a:srgbClr val="69747A"/>
      </a:accent3>
      <a:accent4>
        <a:srgbClr val="E8E196"/>
      </a:accent4>
      <a:accent5>
        <a:srgbClr val="FFC20E"/>
      </a:accent5>
      <a:accent6>
        <a:srgbClr val="8DC640"/>
      </a:accent6>
      <a:hlink>
        <a:srgbClr val="007DC3"/>
      </a:hlink>
      <a:folHlink>
        <a:srgbClr val="8C56A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TSI 2018">
      <a:dk1>
        <a:srgbClr val="3E484F"/>
      </a:dk1>
      <a:lt1>
        <a:srgbClr val="A0CBED"/>
      </a:lt1>
      <a:dk2>
        <a:srgbClr val="000000"/>
      </a:dk2>
      <a:lt2>
        <a:srgbClr val="FFFFFF"/>
      </a:lt2>
      <a:accent1>
        <a:srgbClr val="004A8D"/>
      </a:accent1>
      <a:accent2>
        <a:srgbClr val="007DC3"/>
      </a:accent2>
      <a:accent3>
        <a:srgbClr val="69747A"/>
      </a:accent3>
      <a:accent4>
        <a:srgbClr val="E8E196"/>
      </a:accent4>
      <a:accent5>
        <a:srgbClr val="FFC20E"/>
      </a:accent5>
      <a:accent6>
        <a:srgbClr val="8DC640"/>
      </a:accent6>
      <a:hlink>
        <a:srgbClr val="007DC3"/>
      </a:hlink>
      <a:folHlink>
        <a:srgbClr val="8C56A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FBB2FC3D2BC34AA66CCEF3F9B74AF9" ma:contentTypeVersion="2" ma:contentTypeDescription="Create a new document." ma:contentTypeScope="" ma:versionID="fc52695d10182430d82f3bbd6d5f6c06">
  <xsd:schema xmlns:xsd="http://www.w3.org/2001/XMLSchema" xmlns:xs="http://www.w3.org/2001/XMLSchema" xmlns:p="http://schemas.microsoft.com/office/2006/metadata/properties" xmlns:ns2="d1193510-a551-44a1-854b-bfb0c4f145ec" targetNamespace="http://schemas.microsoft.com/office/2006/metadata/properties" ma:root="true" ma:fieldsID="cb44b6abcee209cef4c7a0f186d54b31" ns2:_="">
    <xsd:import namespace="d1193510-a551-44a1-854b-bfb0c4f145ec"/>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193510-a551-44a1-854b-bfb0c4f145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DB7B8D3-3E8D-494D-B669-3213DE791DA7}">
  <ds:schemaRefs>
    <ds:schemaRef ds:uri="http://schemas.openxmlformats.org/package/2006/metadata/core-properties"/>
    <ds:schemaRef ds:uri="http://schemas.microsoft.com/office/2006/documentManagement/types"/>
    <ds:schemaRef ds:uri="http://schemas.microsoft.com/office/infopath/2007/PartnerControls"/>
    <ds:schemaRef ds:uri="d1193510-a551-44a1-854b-bfb0c4f145ec"/>
    <ds:schemaRef ds:uri="http://purl.org/dc/elements/1.1/"/>
    <ds:schemaRef ds:uri="http://schemas.microsoft.com/office/2006/metadata/properties"/>
    <ds:schemaRef ds:uri="http://purl.org/dc/terms/"/>
    <ds:schemaRef ds:uri="http://www.w3.org/XML/1998/namespace"/>
    <ds:schemaRef ds:uri="http://purl.org/dc/dcmitype/"/>
  </ds:schemaRefs>
</ds:datastoreItem>
</file>

<file path=customXml/itemProps2.xml><?xml version="1.0" encoding="utf-8"?>
<ds:datastoreItem xmlns:ds="http://schemas.openxmlformats.org/officeDocument/2006/customXml" ds:itemID="{9F9E0B14-2B0B-4EAC-B587-97C369FCA06A}">
  <ds:schemaRefs>
    <ds:schemaRef ds:uri="http://schemas.microsoft.com/sharepoint/v3/contenttype/forms"/>
  </ds:schemaRefs>
</ds:datastoreItem>
</file>

<file path=customXml/itemProps3.xml><?xml version="1.0" encoding="utf-8"?>
<ds:datastoreItem xmlns:ds="http://schemas.openxmlformats.org/officeDocument/2006/customXml" ds:itemID="{752A1DED-5CE3-4E7D-942B-699A68AE47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193510-a551-44a1-854b-bfb0c4f145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ETSI_CORPORATE_PRESENTATION_template_2018_Light_Version</Template>
  <TotalTime>1839</TotalTime>
  <Words>7232</Words>
  <Application>Microsoft Office PowerPoint</Application>
  <PresentationFormat>Widescreen</PresentationFormat>
  <Paragraphs>554</Paragraphs>
  <Slides>80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80</vt:i4>
      </vt:variant>
    </vt:vector>
  </HeadingPairs>
  <TitlesOfParts>
    <vt:vector size="85" baseType="lpstr">
      <vt:lpstr>Arial</vt:lpstr>
      <vt:lpstr>Calibri</vt:lpstr>
      <vt:lpstr>Calibri Light</vt:lpstr>
      <vt:lpstr>Wingdings</vt:lpstr>
      <vt:lpstr>ETSI Corporate 2018</vt:lpstr>
      <vt:lpstr>PowerPoint Presentation</vt:lpstr>
      <vt:lpstr>Copyright &amp; Disclaimer Notices</vt:lpstr>
      <vt:lpstr>General information</vt:lpstr>
      <vt:lpstr>Content </vt:lpstr>
      <vt:lpstr>Learning objectives </vt:lpstr>
      <vt:lpstr>Target audience of this teaching material</vt:lpstr>
      <vt:lpstr>Part 1:  What is Privacy?</vt:lpstr>
      <vt:lpstr>1. What is Privacy? Contents</vt:lpstr>
      <vt:lpstr>1.1 Introduction to Privacy </vt:lpstr>
      <vt:lpstr>1.1 Introduction to Privacy Personal Data</vt:lpstr>
      <vt:lpstr>1.1 Introduction to Privacy Personal Data categorization</vt:lpstr>
      <vt:lpstr>1.2 The General Data Protection Regulation (GDPR) Overview</vt:lpstr>
      <vt:lpstr>1.2 The General Data Protection Regulation (GDPR) Territorial Scope of GDPR</vt:lpstr>
      <vt:lpstr>1.2 The General Data Protection Regulation (GDPR) What is Personal Data Processing?</vt:lpstr>
      <vt:lpstr>1.2 The General Data Protection Regulation (GDPR) Processing of Data</vt:lpstr>
      <vt:lpstr>1.2 The General Data Protection Regulation (GDPR) Roles within GDPR</vt:lpstr>
      <vt:lpstr>1.2 The General Data Protection Regulation (GDPR) Roles within GDPR</vt:lpstr>
      <vt:lpstr>1.2 The General Data Protection Regulation (GDPR) Data Protection Principles</vt:lpstr>
      <vt:lpstr>1.2 The General Data Protection Regulation (GDPR) Reasons to process data</vt:lpstr>
      <vt:lpstr>1.2 The General Data Protection Regulation (GDPR) Rights of Individual</vt:lpstr>
      <vt:lpstr>1.2 The General Data Protection Regulation (GDPR) Rights of Individual (cont.)</vt:lpstr>
      <vt:lpstr>1.2 The General Data Protection Regulation (GDPR) Novelties of the GDPR</vt:lpstr>
      <vt:lpstr>1.2 The General Data Protection Regulation (GDPR) Breaches - Introduction</vt:lpstr>
      <vt:lpstr>1.2 The General Data Protection Regulation (GDPR) Procedures to follow: Who to Notify</vt:lpstr>
      <vt:lpstr>1.2 The General Data Protection Regulation (GDPR) Procedures to follow: What to Notify</vt:lpstr>
      <vt:lpstr>1.3 Link between privacy and security Privacy and Security</vt:lpstr>
      <vt:lpstr>Part 2:  Privacy in the context of IoT</vt:lpstr>
      <vt:lpstr>2. Privacy in the context of IoT Contents</vt:lpstr>
      <vt:lpstr>2.1 Global Approach of IoT Systems Privacy in the context of IoT</vt:lpstr>
      <vt:lpstr>2.1 Global Approach of IoT Systems Main differences and characteristics of IoT systems</vt:lpstr>
      <vt:lpstr>2.1 Global Approach of IoT Systems Main differences and characteristics of IoT systems</vt:lpstr>
      <vt:lpstr>2.1 Global Approach of IoT Systems Need for an "IoT-centric" view</vt:lpstr>
      <vt:lpstr>2.2 Challenge of Privacy in IoT </vt:lpstr>
      <vt:lpstr>2.3 Use case examples Ambient assisted living in smart homes, older people - illustration </vt:lpstr>
      <vt:lpstr>2.3 Use case examples Ambient assisted living in smart homes, older people - stakeholders </vt:lpstr>
      <vt:lpstr>2.3 Use case examples Ambient assisted living in smart homes, older people - stakeholders </vt:lpstr>
      <vt:lpstr>2.3 Use case examples Ambient assisted living in smart homes, older people - challenges </vt:lpstr>
      <vt:lpstr>2.3 Use case examples Smart home solutions - illustration </vt:lpstr>
      <vt:lpstr>2.3 Use case examples Smart home solutions - stakeholders </vt:lpstr>
      <vt:lpstr>2.3 Use case examples Smart home solutions - challenges </vt:lpstr>
      <vt:lpstr>2.3 Use case examples Logistics and workplace – story line </vt:lpstr>
      <vt:lpstr>2.3 Use case examples Logistics and workplace - stakeholders </vt:lpstr>
      <vt:lpstr>2.3 Use case examples Logistics and workplace - challenges </vt:lpstr>
      <vt:lpstr>Part 3:  What are the risks associated to Privacy?</vt:lpstr>
      <vt:lpstr>3. What are the risks associated to Privacy? Contents</vt:lpstr>
      <vt:lpstr>3.1 What are the risks associated to Privacy? Contents -Categories</vt:lpstr>
      <vt:lpstr>3.1 What are the risks associated to Privacy? Contents -Upstream</vt:lpstr>
      <vt:lpstr>3.1 What are the risks associated to Privacy? Contents -Midstream</vt:lpstr>
      <vt:lpstr>3.1 What are the risks associated to Privacy? Contents -Downstream</vt:lpstr>
      <vt:lpstr>3.2 What are the risks associated to Privacy? Data Protection Impact Assessment 1/2</vt:lpstr>
      <vt:lpstr>3.3 What are the risks associated to Privacy? Data Protection Impact Assessment 2/2</vt:lpstr>
      <vt:lpstr>3.3 What are the risks associated to Privacy? Data Protection Impact Assessment-Example of ICO Template</vt:lpstr>
      <vt:lpstr>Part 4:  How to Protect from Privacy Risks?</vt:lpstr>
      <vt:lpstr>4. How to Protect from Privacy Risks? Contents</vt:lpstr>
      <vt:lpstr>4.1 How to Protect from Privacy Risks? Introduction</vt:lpstr>
      <vt:lpstr>4.2 How to Protect from Privacy Risks? Upstream – Device Manufacturer</vt:lpstr>
      <vt:lpstr>4.3 How to Protect from Privacy Risks? Upstream – Device Manufacturer - Recommendations</vt:lpstr>
      <vt:lpstr>4.3 How to Protect from Privacy Risks? Midstream - Professionals designing IoT products (Social Network)</vt:lpstr>
      <vt:lpstr>4.4 How to Protect from Privacy Risks? Midstream – Professionals using IoT products (3rd Party App developers)</vt:lpstr>
      <vt:lpstr>4.4 How to Protect from Privacy Risks? Midstream – Professionals using IoT products- Recommendation</vt:lpstr>
      <vt:lpstr>4.5 How to Protect from Privacy Risks? Midstream - IoT Platforms</vt:lpstr>
      <vt:lpstr>4.6 How to Protect from Privacy Risks? Downstream - Individuals as Data Subjects: Subscribers, Users, Non-Users</vt:lpstr>
      <vt:lpstr>4.6 How to Protect from Privacy Risks? Downstream - Individuals as Data Subjects: Subscribers, Users, Non-Users</vt:lpstr>
      <vt:lpstr>Conclusion</vt:lpstr>
      <vt:lpstr>5.0 Conclusion Preliminary set of key takeaways </vt:lpstr>
      <vt:lpstr>5.0 Conclusion Preliminary set of key takeaways </vt:lpstr>
      <vt:lpstr>Other useful information</vt:lpstr>
      <vt:lpstr>A1. Other useful information Guide to Certification in Privacy</vt:lpstr>
      <vt:lpstr>A1. Other useful information Introduction</vt:lpstr>
      <vt:lpstr>A1. Other useful information Guide to Certification in Privacy</vt:lpstr>
      <vt:lpstr>References</vt:lpstr>
      <vt:lpstr>References</vt:lpstr>
      <vt:lpstr>Abbreviations</vt:lpstr>
      <vt:lpstr>Quiz</vt:lpstr>
      <vt:lpstr>Quiz (1/4)</vt:lpstr>
      <vt:lpstr>Quiz (2/4)</vt:lpstr>
      <vt:lpstr>Quiz (3/4) </vt:lpstr>
      <vt:lpstr>Quiz (4/4)</vt:lpstr>
      <vt:lpstr>Answers</vt:lpstr>
      <vt:lpstr>Answers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short guide to using the ETSI PowerPoint Template</dc:title>
  <dc:subject>&lt;Speech title here&gt;</dc:subject>
  <dc:creator>JK</dc:creator>
  <cp:keywords>Amdocs</cp:keywords>
  <cp:lastModifiedBy>Patrick Guillemin</cp:lastModifiedBy>
  <cp:revision>277</cp:revision>
  <dcterms:created xsi:type="dcterms:W3CDTF">2018-08-26T12:13:00Z</dcterms:created>
  <dcterms:modified xsi:type="dcterms:W3CDTF">2019-10-08T14:38:32Z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ecurityLevel">
    <vt:lpwstr>Level 2 – Sensitive</vt:lpwstr>
  </property>
  <property fmtid="{D5CDD505-2E9C-101B-9397-08002B2CF9AE}" pid="3" name="Updated">
    <vt:bool>true</vt:bool>
  </property>
  <property fmtid="{D5CDD505-2E9C-101B-9397-08002B2CF9AE}" pid="4" name="ContentTypeId">
    <vt:lpwstr>0x0101002CFBB2FC3D2BC34AA66CCEF3F9B74AF9</vt:lpwstr>
  </property>
</Properties>
</file>