
<file path=[Content_Types].xml><?xml version="1.0" encoding="utf-8"?>
<Types xmlns="http://schemas.openxmlformats.org/package/2006/content-types">
  <Default Extension="doc" ContentType="application/msword"/>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vml" ContentType="application/vnd.openxmlformats-officedocument.vmlDrawi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8.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9.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30.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31.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32.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3.xml" ContentType="application/vnd.openxmlformats-officedocument.presentationml.notesSlide+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notesSlides/notesSlide68.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71.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72.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73.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5"/>
  </p:sldMasterIdLst>
  <p:notesMasterIdLst>
    <p:notesMasterId r:id="rId303"/>
  </p:notesMasterIdLst>
  <p:handoutMasterIdLst>
    <p:handoutMasterId r:id="rId304"/>
  </p:handoutMasterIdLst>
  <p:sldIdLst>
    <p:sldId id="299" r:id="rId6"/>
    <p:sldId id="698" r:id="rId7"/>
    <p:sldId id="323" r:id="rId8"/>
    <p:sldId id="305" r:id="rId9"/>
    <p:sldId id="306" r:id="rId10"/>
    <p:sldId id="310" r:id="rId11"/>
    <p:sldId id="307" r:id="rId12"/>
    <p:sldId id="712" r:id="rId13"/>
    <p:sldId id="713" r:id="rId14"/>
    <p:sldId id="319" r:id="rId15"/>
    <p:sldId id="320" r:id="rId16"/>
    <p:sldId id="321" r:id="rId17"/>
    <p:sldId id="752" r:id="rId18"/>
    <p:sldId id="714" r:id="rId19"/>
    <p:sldId id="715" r:id="rId20"/>
    <p:sldId id="716" r:id="rId21"/>
    <p:sldId id="717" r:id="rId22"/>
    <p:sldId id="267" r:id="rId23"/>
    <p:sldId id="268" r:id="rId24"/>
    <p:sldId id="269" r:id="rId25"/>
    <p:sldId id="718" r:id="rId26"/>
    <p:sldId id="271" r:id="rId27"/>
    <p:sldId id="272" r:id="rId28"/>
    <p:sldId id="322" r:id="rId29"/>
    <p:sldId id="270" r:id="rId30"/>
    <p:sldId id="259" r:id="rId31"/>
    <p:sldId id="260" r:id="rId32"/>
    <p:sldId id="261" r:id="rId33"/>
    <p:sldId id="494" r:id="rId34"/>
    <p:sldId id="495" r:id="rId35"/>
    <p:sldId id="262" r:id="rId36"/>
    <p:sldId id="263" r:id="rId37"/>
    <p:sldId id="264" r:id="rId38"/>
    <p:sldId id="265" r:id="rId39"/>
    <p:sldId id="266" r:id="rId40"/>
    <p:sldId id="775" r:id="rId41"/>
    <p:sldId id="354" r:id="rId42"/>
    <p:sldId id="357" r:id="rId43"/>
    <p:sldId id="358" r:id="rId44"/>
    <p:sldId id="359" r:id="rId45"/>
    <p:sldId id="360" r:id="rId46"/>
    <p:sldId id="362" r:id="rId47"/>
    <p:sldId id="363" r:id="rId48"/>
    <p:sldId id="627" r:id="rId49"/>
    <p:sldId id="725" r:id="rId50"/>
    <p:sldId id="827" r:id="rId51"/>
    <p:sldId id="828" r:id="rId52"/>
    <p:sldId id="829" r:id="rId53"/>
    <p:sldId id="772" r:id="rId54"/>
    <p:sldId id="773" r:id="rId55"/>
    <p:sldId id="703" r:id="rId56"/>
    <p:sldId id="754" r:id="rId57"/>
    <p:sldId id="774" r:id="rId58"/>
    <p:sldId id="795" r:id="rId59"/>
    <p:sldId id="796" r:id="rId60"/>
    <p:sldId id="797" r:id="rId61"/>
    <p:sldId id="798" r:id="rId62"/>
    <p:sldId id="799" r:id="rId63"/>
    <p:sldId id="800" r:id="rId64"/>
    <p:sldId id="801" r:id="rId65"/>
    <p:sldId id="802" r:id="rId66"/>
    <p:sldId id="803" r:id="rId67"/>
    <p:sldId id="724" r:id="rId68"/>
    <p:sldId id="720" r:id="rId69"/>
    <p:sldId id="721" r:id="rId70"/>
    <p:sldId id="722" r:id="rId71"/>
    <p:sldId id="723" r:id="rId72"/>
    <p:sldId id="804" r:id="rId73"/>
    <p:sldId id="805" r:id="rId74"/>
    <p:sldId id="806" r:id="rId75"/>
    <p:sldId id="807" r:id="rId76"/>
    <p:sldId id="808" r:id="rId77"/>
    <p:sldId id="809" r:id="rId78"/>
    <p:sldId id="810" r:id="rId79"/>
    <p:sldId id="811" r:id="rId80"/>
    <p:sldId id="812" r:id="rId81"/>
    <p:sldId id="813" r:id="rId82"/>
    <p:sldId id="814" r:id="rId83"/>
    <p:sldId id="415" r:id="rId84"/>
    <p:sldId id="815" r:id="rId85"/>
    <p:sldId id="816" r:id="rId86"/>
    <p:sldId id="817" r:id="rId87"/>
    <p:sldId id="818" r:id="rId88"/>
    <p:sldId id="819" r:id="rId89"/>
    <p:sldId id="820" r:id="rId90"/>
    <p:sldId id="823" r:id="rId91"/>
    <p:sldId id="824" r:id="rId92"/>
    <p:sldId id="825" r:id="rId93"/>
    <p:sldId id="826" r:id="rId94"/>
    <p:sldId id="822" r:id="rId95"/>
    <p:sldId id="756" r:id="rId96"/>
    <p:sldId id="766" r:id="rId97"/>
    <p:sldId id="767" r:id="rId98"/>
    <p:sldId id="768" r:id="rId99"/>
    <p:sldId id="769" r:id="rId100"/>
    <p:sldId id="770" r:id="rId101"/>
    <p:sldId id="760" r:id="rId102"/>
    <p:sldId id="761" r:id="rId103"/>
    <p:sldId id="762" r:id="rId104"/>
    <p:sldId id="763" r:id="rId105"/>
    <p:sldId id="764" r:id="rId106"/>
    <p:sldId id="765" r:id="rId107"/>
    <p:sldId id="706" r:id="rId108"/>
    <p:sldId id="753" r:id="rId109"/>
    <p:sldId id="727" r:id="rId110"/>
    <p:sldId id="726" r:id="rId111"/>
    <p:sldId id="729" r:id="rId112"/>
    <p:sldId id="273" r:id="rId113"/>
    <p:sldId id="274" r:id="rId114"/>
    <p:sldId id="275" r:id="rId115"/>
    <p:sldId id="276" r:id="rId116"/>
    <p:sldId id="277" r:id="rId117"/>
    <p:sldId id="278" r:id="rId118"/>
    <p:sldId id="279" r:id="rId119"/>
    <p:sldId id="280" r:id="rId120"/>
    <p:sldId id="281" r:id="rId121"/>
    <p:sldId id="282" r:id="rId122"/>
    <p:sldId id="283" r:id="rId123"/>
    <p:sldId id="284" r:id="rId124"/>
    <p:sldId id="285" r:id="rId125"/>
    <p:sldId id="286" r:id="rId126"/>
    <p:sldId id="287" r:id="rId127"/>
    <p:sldId id="288" r:id="rId128"/>
    <p:sldId id="289" r:id="rId129"/>
    <p:sldId id="290" r:id="rId130"/>
    <p:sldId id="291" r:id="rId131"/>
    <p:sldId id="292" r:id="rId132"/>
    <p:sldId id="293" r:id="rId133"/>
    <p:sldId id="294" r:id="rId134"/>
    <p:sldId id="295" r:id="rId135"/>
    <p:sldId id="296" r:id="rId136"/>
    <p:sldId id="297" r:id="rId137"/>
    <p:sldId id="298" r:id="rId138"/>
    <p:sldId id="730" r:id="rId139"/>
    <p:sldId id="300" r:id="rId140"/>
    <p:sldId id="301" r:id="rId141"/>
    <p:sldId id="303" r:id="rId142"/>
    <p:sldId id="304" r:id="rId143"/>
    <p:sldId id="731" r:id="rId144"/>
    <p:sldId id="732" r:id="rId145"/>
    <p:sldId id="733" r:id="rId146"/>
    <p:sldId id="308" r:id="rId147"/>
    <p:sldId id="309" r:id="rId148"/>
    <p:sldId id="734" r:id="rId149"/>
    <p:sldId id="311" r:id="rId150"/>
    <p:sldId id="312" r:id="rId151"/>
    <p:sldId id="313" r:id="rId152"/>
    <p:sldId id="314" r:id="rId153"/>
    <p:sldId id="315" r:id="rId154"/>
    <p:sldId id="316" r:id="rId155"/>
    <p:sldId id="317" r:id="rId156"/>
    <p:sldId id="318" r:id="rId157"/>
    <p:sldId id="735" r:id="rId158"/>
    <p:sldId id="736" r:id="rId159"/>
    <p:sldId id="737" r:id="rId160"/>
    <p:sldId id="738" r:id="rId161"/>
    <p:sldId id="739" r:id="rId162"/>
    <p:sldId id="324" r:id="rId163"/>
    <p:sldId id="325" r:id="rId164"/>
    <p:sldId id="326" r:id="rId165"/>
    <p:sldId id="327" r:id="rId166"/>
    <p:sldId id="328" r:id="rId167"/>
    <p:sldId id="329" r:id="rId168"/>
    <p:sldId id="330" r:id="rId169"/>
    <p:sldId id="331" r:id="rId170"/>
    <p:sldId id="332" r:id="rId171"/>
    <p:sldId id="333" r:id="rId172"/>
    <p:sldId id="334" r:id="rId173"/>
    <p:sldId id="335" r:id="rId174"/>
    <p:sldId id="336" r:id="rId175"/>
    <p:sldId id="337" r:id="rId176"/>
    <p:sldId id="338" r:id="rId177"/>
    <p:sldId id="339" r:id="rId178"/>
    <p:sldId id="340" r:id="rId179"/>
    <p:sldId id="341" r:id="rId180"/>
    <p:sldId id="342" r:id="rId181"/>
    <p:sldId id="343" r:id="rId182"/>
    <p:sldId id="344" r:id="rId183"/>
    <p:sldId id="345" r:id="rId184"/>
    <p:sldId id="346" r:id="rId185"/>
    <p:sldId id="347" r:id="rId186"/>
    <p:sldId id="348" r:id="rId187"/>
    <p:sldId id="349" r:id="rId188"/>
    <p:sldId id="350" r:id="rId189"/>
    <p:sldId id="351" r:id="rId190"/>
    <p:sldId id="352" r:id="rId191"/>
    <p:sldId id="353" r:id="rId192"/>
    <p:sldId id="740" r:id="rId193"/>
    <p:sldId id="741" r:id="rId194"/>
    <p:sldId id="356" r:id="rId195"/>
    <p:sldId id="742" r:id="rId196"/>
    <p:sldId id="743" r:id="rId197"/>
    <p:sldId id="744" r:id="rId198"/>
    <p:sldId id="745" r:id="rId199"/>
    <p:sldId id="746" r:id="rId200"/>
    <p:sldId id="747" r:id="rId201"/>
    <p:sldId id="748" r:id="rId202"/>
    <p:sldId id="364" r:id="rId203"/>
    <p:sldId id="365" r:id="rId204"/>
    <p:sldId id="366" r:id="rId205"/>
    <p:sldId id="367" r:id="rId206"/>
    <p:sldId id="368" r:id="rId207"/>
    <p:sldId id="369" r:id="rId208"/>
    <p:sldId id="370" r:id="rId209"/>
    <p:sldId id="371" r:id="rId210"/>
    <p:sldId id="372" r:id="rId211"/>
    <p:sldId id="373" r:id="rId212"/>
    <p:sldId id="374" r:id="rId213"/>
    <p:sldId id="375" r:id="rId214"/>
    <p:sldId id="376" r:id="rId215"/>
    <p:sldId id="377" r:id="rId216"/>
    <p:sldId id="378" r:id="rId217"/>
    <p:sldId id="379" r:id="rId218"/>
    <p:sldId id="380" r:id="rId219"/>
    <p:sldId id="381" r:id="rId220"/>
    <p:sldId id="382" r:id="rId221"/>
    <p:sldId id="383" r:id="rId222"/>
    <p:sldId id="384" r:id="rId223"/>
    <p:sldId id="385" r:id="rId224"/>
    <p:sldId id="386" r:id="rId225"/>
    <p:sldId id="387" r:id="rId226"/>
    <p:sldId id="388" r:id="rId227"/>
    <p:sldId id="389" r:id="rId228"/>
    <p:sldId id="390" r:id="rId229"/>
    <p:sldId id="391" r:id="rId230"/>
    <p:sldId id="392" r:id="rId231"/>
    <p:sldId id="393" r:id="rId232"/>
    <p:sldId id="394" r:id="rId233"/>
    <p:sldId id="395" r:id="rId234"/>
    <p:sldId id="396" r:id="rId235"/>
    <p:sldId id="397" r:id="rId236"/>
    <p:sldId id="398" r:id="rId237"/>
    <p:sldId id="399" r:id="rId238"/>
    <p:sldId id="400" r:id="rId239"/>
    <p:sldId id="401" r:id="rId240"/>
    <p:sldId id="402" r:id="rId241"/>
    <p:sldId id="403" r:id="rId242"/>
    <p:sldId id="404" r:id="rId243"/>
    <p:sldId id="405" r:id="rId244"/>
    <p:sldId id="406" r:id="rId245"/>
    <p:sldId id="407" r:id="rId246"/>
    <p:sldId id="408" r:id="rId247"/>
    <p:sldId id="409" r:id="rId248"/>
    <p:sldId id="410" r:id="rId249"/>
    <p:sldId id="411" r:id="rId250"/>
    <p:sldId id="412" r:id="rId251"/>
    <p:sldId id="413" r:id="rId252"/>
    <p:sldId id="414" r:id="rId253"/>
    <p:sldId id="749" r:id="rId254"/>
    <p:sldId id="416" r:id="rId255"/>
    <p:sldId id="417" r:id="rId256"/>
    <p:sldId id="750" r:id="rId257"/>
    <p:sldId id="419" r:id="rId258"/>
    <p:sldId id="420" r:id="rId259"/>
    <p:sldId id="421" r:id="rId260"/>
    <p:sldId id="422" r:id="rId261"/>
    <p:sldId id="423" r:id="rId262"/>
    <p:sldId id="424" r:id="rId263"/>
    <p:sldId id="425" r:id="rId264"/>
    <p:sldId id="426" r:id="rId265"/>
    <p:sldId id="427" r:id="rId266"/>
    <p:sldId id="428" r:id="rId267"/>
    <p:sldId id="429" r:id="rId268"/>
    <p:sldId id="430" r:id="rId269"/>
    <p:sldId id="431" r:id="rId270"/>
    <p:sldId id="432" r:id="rId271"/>
    <p:sldId id="433" r:id="rId272"/>
    <p:sldId id="434" r:id="rId273"/>
    <p:sldId id="435" r:id="rId274"/>
    <p:sldId id="437" r:id="rId275"/>
    <p:sldId id="438" r:id="rId276"/>
    <p:sldId id="439" r:id="rId277"/>
    <p:sldId id="440" r:id="rId278"/>
    <p:sldId id="441" r:id="rId279"/>
    <p:sldId id="442" r:id="rId280"/>
    <p:sldId id="444" r:id="rId281"/>
    <p:sldId id="776" r:id="rId282"/>
    <p:sldId id="777" r:id="rId283"/>
    <p:sldId id="778" r:id="rId284"/>
    <p:sldId id="779" r:id="rId285"/>
    <p:sldId id="780" r:id="rId286"/>
    <p:sldId id="781" r:id="rId287"/>
    <p:sldId id="709" r:id="rId288"/>
    <p:sldId id="782" r:id="rId289"/>
    <p:sldId id="783" r:id="rId290"/>
    <p:sldId id="784" r:id="rId291"/>
    <p:sldId id="785" r:id="rId292"/>
    <p:sldId id="786" r:id="rId293"/>
    <p:sldId id="787" r:id="rId294"/>
    <p:sldId id="710" r:id="rId295"/>
    <p:sldId id="788" r:id="rId296"/>
    <p:sldId id="789" r:id="rId297"/>
    <p:sldId id="790" r:id="rId298"/>
    <p:sldId id="792" r:id="rId299"/>
    <p:sldId id="794" r:id="rId300"/>
    <p:sldId id="791" r:id="rId301"/>
    <p:sldId id="711" r:id="rId30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eaching security in the context of IoT" id="{69EF6602-39A5-4257-8EB2-7625C46D511E}">
          <p14:sldIdLst>
            <p14:sldId id="299"/>
            <p14:sldId id="698"/>
            <p14:sldId id="323"/>
            <p14:sldId id="305"/>
            <p14:sldId id="306"/>
          </p14:sldIdLst>
        </p14:section>
        <p14:section name="1 Introduction to Security in IoT" id="{47661ABC-BCA9-484F-AF27-DEAC8DA408A6}">
          <p14:sldIdLst>
            <p14:sldId id="310"/>
            <p14:sldId id="307"/>
            <p14:sldId id="712"/>
            <p14:sldId id="713"/>
            <p14:sldId id="319"/>
            <p14:sldId id="320"/>
            <p14:sldId id="321"/>
            <p14:sldId id="752"/>
            <p14:sldId id="714"/>
            <p14:sldId id="715"/>
            <p14:sldId id="716"/>
            <p14:sldId id="717"/>
            <p14:sldId id="267"/>
            <p14:sldId id="268"/>
            <p14:sldId id="269"/>
            <p14:sldId id="718"/>
            <p14:sldId id="271"/>
            <p14:sldId id="272"/>
            <p14:sldId id="322"/>
            <p14:sldId id="270"/>
            <p14:sldId id="259"/>
            <p14:sldId id="260"/>
            <p14:sldId id="261"/>
            <p14:sldId id="494"/>
            <p14:sldId id="495"/>
            <p14:sldId id="262"/>
            <p14:sldId id="263"/>
            <p14:sldId id="264"/>
            <p14:sldId id="265"/>
            <p14:sldId id="266"/>
            <p14:sldId id="775"/>
          </p14:sldIdLst>
        </p14:section>
        <p14:section name="2 The Standards Ecosystem for IoT Security" id="{25926C4B-D472-41EA-923F-9957D47FBD81}">
          <p14:sldIdLst>
            <p14:sldId id="354"/>
            <p14:sldId id="357"/>
            <p14:sldId id="358"/>
            <p14:sldId id="359"/>
            <p14:sldId id="360"/>
            <p14:sldId id="362"/>
            <p14:sldId id="363"/>
          </p14:sldIdLst>
        </p14:section>
        <p14:section name="3 An economic view on security provisions" id="{5C3DAA2A-6A3C-4C75-B593-2ED17FF6B442}">
          <p14:sldIdLst>
            <p14:sldId id="627"/>
            <p14:sldId id="725"/>
            <p14:sldId id="827"/>
            <p14:sldId id="828"/>
            <p14:sldId id="829"/>
          </p14:sldIdLst>
        </p14:section>
        <p14:section name="4 Security overview" id="{06AB9889-A4E8-F042-9364-4982B968BE66}">
          <p14:sldIdLst>
            <p14:sldId id="772"/>
            <p14:sldId id="773"/>
            <p14:sldId id="703"/>
            <p14:sldId id="754"/>
            <p14:sldId id="774"/>
            <p14:sldId id="795"/>
            <p14:sldId id="796"/>
            <p14:sldId id="797"/>
            <p14:sldId id="798"/>
            <p14:sldId id="799"/>
            <p14:sldId id="800"/>
            <p14:sldId id="801"/>
            <p14:sldId id="802"/>
            <p14:sldId id="803"/>
          </p14:sldIdLst>
        </p14:section>
        <p14:section name="5 Threat, Vulnerability and Risk Analysis in IoT" id="{AB645992-3658-9340-99C6-064E33FCE5C9}">
          <p14:sldIdLst>
            <p14:sldId id="724"/>
            <p14:sldId id="720"/>
            <p14:sldId id="721"/>
            <p14:sldId id="722"/>
            <p14:sldId id="723"/>
            <p14:sldId id="804"/>
            <p14:sldId id="805"/>
            <p14:sldId id="806"/>
            <p14:sldId id="807"/>
            <p14:sldId id="808"/>
            <p14:sldId id="809"/>
            <p14:sldId id="810"/>
            <p14:sldId id="811"/>
            <p14:sldId id="812"/>
            <p14:sldId id="813"/>
            <p14:sldId id="814"/>
            <p14:sldId id="415"/>
            <p14:sldId id="815"/>
            <p14:sldId id="816"/>
            <p14:sldId id="817"/>
            <p14:sldId id="818"/>
            <p14:sldId id="819"/>
            <p14:sldId id="820"/>
            <p14:sldId id="823"/>
            <p14:sldId id="824"/>
            <p14:sldId id="825"/>
            <p14:sldId id="826"/>
            <p14:sldId id="822"/>
          </p14:sldIdLst>
        </p14:section>
        <p14:section name="6 Applying best practices to IoT security" id="{8AAA8B90-C6CF-A34D-A144-675D6AA58F87}">
          <p14:sldIdLst>
            <p14:sldId id="756"/>
            <p14:sldId id="766"/>
            <p14:sldId id="767"/>
            <p14:sldId id="768"/>
            <p14:sldId id="769"/>
            <p14:sldId id="770"/>
            <p14:sldId id="760"/>
            <p14:sldId id="761"/>
            <p14:sldId id="762"/>
            <p14:sldId id="763"/>
            <p14:sldId id="764"/>
            <p14:sldId id="765"/>
          </p14:sldIdLst>
        </p14:section>
        <p14:section name="7 Cryptographic security basics" id="{95B2EB7F-C20C-D84C-BCA8-8E776982585B}">
          <p14:sldIdLst>
            <p14:sldId id="706"/>
            <p14:sldId id="753"/>
            <p14:sldId id="727"/>
            <p14:sldId id="726"/>
            <p14:sldId id="729"/>
            <p14:sldId id="273"/>
            <p14:sldId id="274"/>
            <p14:sldId id="275"/>
            <p14:sldId id="276"/>
            <p14:sldId id="277"/>
            <p14:sldId id="278"/>
            <p14:sldId id="279"/>
            <p14:sldId id="280"/>
            <p14:sldId id="281"/>
            <p14:sldId id="282"/>
            <p14:sldId id="283"/>
            <p14:sldId id="284"/>
            <p14:sldId id="285"/>
            <p14:sldId id="286"/>
            <p14:sldId id="287"/>
            <p14:sldId id="288"/>
            <p14:sldId id="289"/>
            <p14:sldId id="290"/>
            <p14:sldId id="291"/>
            <p14:sldId id="292"/>
            <p14:sldId id="293"/>
            <p14:sldId id="294"/>
            <p14:sldId id="295"/>
            <p14:sldId id="296"/>
            <p14:sldId id="297"/>
            <p14:sldId id="298"/>
            <p14:sldId id="730"/>
            <p14:sldId id="300"/>
            <p14:sldId id="301"/>
            <p14:sldId id="303"/>
            <p14:sldId id="304"/>
            <p14:sldId id="731"/>
            <p14:sldId id="732"/>
            <p14:sldId id="733"/>
            <p14:sldId id="308"/>
            <p14:sldId id="309"/>
            <p14:sldId id="734"/>
            <p14:sldId id="311"/>
            <p14:sldId id="312"/>
            <p14:sldId id="313"/>
            <p14:sldId id="314"/>
            <p14:sldId id="315"/>
            <p14:sldId id="316"/>
            <p14:sldId id="317"/>
            <p14:sldId id="318"/>
            <p14:sldId id="735"/>
            <p14:sldId id="736"/>
            <p14:sldId id="737"/>
            <p14:sldId id="738"/>
            <p14:sldId id="739"/>
            <p14:sldId id="324"/>
            <p14:sldId id="325"/>
            <p14:sldId id="326"/>
            <p14:sldId id="327"/>
            <p14:sldId id="328"/>
            <p14:sldId id="329"/>
            <p14:sldId id="330"/>
            <p14:sldId id="331"/>
            <p14:sldId id="332"/>
            <p14:sldId id="333"/>
            <p14:sldId id="334"/>
            <p14:sldId id="335"/>
            <p14:sldId id="336"/>
            <p14:sldId id="337"/>
            <p14:sldId id="338"/>
            <p14:sldId id="339"/>
            <p14:sldId id="340"/>
            <p14:sldId id="341"/>
            <p14:sldId id="342"/>
            <p14:sldId id="343"/>
            <p14:sldId id="344"/>
            <p14:sldId id="345"/>
            <p14:sldId id="346"/>
            <p14:sldId id="347"/>
            <p14:sldId id="348"/>
            <p14:sldId id="349"/>
            <p14:sldId id="350"/>
            <p14:sldId id="351"/>
            <p14:sldId id="352"/>
            <p14:sldId id="353"/>
            <p14:sldId id="740"/>
            <p14:sldId id="741"/>
            <p14:sldId id="356"/>
            <p14:sldId id="742"/>
            <p14:sldId id="743"/>
            <p14:sldId id="744"/>
            <p14:sldId id="745"/>
            <p14:sldId id="746"/>
            <p14:sldId id="747"/>
            <p14:sldId id="748"/>
            <p14:sldId id="364"/>
            <p14:sldId id="365"/>
            <p14:sldId id="366"/>
            <p14:sldId id="367"/>
            <p14:sldId id="368"/>
            <p14:sldId id="369"/>
            <p14:sldId id="370"/>
            <p14:sldId id="371"/>
            <p14:sldId id="372"/>
            <p14:sldId id="373"/>
            <p14:sldId id="374"/>
            <p14:sldId id="375"/>
            <p14:sldId id="376"/>
            <p14:sldId id="377"/>
            <p14:sldId id="378"/>
            <p14:sldId id="379"/>
            <p14:sldId id="380"/>
            <p14:sldId id="381"/>
            <p14:sldId id="382"/>
            <p14:sldId id="383"/>
            <p14:sldId id="384"/>
            <p14:sldId id="385"/>
            <p14:sldId id="386"/>
            <p14:sldId id="387"/>
            <p14:sldId id="388"/>
            <p14:sldId id="389"/>
            <p14:sldId id="390"/>
            <p14:sldId id="391"/>
            <p14:sldId id="392"/>
            <p14:sldId id="393"/>
            <p14:sldId id="394"/>
            <p14:sldId id="395"/>
            <p14:sldId id="396"/>
            <p14:sldId id="397"/>
            <p14:sldId id="398"/>
            <p14:sldId id="399"/>
            <p14:sldId id="400"/>
            <p14:sldId id="401"/>
            <p14:sldId id="402"/>
            <p14:sldId id="403"/>
            <p14:sldId id="404"/>
            <p14:sldId id="405"/>
            <p14:sldId id="406"/>
            <p14:sldId id="407"/>
            <p14:sldId id="408"/>
            <p14:sldId id="409"/>
            <p14:sldId id="410"/>
            <p14:sldId id="411"/>
            <p14:sldId id="412"/>
            <p14:sldId id="413"/>
            <p14:sldId id="414"/>
            <p14:sldId id="749"/>
            <p14:sldId id="416"/>
            <p14:sldId id="417"/>
            <p14:sldId id="750"/>
            <p14:sldId id="419"/>
            <p14:sldId id="420"/>
            <p14:sldId id="421"/>
            <p14:sldId id="422"/>
            <p14:sldId id="423"/>
            <p14:sldId id="424"/>
            <p14:sldId id="425"/>
            <p14:sldId id="426"/>
            <p14:sldId id="427"/>
            <p14:sldId id="428"/>
            <p14:sldId id="429"/>
            <p14:sldId id="430"/>
            <p14:sldId id="431"/>
            <p14:sldId id="432"/>
            <p14:sldId id="433"/>
            <p14:sldId id="434"/>
            <p14:sldId id="435"/>
            <p14:sldId id="437"/>
            <p14:sldId id="438"/>
            <p14:sldId id="439"/>
            <p14:sldId id="440"/>
            <p14:sldId id="441"/>
            <p14:sldId id="442"/>
            <p14:sldId id="444"/>
            <p14:sldId id="776"/>
            <p14:sldId id="777"/>
            <p14:sldId id="778"/>
            <p14:sldId id="779"/>
            <p14:sldId id="780"/>
            <p14:sldId id="781"/>
          </p14:sldIdLst>
        </p14:section>
        <p14:section name="10 Programming guide for secure IoT" id="{C8A68431-CA06-8F4E-8362-31DB7C5C88F1}">
          <p14:sldIdLst>
            <p14:sldId id="709"/>
            <p14:sldId id="782"/>
            <p14:sldId id="783"/>
            <p14:sldId id="784"/>
            <p14:sldId id="785"/>
            <p14:sldId id="786"/>
            <p14:sldId id="787"/>
          </p14:sldIdLst>
        </p14:section>
        <p14:section name="11 Guide to selecting a training provider" id="{C0B3BD01-060A-E640-ADDB-EEE667A3AAFD}">
          <p14:sldIdLst>
            <p14:sldId id="710"/>
            <p14:sldId id="788"/>
            <p14:sldId id="789"/>
            <p14:sldId id="790"/>
            <p14:sldId id="792"/>
            <p14:sldId id="794"/>
            <p14:sldId id="791"/>
          </p14:sldIdLst>
        </p14:section>
        <p14:section name="Summary and conclusions" id="{034A723E-50C8-4A4D-AB92-6FA2039766B5}">
          <p14:sldIdLst>
            <p14:sldId id="711"/>
          </p14:sldIdLst>
        </p14:section>
      </p14:sectionLst>
    </p:ext>
    <p:ext uri="{EFAFB233-063F-42B5-8137-9DF3F51BA10A}">
      <p15:sldGuideLst xmlns:p15="http://schemas.microsoft.com/office/powerpoint/2012/main">
        <p15:guide id="3" orient="horz" pos="2160">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ri Shilat" initials="MS" lastIdx="20" clrIdx="0">
    <p:extLst>
      <p:ext uri="{19B8F6BF-5375-455C-9EA6-DF929625EA0E}">
        <p15:presenceInfo xmlns:p15="http://schemas.microsoft.com/office/powerpoint/2012/main" userId="S-1-5-21-143744227-174999600-642189945-19616" providerId="AD"/>
      </p:ext>
    </p:extLst>
  </p:cmAuthor>
  <p:cmAuthor id="2" name="Ronit Soen" initials="RS" lastIdx="4" clrIdx="1">
    <p:extLst>
      <p:ext uri="{19B8F6BF-5375-455C-9EA6-DF929625EA0E}">
        <p15:presenceInfo xmlns:p15="http://schemas.microsoft.com/office/powerpoint/2012/main" userId="S-1-5-21-143744227-174999600-642189945-819680" providerId="AD"/>
      </p:ext>
    </p:extLst>
  </p:cmAuthor>
  <p:cmAuthor id="3" name="Ultan Mulligan" initials="UM" lastIdx="65" clrIdx="2">
    <p:extLst>
      <p:ext uri="{19B8F6BF-5375-455C-9EA6-DF929625EA0E}">
        <p15:presenceInfo xmlns:p15="http://schemas.microsoft.com/office/powerpoint/2012/main" userId="S-1-5-21-2034197439-752511010-549785860-117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4B0BA"/>
    <a:srgbClr val="C6D254"/>
    <a:srgbClr val="298FD1"/>
    <a:srgbClr val="004A8D"/>
    <a:srgbClr val="E1F0FF"/>
    <a:srgbClr val="E7E6E6"/>
    <a:srgbClr val="302E45"/>
    <a:srgbClr val="EC008C"/>
    <a:srgbClr val="F58C7E"/>
    <a:srgbClr val="F067A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סגנון ביניים 2 - הדגשה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2DE63D5-997A-4646-A377-4702673A728D}" styleName="סגנון בהיר 2 - הדגשה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0E3FDE45-AF77-4B5C-9715-49D594BDF05E}" styleName="Style léger 1 - Accentuation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732" autoAdjust="0"/>
    <p:restoredTop sz="82402" autoAdjust="0"/>
  </p:normalViewPr>
  <p:slideViewPr>
    <p:cSldViewPr snapToGrid="0" showGuides="1">
      <p:cViewPr varScale="1">
        <p:scale>
          <a:sx n="140" d="100"/>
          <a:sy n="140" d="100"/>
        </p:scale>
        <p:origin x="1736" y="184"/>
      </p:cViewPr>
      <p:guideLst>
        <p:guide orient="horz" pos="2160"/>
        <p:guide pos="3840"/>
      </p:guideLst>
    </p:cSldViewPr>
  </p:slideViewPr>
  <p:outlineViewPr>
    <p:cViewPr>
      <p:scale>
        <a:sx n="33" d="100"/>
        <a:sy n="33" d="100"/>
      </p:scale>
      <p:origin x="0" y="-164448"/>
    </p:cViewPr>
  </p:outlineViewPr>
  <p:notesTextViewPr>
    <p:cViewPr>
      <p:scale>
        <a:sx n="3" d="2"/>
        <a:sy n="3" d="2"/>
      </p:scale>
      <p:origin x="0" y="0"/>
    </p:cViewPr>
  </p:notesTextViewPr>
  <p:sorterViewPr>
    <p:cViewPr>
      <p:scale>
        <a:sx n="110" d="100"/>
        <a:sy n="110" d="100"/>
      </p:scale>
      <p:origin x="0" y="0"/>
    </p:cViewPr>
  </p:sorterViewPr>
  <p:notesViewPr>
    <p:cSldViewPr snapToGrid="0" showGuides="1">
      <p:cViewPr varScale="1">
        <p:scale>
          <a:sx n="124" d="100"/>
          <a:sy n="124" d="100"/>
        </p:scale>
        <p:origin x="4950" y="9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21" Type="http://schemas.openxmlformats.org/officeDocument/2006/relationships/slide" Target="slides/slide16.xml"/><Relationship Id="rId63" Type="http://schemas.openxmlformats.org/officeDocument/2006/relationships/slide" Target="slides/slide58.xml"/><Relationship Id="rId159" Type="http://schemas.openxmlformats.org/officeDocument/2006/relationships/slide" Target="slides/slide154.xml"/><Relationship Id="rId170" Type="http://schemas.openxmlformats.org/officeDocument/2006/relationships/slide" Target="slides/slide165.xml"/><Relationship Id="rId226" Type="http://schemas.openxmlformats.org/officeDocument/2006/relationships/slide" Target="slides/slide221.xml"/><Relationship Id="rId268" Type="http://schemas.openxmlformats.org/officeDocument/2006/relationships/slide" Target="slides/slide263.xml"/><Relationship Id="rId32" Type="http://schemas.openxmlformats.org/officeDocument/2006/relationships/slide" Target="slides/slide27.xml"/><Relationship Id="rId74" Type="http://schemas.openxmlformats.org/officeDocument/2006/relationships/slide" Target="slides/slide69.xml"/><Relationship Id="rId128" Type="http://schemas.openxmlformats.org/officeDocument/2006/relationships/slide" Target="slides/slide123.xml"/><Relationship Id="rId5" Type="http://schemas.openxmlformats.org/officeDocument/2006/relationships/slideMaster" Target="slideMasters/slideMaster1.xml"/><Relationship Id="rId181" Type="http://schemas.openxmlformats.org/officeDocument/2006/relationships/slide" Target="slides/slide176.xml"/><Relationship Id="rId237" Type="http://schemas.openxmlformats.org/officeDocument/2006/relationships/slide" Target="slides/slide232.xml"/><Relationship Id="rId279" Type="http://schemas.openxmlformats.org/officeDocument/2006/relationships/slide" Target="slides/slide274.xml"/><Relationship Id="rId43" Type="http://schemas.openxmlformats.org/officeDocument/2006/relationships/slide" Target="slides/slide38.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handoutMaster" Target="handoutMasters/handoutMaster1.xml"/><Relationship Id="rId85" Type="http://schemas.openxmlformats.org/officeDocument/2006/relationships/slide" Target="slides/slide80.xml"/><Relationship Id="rId150" Type="http://schemas.openxmlformats.org/officeDocument/2006/relationships/slide" Target="slides/slide145.xml"/><Relationship Id="rId192" Type="http://schemas.openxmlformats.org/officeDocument/2006/relationships/slide" Target="slides/slide187.xml"/><Relationship Id="rId206" Type="http://schemas.openxmlformats.org/officeDocument/2006/relationships/slide" Target="slides/slide201.xml"/><Relationship Id="rId248" Type="http://schemas.openxmlformats.org/officeDocument/2006/relationships/slide" Target="slides/slide243.xml"/><Relationship Id="rId12" Type="http://schemas.openxmlformats.org/officeDocument/2006/relationships/slide" Target="slides/slide7.xml"/><Relationship Id="rId108" Type="http://schemas.openxmlformats.org/officeDocument/2006/relationships/slide" Target="slides/slide103.xml"/><Relationship Id="rId54" Type="http://schemas.openxmlformats.org/officeDocument/2006/relationships/slide" Target="slides/slide49.xml"/><Relationship Id="rId96" Type="http://schemas.openxmlformats.org/officeDocument/2006/relationships/slide" Target="slides/slide91.xml"/><Relationship Id="rId161" Type="http://schemas.openxmlformats.org/officeDocument/2006/relationships/slide" Target="slides/slide156.xml"/><Relationship Id="rId217" Type="http://schemas.openxmlformats.org/officeDocument/2006/relationships/slide" Target="slides/slide212.xml"/><Relationship Id="rId259" Type="http://schemas.openxmlformats.org/officeDocument/2006/relationships/slide" Target="slides/slide254.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249" Type="http://schemas.openxmlformats.org/officeDocument/2006/relationships/slide" Target="slides/slide244.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281" Type="http://schemas.openxmlformats.org/officeDocument/2006/relationships/slide" Target="slides/slide276.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39" Type="http://schemas.openxmlformats.org/officeDocument/2006/relationships/slide" Target="slides/slide234.xml"/><Relationship Id="rId250" Type="http://schemas.openxmlformats.org/officeDocument/2006/relationships/slide" Target="slides/slide245.xml"/><Relationship Id="rId271" Type="http://schemas.openxmlformats.org/officeDocument/2006/relationships/slide" Target="slides/slide266.xml"/><Relationship Id="rId292" Type="http://schemas.openxmlformats.org/officeDocument/2006/relationships/slide" Target="slides/slide287.xml"/><Relationship Id="rId306" Type="http://schemas.openxmlformats.org/officeDocument/2006/relationships/presProps" Target="presProps.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240" Type="http://schemas.openxmlformats.org/officeDocument/2006/relationships/slide" Target="slides/slide235.xml"/><Relationship Id="rId261" Type="http://schemas.openxmlformats.org/officeDocument/2006/relationships/slide" Target="slides/slide256.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230" Type="http://schemas.openxmlformats.org/officeDocument/2006/relationships/slide" Target="slides/slide225.xml"/><Relationship Id="rId251" Type="http://schemas.openxmlformats.org/officeDocument/2006/relationships/slide" Target="slides/slide246.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72" Type="http://schemas.openxmlformats.org/officeDocument/2006/relationships/slide" Target="slides/slide267.xml"/><Relationship Id="rId293" Type="http://schemas.openxmlformats.org/officeDocument/2006/relationships/slide" Target="slides/slide288.xml"/><Relationship Id="rId307" Type="http://schemas.openxmlformats.org/officeDocument/2006/relationships/viewProps" Target="viewProps.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220" Type="http://schemas.openxmlformats.org/officeDocument/2006/relationships/slide" Target="slides/slide215.xml"/><Relationship Id="rId241" Type="http://schemas.openxmlformats.org/officeDocument/2006/relationships/slide" Target="slides/slide23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262" Type="http://schemas.openxmlformats.org/officeDocument/2006/relationships/slide" Target="slides/slide257.xml"/><Relationship Id="rId283" Type="http://schemas.openxmlformats.org/officeDocument/2006/relationships/slide" Target="slides/slide278.xml"/><Relationship Id="rId78" Type="http://schemas.openxmlformats.org/officeDocument/2006/relationships/slide" Target="slides/slide73.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64" Type="http://schemas.openxmlformats.org/officeDocument/2006/relationships/slide" Target="slides/slide159.xml"/><Relationship Id="rId185" Type="http://schemas.openxmlformats.org/officeDocument/2006/relationships/slide" Target="slides/slide180.xml"/><Relationship Id="rId9" Type="http://schemas.openxmlformats.org/officeDocument/2006/relationships/slide" Target="slides/slide4.xml"/><Relationship Id="rId210" Type="http://schemas.openxmlformats.org/officeDocument/2006/relationships/slide" Target="slides/slide205.xml"/><Relationship Id="rId26" Type="http://schemas.openxmlformats.org/officeDocument/2006/relationships/slide" Target="slides/slide21.xml"/><Relationship Id="rId231" Type="http://schemas.openxmlformats.org/officeDocument/2006/relationships/slide" Target="slides/slide226.xml"/><Relationship Id="rId252" Type="http://schemas.openxmlformats.org/officeDocument/2006/relationships/slide" Target="slides/slide247.xml"/><Relationship Id="rId273" Type="http://schemas.openxmlformats.org/officeDocument/2006/relationships/slide" Target="slides/slide268.xml"/><Relationship Id="rId294" Type="http://schemas.openxmlformats.org/officeDocument/2006/relationships/slide" Target="slides/slide289.xml"/><Relationship Id="rId308" Type="http://schemas.openxmlformats.org/officeDocument/2006/relationships/theme" Target="theme/theme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242" Type="http://schemas.openxmlformats.org/officeDocument/2006/relationships/slide" Target="slides/slide237.xml"/><Relationship Id="rId263" Type="http://schemas.openxmlformats.org/officeDocument/2006/relationships/slide" Target="slides/slide258.xml"/><Relationship Id="rId284" Type="http://schemas.openxmlformats.org/officeDocument/2006/relationships/slide" Target="slides/slide279.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4" Type="http://schemas.openxmlformats.org/officeDocument/2006/relationships/slide" Target="slides/slide269.xml"/><Relationship Id="rId295" Type="http://schemas.openxmlformats.org/officeDocument/2006/relationships/slide" Target="slides/slide290.xml"/><Relationship Id="rId309" Type="http://schemas.openxmlformats.org/officeDocument/2006/relationships/tableStyles" Target="tableStyles.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slide" Target="slides/slide259.xml"/><Relationship Id="rId285" Type="http://schemas.openxmlformats.org/officeDocument/2006/relationships/slide" Target="slides/slide28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slide" Target="slides/slide228.xml"/><Relationship Id="rId254" Type="http://schemas.openxmlformats.org/officeDocument/2006/relationships/slide" Target="slides/slide249.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275" Type="http://schemas.openxmlformats.org/officeDocument/2006/relationships/slide" Target="slides/slide270.xml"/><Relationship Id="rId296" Type="http://schemas.openxmlformats.org/officeDocument/2006/relationships/slide" Target="slides/slide291.xml"/><Relationship Id="rId300" Type="http://schemas.openxmlformats.org/officeDocument/2006/relationships/slide" Target="slides/slide295.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202" Type="http://schemas.openxmlformats.org/officeDocument/2006/relationships/slide" Target="slides/slide197.xml"/><Relationship Id="rId223" Type="http://schemas.openxmlformats.org/officeDocument/2006/relationships/slide" Target="slides/slide218.xml"/><Relationship Id="rId244" Type="http://schemas.openxmlformats.org/officeDocument/2006/relationships/slide" Target="slides/slide239.xml"/><Relationship Id="rId18" Type="http://schemas.openxmlformats.org/officeDocument/2006/relationships/slide" Target="slides/slide13.xml"/><Relationship Id="rId39" Type="http://schemas.openxmlformats.org/officeDocument/2006/relationships/slide" Target="slides/slide34.xml"/><Relationship Id="rId265" Type="http://schemas.openxmlformats.org/officeDocument/2006/relationships/slide" Target="slides/slide260.xml"/><Relationship Id="rId286" Type="http://schemas.openxmlformats.org/officeDocument/2006/relationships/slide" Target="slides/slide281.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2" Type="http://schemas.openxmlformats.org/officeDocument/2006/relationships/customXml" Target="../customXml/item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4" Type="http://schemas.openxmlformats.org/officeDocument/2006/relationships/customXml" Target="../customXml/item4.xml"/><Relationship Id="rId180" Type="http://schemas.openxmlformats.org/officeDocument/2006/relationships/slide" Target="slides/slide17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303" Type="http://schemas.openxmlformats.org/officeDocument/2006/relationships/notesMaster" Target="notesMasters/notesMaster1.xml"/><Relationship Id="rId42" Type="http://schemas.openxmlformats.org/officeDocument/2006/relationships/slide" Target="slides/slide37.xml"/><Relationship Id="rId84" Type="http://schemas.openxmlformats.org/officeDocument/2006/relationships/slide" Target="slides/slide79.xml"/><Relationship Id="rId138" Type="http://schemas.openxmlformats.org/officeDocument/2006/relationships/slide" Target="slides/slide133.xml"/><Relationship Id="rId191" Type="http://schemas.openxmlformats.org/officeDocument/2006/relationships/slide" Target="slides/slide186.xml"/><Relationship Id="rId205" Type="http://schemas.openxmlformats.org/officeDocument/2006/relationships/slide" Target="slides/slide200.xml"/><Relationship Id="rId247" Type="http://schemas.openxmlformats.org/officeDocument/2006/relationships/slide" Target="slides/slide242.xml"/><Relationship Id="rId107" Type="http://schemas.openxmlformats.org/officeDocument/2006/relationships/slide" Target="slides/slide102.xml"/><Relationship Id="rId289" Type="http://schemas.openxmlformats.org/officeDocument/2006/relationships/slide" Target="slides/slide284.xml"/><Relationship Id="rId11" Type="http://schemas.openxmlformats.org/officeDocument/2006/relationships/slide" Target="slides/slide6.xml"/><Relationship Id="rId53" Type="http://schemas.openxmlformats.org/officeDocument/2006/relationships/slide" Target="slides/slide48.xml"/><Relationship Id="rId149" Type="http://schemas.openxmlformats.org/officeDocument/2006/relationships/slide" Target="slides/slide144.xml"/><Relationship Id="rId95" Type="http://schemas.openxmlformats.org/officeDocument/2006/relationships/slide" Target="slides/slide90.xml"/><Relationship Id="rId160" Type="http://schemas.openxmlformats.org/officeDocument/2006/relationships/slide" Target="slides/slide155.xml"/><Relationship Id="rId216" Type="http://schemas.openxmlformats.org/officeDocument/2006/relationships/slide" Target="slides/slide211.xml"/><Relationship Id="rId258" Type="http://schemas.openxmlformats.org/officeDocument/2006/relationships/slide" Target="slides/slide253.xml"/><Relationship Id="rId22" Type="http://schemas.openxmlformats.org/officeDocument/2006/relationships/slide" Target="slides/slide17.xml"/><Relationship Id="rId64" Type="http://schemas.openxmlformats.org/officeDocument/2006/relationships/slide" Target="slides/slide59.xml"/><Relationship Id="rId118" Type="http://schemas.openxmlformats.org/officeDocument/2006/relationships/slide" Target="slides/slide113.xml"/><Relationship Id="rId171" Type="http://schemas.openxmlformats.org/officeDocument/2006/relationships/slide" Target="slides/slide166.xml"/><Relationship Id="rId227" Type="http://schemas.openxmlformats.org/officeDocument/2006/relationships/slide" Target="slides/slide222.xml"/><Relationship Id="rId269" Type="http://schemas.openxmlformats.org/officeDocument/2006/relationships/slide" Target="slides/slide264.xml"/><Relationship Id="rId33" Type="http://schemas.openxmlformats.org/officeDocument/2006/relationships/slide" Target="slides/slide28.xml"/><Relationship Id="rId129" Type="http://schemas.openxmlformats.org/officeDocument/2006/relationships/slide" Target="slides/slide124.xml"/><Relationship Id="rId280" Type="http://schemas.openxmlformats.org/officeDocument/2006/relationships/slide" Target="slides/slide275.xml"/><Relationship Id="rId75" Type="http://schemas.openxmlformats.org/officeDocument/2006/relationships/slide" Target="slides/slide70.xml"/><Relationship Id="rId140" Type="http://schemas.openxmlformats.org/officeDocument/2006/relationships/slide" Target="slides/slide135.xml"/><Relationship Id="rId182" Type="http://schemas.openxmlformats.org/officeDocument/2006/relationships/slide" Target="slides/slide177.xml"/><Relationship Id="rId6" Type="http://schemas.openxmlformats.org/officeDocument/2006/relationships/slide" Target="slides/slide1.xml"/><Relationship Id="rId238" Type="http://schemas.openxmlformats.org/officeDocument/2006/relationships/slide" Target="slides/slide233.xml"/><Relationship Id="rId291" Type="http://schemas.openxmlformats.org/officeDocument/2006/relationships/slide" Target="slides/slide286.xml"/><Relationship Id="rId305" Type="http://schemas.openxmlformats.org/officeDocument/2006/relationships/commentAuthors" Target="commentAuthors.xml"/></Relationships>
</file>

<file path=ppt/diagrams/_rels/data1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svg"/><Relationship Id="rId1" Type="http://schemas.openxmlformats.org/officeDocument/2006/relationships/image" Target="../media/image73.png"/><Relationship Id="rId4" Type="http://schemas.openxmlformats.org/officeDocument/2006/relationships/image" Target="../media/image76.svg"/></Relationships>
</file>

<file path=ppt/diagrams/_rels/data1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svg"/><Relationship Id="rId1" Type="http://schemas.openxmlformats.org/officeDocument/2006/relationships/image" Target="../media/image79.png"/><Relationship Id="rId4" Type="http://schemas.openxmlformats.org/officeDocument/2006/relationships/image" Target="../media/image82.svg"/></Relationships>
</file>

<file path=ppt/diagrams/_rels/data1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66.svg"/><Relationship Id="rId1" Type="http://schemas.openxmlformats.org/officeDocument/2006/relationships/image" Target="../media/image65.png"/><Relationship Id="rId4" Type="http://schemas.openxmlformats.org/officeDocument/2006/relationships/image" Target="../media/image86.svg"/></Relationships>
</file>

<file path=ppt/diagrams/_rels/data1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svg"/><Relationship Id="rId1" Type="http://schemas.openxmlformats.org/officeDocument/2006/relationships/image" Target="../media/image88.png"/><Relationship Id="rId6" Type="http://schemas.openxmlformats.org/officeDocument/2006/relationships/image" Target="../media/image93.svg"/><Relationship Id="rId5" Type="http://schemas.openxmlformats.org/officeDocument/2006/relationships/image" Target="../media/image92.png"/><Relationship Id="rId4" Type="http://schemas.openxmlformats.org/officeDocument/2006/relationships/image" Target="../media/image91.svg"/></Relationships>
</file>

<file path=ppt/diagrams/_rels/data16.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svg"/><Relationship Id="rId1" Type="http://schemas.openxmlformats.org/officeDocument/2006/relationships/image" Target="../media/image98.png"/><Relationship Id="rId4" Type="http://schemas.openxmlformats.org/officeDocument/2006/relationships/image" Target="../media/image101.svg"/></Relationships>
</file>

<file path=ppt/diagrams/_rels/data1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svg"/><Relationship Id="rId1" Type="http://schemas.openxmlformats.org/officeDocument/2006/relationships/image" Target="../media/image104.png"/><Relationship Id="rId4" Type="http://schemas.openxmlformats.org/officeDocument/2006/relationships/image" Target="../media/image107.svg"/></Relationships>
</file>

<file path=ppt/diagrams/_rels/data18.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image" Target="../media/image112.png"/><Relationship Id="rId7" Type="http://schemas.openxmlformats.org/officeDocument/2006/relationships/image" Target="../media/image85.png"/><Relationship Id="rId2" Type="http://schemas.openxmlformats.org/officeDocument/2006/relationships/image" Target="../media/image111.svg"/><Relationship Id="rId1" Type="http://schemas.openxmlformats.org/officeDocument/2006/relationships/image" Target="../media/image110.png"/><Relationship Id="rId6" Type="http://schemas.openxmlformats.org/officeDocument/2006/relationships/image" Target="../media/image99.svg"/><Relationship Id="rId5" Type="http://schemas.openxmlformats.org/officeDocument/2006/relationships/image" Target="../media/image98.png"/><Relationship Id="rId4" Type="http://schemas.openxmlformats.org/officeDocument/2006/relationships/image" Target="../media/image113.svg"/></Relationships>
</file>

<file path=ppt/diagrams/_rels/data1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66.svg"/><Relationship Id="rId1" Type="http://schemas.openxmlformats.org/officeDocument/2006/relationships/image" Target="../media/image72.png"/><Relationship Id="rId4" Type="http://schemas.openxmlformats.org/officeDocument/2006/relationships/image" Target="../media/image86.svg"/></Relationships>
</file>

<file path=ppt/diagrams/_rels/data2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image" Target="../media/image56.svg"/><Relationship Id="rId1" Type="http://schemas.openxmlformats.org/officeDocument/2006/relationships/image" Target="../media/image55.png"/><Relationship Id="rId4" Type="http://schemas.openxmlformats.org/officeDocument/2006/relationships/image" Target="../media/image117.svg"/></Relationships>
</file>

<file path=ppt/diagrams/_rels/data2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66.svg"/><Relationship Id="rId1" Type="http://schemas.openxmlformats.org/officeDocument/2006/relationships/image" Target="../media/image65.png"/><Relationship Id="rId6" Type="http://schemas.openxmlformats.org/officeDocument/2006/relationships/image" Target="../media/image122.svg"/><Relationship Id="rId5" Type="http://schemas.openxmlformats.org/officeDocument/2006/relationships/image" Target="../media/image121.png"/><Relationship Id="rId4" Type="http://schemas.openxmlformats.org/officeDocument/2006/relationships/image" Target="../media/image120.svg"/></Relationships>
</file>

<file path=ppt/diagrams/_rels/data22.xml.rels><?xml version="1.0" encoding="UTF-8" standalone="yes"?>
<Relationships xmlns="http://schemas.openxmlformats.org/package/2006/relationships"><Relationship Id="rId8" Type="http://schemas.openxmlformats.org/officeDocument/2006/relationships/image" Target="../media/image132.svg"/><Relationship Id="rId3" Type="http://schemas.openxmlformats.org/officeDocument/2006/relationships/image" Target="../media/image129.png"/><Relationship Id="rId7" Type="http://schemas.openxmlformats.org/officeDocument/2006/relationships/image" Target="../media/image131.png"/><Relationship Id="rId2" Type="http://schemas.openxmlformats.org/officeDocument/2006/relationships/image" Target="../media/image128.svg"/><Relationship Id="rId1" Type="http://schemas.openxmlformats.org/officeDocument/2006/relationships/image" Target="../media/image127.png"/><Relationship Id="rId6" Type="http://schemas.openxmlformats.org/officeDocument/2006/relationships/image" Target="../media/image80.svg"/><Relationship Id="rId5" Type="http://schemas.openxmlformats.org/officeDocument/2006/relationships/image" Target="../media/image79.png"/><Relationship Id="rId4" Type="http://schemas.openxmlformats.org/officeDocument/2006/relationships/image" Target="../media/image130.svg"/></Relationships>
</file>

<file path=ppt/diagrams/_rels/data23.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17.svg"/><Relationship Id="rId1" Type="http://schemas.openxmlformats.org/officeDocument/2006/relationships/image" Target="../media/image116.png"/><Relationship Id="rId6" Type="http://schemas.openxmlformats.org/officeDocument/2006/relationships/image" Target="../media/image86.svg"/><Relationship Id="rId5" Type="http://schemas.openxmlformats.org/officeDocument/2006/relationships/image" Target="../media/image85.png"/><Relationship Id="rId4" Type="http://schemas.openxmlformats.org/officeDocument/2006/relationships/image" Target="../media/image137.svg"/></Relationships>
</file>

<file path=ppt/diagrams/_rels/data2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40.svg"/><Relationship Id="rId1" Type="http://schemas.openxmlformats.org/officeDocument/2006/relationships/image" Target="../media/image139.png"/><Relationship Id="rId6" Type="http://schemas.openxmlformats.org/officeDocument/2006/relationships/image" Target="../media/image142.svg"/><Relationship Id="rId5" Type="http://schemas.openxmlformats.org/officeDocument/2006/relationships/image" Target="../media/image141.png"/><Relationship Id="rId4" Type="http://schemas.openxmlformats.org/officeDocument/2006/relationships/image" Target="../media/image132.svg"/></Relationships>
</file>

<file path=ppt/diagrams/_rels/data26.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88.png"/><Relationship Id="rId7" Type="http://schemas.openxmlformats.org/officeDocument/2006/relationships/image" Target="../media/image27.png"/><Relationship Id="rId2" Type="http://schemas.openxmlformats.org/officeDocument/2006/relationships/image" Target="../media/image147.svg"/><Relationship Id="rId1" Type="http://schemas.openxmlformats.org/officeDocument/2006/relationships/image" Target="../media/image146.png"/><Relationship Id="rId6" Type="http://schemas.openxmlformats.org/officeDocument/2006/relationships/image" Target="../media/image149.svg"/><Relationship Id="rId5" Type="http://schemas.openxmlformats.org/officeDocument/2006/relationships/image" Target="../media/image148.png"/><Relationship Id="rId4" Type="http://schemas.openxmlformats.org/officeDocument/2006/relationships/image" Target="../media/image89.svg"/></Relationships>
</file>

<file path=ppt/diagrams/_rels/data27.xml.rels><?xml version="1.0" encoding="UTF-8" standalone="yes"?>
<Relationships xmlns="http://schemas.openxmlformats.org/package/2006/relationships"><Relationship Id="rId8" Type="http://schemas.openxmlformats.org/officeDocument/2006/relationships/image" Target="../media/image154.svg"/><Relationship Id="rId3" Type="http://schemas.openxmlformats.org/officeDocument/2006/relationships/image" Target="../media/image88.png"/><Relationship Id="rId7" Type="http://schemas.openxmlformats.org/officeDocument/2006/relationships/image" Target="../media/image153.png"/><Relationship Id="rId2" Type="http://schemas.openxmlformats.org/officeDocument/2006/relationships/image" Target="../media/image28.svg"/><Relationship Id="rId1" Type="http://schemas.openxmlformats.org/officeDocument/2006/relationships/image" Target="../media/image27.png"/><Relationship Id="rId6" Type="http://schemas.openxmlformats.org/officeDocument/2006/relationships/image" Target="../media/image149.svg"/><Relationship Id="rId5" Type="http://schemas.openxmlformats.org/officeDocument/2006/relationships/image" Target="../media/image148.png"/><Relationship Id="rId4" Type="http://schemas.openxmlformats.org/officeDocument/2006/relationships/image" Target="../media/image89.svg"/></Relationships>
</file>

<file path=ppt/diagrams/_rels/data28.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58.png"/><Relationship Id="rId7" Type="http://schemas.openxmlformats.org/officeDocument/2006/relationships/image" Target="../media/image162.png"/><Relationship Id="rId2" Type="http://schemas.openxmlformats.org/officeDocument/2006/relationships/image" Target="../media/image157.svg"/><Relationship Id="rId1" Type="http://schemas.openxmlformats.org/officeDocument/2006/relationships/image" Target="../media/image156.png"/><Relationship Id="rId6" Type="http://schemas.openxmlformats.org/officeDocument/2006/relationships/image" Target="../media/image161.svg"/><Relationship Id="rId5" Type="http://schemas.openxmlformats.org/officeDocument/2006/relationships/image" Target="../media/image160.png"/><Relationship Id="rId10" Type="http://schemas.openxmlformats.org/officeDocument/2006/relationships/image" Target="../media/image165.svg"/><Relationship Id="rId4" Type="http://schemas.openxmlformats.org/officeDocument/2006/relationships/image" Target="../media/image159.svg"/><Relationship Id="rId9" Type="http://schemas.openxmlformats.org/officeDocument/2006/relationships/image" Target="../media/image164.png"/></Relationships>
</file>

<file path=ppt/diagrams/_rels/data2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49.svg"/><Relationship Id="rId1" Type="http://schemas.openxmlformats.org/officeDocument/2006/relationships/image" Target="../media/image148.png"/><Relationship Id="rId6" Type="http://schemas.openxmlformats.org/officeDocument/2006/relationships/image" Target="../media/image28.svg"/><Relationship Id="rId5" Type="http://schemas.openxmlformats.org/officeDocument/2006/relationships/image" Target="../media/image27.png"/><Relationship Id="rId4" Type="http://schemas.openxmlformats.org/officeDocument/2006/relationships/image" Target="../media/image172.svg"/></Relationships>
</file>

<file path=ppt/diagrams/_rels/data31.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svg"/><Relationship Id="rId1" Type="http://schemas.openxmlformats.org/officeDocument/2006/relationships/image" Target="../media/image179.png"/><Relationship Id="rId6" Type="http://schemas.openxmlformats.org/officeDocument/2006/relationships/image" Target="../media/image132.svg"/><Relationship Id="rId5" Type="http://schemas.openxmlformats.org/officeDocument/2006/relationships/image" Target="../media/image131.png"/><Relationship Id="rId4" Type="http://schemas.openxmlformats.org/officeDocument/2006/relationships/image" Target="../media/image182.svg"/></Relationships>
</file>

<file path=ppt/diagrams/_rels/data32.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svg"/><Relationship Id="rId1" Type="http://schemas.openxmlformats.org/officeDocument/2006/relationships/image" Target="../media/image185.png"/><Relationship Id="rId6" Type="http://schemas.openxmlformats.org/officeDocument/2006/relationships/image" Target="../media/image190.svg"/><Relationship Id="rId5" Type="http://schemas.openxmlformats.org/officeDocument/2006/relationships/image" Target="../media/image189.png"/><Relationship Id="rId4" Type="http://schemas.openxmlformats.org/officeDocument/2006/relationships/image" Target="../media/image188.svg"/></Relationships>
</file>

<file path=ppt/diagrams/_rels/data33.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44.svg"/><Relationship Id="rId1" Type="http://schemas.openxmlformats.org/officeDocument/2006/relationships/image" Target="../media/image194.png"/><Relationship Id="rId4" Type="http://schemas.openxmlformats.org/officeDocument/2006/relationships/image" Target="../media/image196.svg"/></Relationships>
</file>

<file path=ppt/diagrams/_rels/data34.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201.svg"/></Relationships>
</file>

<file path=ppt/diagrams/_rels/data3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128.svg"/></Relationships>
</file>

<file path=ppt/diagrams/_rels/data3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163.svg"/></Relationships>
</file>

<file path=ppt/diagrams/_rels/data37.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44.svg"/><Relationship Id="rId1" Type="http://schemas.openxmlformats.org/officeDocument/2006/relationships/image" Target="../media/image194.png"/><Relationship Id="rId4" Type="http://schemas.openxmlformats.org/officeDocument/2006/relationships/image" Target="../media/image206.svg"/></Relationships>
</file>

<file path=ppt/diagrams/_rels/data3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208.svg"/></Relationships>
</file>

<file path=ppt/diagrams/_rels/data3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122.svg"/><Relationship Id="rId1" Type="http://schemas.openxmlformats.org/officeDocument/2006/relationships/image" Target="../media/image121.png"/><Relationship Id="rId4" Type="http://schemas.openxmlformats.org/officeDocument/2006/relationships/image" Target="../media/image210.svg"/></Relationships>
</file>

<file path=ppt/diagrams/_rels/data40.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212.svg"/></Relationships>
</file>

<file path=ppt/diagrams/_rels/data4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svg"/><Relationship Id="rId1" Type="http://schemas.openxmlformats.org/officeDocument/2006/relationships/image" Target="../media/image214.png"/><Relationship Id="rId6" Type="http://schemas.openxmlformats.org/officeDocument/2006/relationships/image" Target="../media/image219.svg"/><Relationship Id="rId5" Type="http://schemas.openxmlformats.org/officeDocument/2006/relationships/image" Target="../media/image218.png"/><Relationship Id="rId4" Type="http://schemas.openxmlformats.org/officeDocument/2006/relationships/image" Target="../media/image217.svg"/></Relationships>
</file>

<file path=ppt/diagrams/_rels/data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diagrams/_rels/data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svg"/><Relationship Id="rId1" Type="http://schemas.openxmlformats.org/officeDocument/2006/relationships/image" Target="../media/image25.png"/><Relationship Id="rId4" Type="http://schemas.openxmlformats.org/officeDocument/2006/relationships/image" Target="../media/image28.svg"/></Relationships>
</file>

<file path=ppt/diagrams/_rels/data7.xml.rels><?xml version="1.0" encoding="UTF-8" standalone="yes"?>
<Relationships xmlns="http://schemas.openxmlformats.org/package/2006/relationships"><Relationship Id="rId8" Type="http://schemas.openxmlformats.org/officeDocument/2006/relationships/image" Target="../media/image38.svg"/><Relationship Id="rId13" Type="http://schemas.openxmlformats.org/officeDocument/2006/relationships/image" Target="../media/image43.png"/><Relationship Id="rId3" Type="http://schemas.openxmlformats.org/officeDocument/2006/relationships/image" Target="../media/image33.png"/><Relationship Id="rId7" Type="http://schemas.openxmlformats.org/officeDocument/2006/relationships/image" Target="../media/image37.png"/><Relationship Id="rId12" Type="http://schemas.openxmlformats.org/officeDocument/2006/relationships/image" Target="../media/image42.svg"/><Relationship Id="rId2" Type="http://schemas.openxmlformats.org/officeDocument/2006/relationships/image" Target="../media/image32.svg"/><Relationship Id="rId16" Type="http://schemas.openxmlformats.org/officeDocument/2006/relationships/image" Target="../media/image46.svg"/><Relationship Id="rId1" Type="http://schemas.openxmlformats.org/officeDocument/2006/relationships/image" Target="../media/image31.png"/><Relationship Id="rId6" Type="http://schemas.openxmlformats.org/officeDocument/2006/relationships/image" Target="../media/image36.svg"/><Relationship Id="rId11" Type="http://schemas.openxmlformats.org/officeDocument/2006/relationships/image" Target="../media/image41.png"/><Relationship Id="rId5" Type="http://schemas.openxmlformats.org/officeDocument/2006/relationships/image" Target="../media/image35.png"/><Relationship Id="rId15" Type="http://schemas.openxmlformats.org/officeDocument/2006/relationships/image" Target="../media/image45.png"/><Relationship Id="rId10" Type="http://schemas.openxmlformats.org/officeDocument/2006/relationships/image" Target="../media/image40.svg"/><Relationship Id="rId4" Type="http://schemas.openxmlformats.org/officeDocument/2006/relationships/image" Target="../media/image34.svg"/><Relationship Id="rId9" Type="http://schemas.openxmlformats.org/officeDocument/2006/relationships/image" Target="../media/image39.png"/><Relationship Id="rId14" Type="http://schemas.openxmlformats.org/officeDocument/2006/relationships/image" Target="../media/image44.svg"/></Relationships>
</file>

<file path=ppt/diagrams/_rels/data8.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image" Target="../media/image57.png"/><Relationship Id="rId7" Type="http://schemas.openxmlformats.org/officeDocument/2006/relationships/image" Target="../media/image61.png"/><Relationship Id="rId12" Type="http://schemas.openxmlformats.org/officeDocument/2006/relationships/image" Target="../media/image66.svg"/><Relationship Id="rId2" Type="http://schemas.openxmlformats.org/officeDocument/2006/relationships/image" Target="../media/image56.svg"/><Relationship Id="rId1" Type="http://schemas.openxmlformats.org/officeDocument/2006/relationships/image" Target="../media/image55.png"/><Relationship Id="rId6" Type="http://schemas.openxmlformats.org/officeDocument/2006/relationships/image" Target="../media/image60.svg"/><Relationship Id="rId11" Type="http://schemas.openxmlformats.org/officeDocument/2006/relationships/image" Target="../media/image65.png"/><Relationship Id="rId5" Type="http://schemas.openxmlformats.org/officeDocument/2006/relationships/image" Target="../media/image59.png"/><Relationship Id="rId10" Type="http://schemas.openxmlformats.org/officeDocument/2006/relationships/image" Target="../media/image64.svg"/><Relationship Id="rId4" Type="http://schemas.openxmlformats.org/officeDocument/2006/relationships/image" Target="../media/image58.svg"/><Relationship Id="rId9" Type="http://schemas.openxmlformats.org/officeDocument/2006/relationships/image" Target="../media/image63.png"/></Relationships>
</file>

<file path=ppt/diagrams/_rels/drawing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4.svg"/><Relationship Id="rId1" Type="http://schemas.openxmlformats.org/officeDocument/2006/relationships/image" Target="../media/image77.png"/><Relationship Id="rId4" Type="http://schemas.openxmlformats.org/officeDocument/2006/relationships/image" Target="../media/image76.svg"/></Relationships>
</file>

<file path=ppt/diagrams/_rels/drawing1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0.svg"/><Relationship Id="rId1" Type="http://schemas.openxmlformats.org/officeDocument/2006/relationships/image" Target="../media/image83.png"/><Relationship Id="rId4" Type="http://schemas.openxmlformats.org/officeDocument/2006/relationships/image" Target="../media/image82.svg"/></Relationships>
</file>

<file path=ppt/diagrams/_rels/drawing1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66.svg"/><Relationship Id="rId1" Type="http://schemas.openxmlformats.org/officeDocument/2006/relationships/image" Target="../media/image72.png"/><Relationship Id="rId4" Type="http://schemas.openxmlformats.org/officeDocument/2006/relationships/image" Target="../media/image86.svg"/></Relationships>
</file>

<file path=ppt/diagrams/_rels/drawing1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89.svg"/><Relationship Id="rId1" Type="http://schemas.openxmlformats.org/officeDocument/2006/relationships/image" Target="../media/image94.png"/><Relationship Id="rId6" Type="http://schemas.openxmlformats.org/officeDocument/2006/relationships/image" Target="../media/image93.svg"/><Relationship Id="rId5" Type="http://schemas.openxmlformats.org/officeDocument/2006/relationships/image" Target="../media/image96.png"/><Relationship Id="rId4" Type="http://schemas.openxmlformats.org/officeDocument/2006/relationships/image" Target="../media/image91.svg"/></Relationships>
</file>

<file path=ppt/diagrams/_rels/drawing1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99.svg"/><Relationship Id="rId1" Type="http://schemas.openxmlformats.org/officeDocument/2006/relationships/image" Target="../media/image102.png"/><Relationship Id="rId4" Type="http://schemas.openxmlformats.org/officeDocument/2006/relationships/image" Target="../media/image101.svg"/></Relationships>
</file>

<file path=ppt/diagrams/_rels/drawing1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5.svg"/><Relationship Id="rId1" Type="http://schemas.openxmlformats.org/officeDocument/2006/relationships/image" Target="../media/image108.png"/><Relationship Id="rId4" Type="http://schemas.openxmlformats.org/officeDocument/2006/relationships/image" Target="../media/image107.svg"/></Relationships>
</file>

<file path=ppt/diagrams/_rels/drawing18.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image" Target="../media/image115.png"/><Relationship Id="rId7" Type="http://schemas.openxmlformats.org/officeDocument/2006/relationships/image" Target="../media/image87.png"/><Relationship Id="rId2" Type="http://schemas.openxmlformats.org/officeDocument/2006/relationships/image" Target="../media/image111.svg"/><Relationship Id="rId1" Type="http://schemas.openxmlformats.org/officeDocument/2006/relationships/image" Target="../media/image114.png"/><Relationship Id="rId6" Type="http://schemas.openxmlformats.org/officeDocument/2006/relationships/image" Target="../media/image99.svg"/><Relationship Id="rId5" Type="http://schemas.openxmlformats.org/officeDocument/2006/relationships/image" Target="../media/image102.png"/><Relationship Id="rId4" Type="http://schemas.openxmlformats.org/officeDocument/2006/relationships/image" Target="../media/image113.svg"/></Relationships>
</file>

<file path=ppt/diagrams/_rels/drawing1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66.svg"/><Relationship Id="rId1" Type="http://schemas.openxmlformats.org/officeDocument/2006/relationships/image" Target="../media/image72.png"/><Relationship Id="rId4" Type="http://schemas.openxmlformats.org/officeDocument/2006/relationships/image" Target="../media/image86.svg"/></Relationships>
</file>

<file path=ppt/diagrams/_rels/drawing2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56.svg"/><Relationship Id="rId1" Type="http://schemas.openxmlformats.org/officeDocument/2006/relationships/image" Target="../media/image67.png"/><Relationship Id="rId4" Type="http://schemas.openxmlformats.org/officeDocument/2006/relationships/image" Target="../media/image117.svg"/></Relationships>
</file>

<file path=ppt/diagrams/_rels/drawing2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66.svg"/><Relationship Id="rId1" Type="http://schemas.openxmlformats.org/officeDocument/2006/relationships/image" Target="../media/image72.png"/><Relationship Id="rId6" Type="http://schemas.openxmlformats.org/officeDocument/2006/relationships/image" Target="../media/image122.svg"/><Relationship Id="rId5" Type="http://schemas.openxmlformats.org/officeDocument/2006/relationships/image" Target="../media/image124.png"/><Relationship Id="rId4" Type="http://schemas.openxmlformats.org/officeDocument/2006/relationships/image" Target="../media/image120.svg"/></Relationships>
</file>

<file path=ppt/diagrams/_rels/drawing22.xml.rels><?xml version="1.0" encoding="UTF-8" standalone="yes"?>
<Relationships xmlns="http://schemas.openxmlformats.org/package/2006/relationships"><Relationship Id="rId8" Type="http://schemas.openxmlformats.org/officeDocument/2006/relationships/image" Target="../media/image132.svg"/><Relationship Id="rId3" Type="http://schemas.openxmlformats.org/officeDocument/2006/relationships/image" Target="../media/image134.png"/><Relationship Id="rId7" Type="http://schemas.openxmlformats.org/officeDocument/2006/relationships/image" Target="../media/image135.png"/><Relationship Id="rId2" Type="http://schemas.openxmlformats.org/officeDocument/2006/relationships/image" Target="../media/image128.svg"/><Relationship Id="rId1" Type="http://schemas.openxmlformats.org/officeDocument/2006/relationships/image" Target="../media/image133.png"/><Relationship Id="rId6" Type="http://schemas.openxmlformats.org/officeDocument/2006/relationships/image" Target="../media/image80.svg"/><Relationship Id="rId5" Type="http://schemas.openxmlformats.org/officeDocument/2006/relationships/image" Target="../media/image83.png"/><Relationship Id="rId4" Type="http://schemas.openxmlformats.org/officeDocument/2006/relationships/image" Target="../media/image130.svg"/></Relationships>
</file>

<file path=ppt/diagrams/_rels/drawing2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17.svg"/><Relationship Id="rId1" Type="http://schemas.openxmlformats.org/officeDocument/2006/relationships/image" Target="../media/image118.png"/><Relationship Id="rId6" Type="http://schemas.openxmlformats.org/officeDocument/2006/relationships/image" Target="../media/image86.svg"/><Relationship Id="rId5" Type="http://schemas.openxmlformats.org/officeDocument/2006/relationships/image" Target="../media/image87.png"/><Relationship Id="rId4" Type="http://schemas.openxmlformats.org/officeDocument/2006/relationships/image" Target="../media/image137.svg"/></Relationships>
</file>

<file path=ppt/diagrams/_rels/drawing2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40.svg"/><Relationship Id="rId1" Type="http://schemas.openxmlformats.org/officeDocument/2006/relationships/image" Target="../media/image143.png"/><Relationship Id="rId6" Type="http://schemas.openxmlformats.org/officeDocument/2006/relationships/image" Target="../media/image142.svg"/><Relationship Id="rId5" Type="http://schemas.openxmlformats.org/officeDocument/2006/relationships/image" Target="../media/image144.png"/><Relationship Id="rId4" Type="http://schemas.openxmlformats.org/officeDocument/2006/relationships/image" Target="../media/image132.svg"/></Relationships>
</file>

<file path=ppt/diagrams/_rels/drawing26.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94.png"/><Relationship Id="rId7" Type="http://schemas.openxmlformats.org/officeDocument/2006/relationships/image" Target="../media/image30.png"/><Relationship Id="rId2" Type="http://schemas.openxmlformats.org/officeDocument/2006/relationships/image" Target="../media/image147.svg"/><Relationship Id="rId1" Type="http://schemas.openxmlformats.org/officeDocument/2006/relationships/image" Target="../media/image150.png"/><Relationship Id="rId6" Type="http://schemas.openxmlformats.org/officeDocument/2006/relationships/image" Target="../media/image149.svg"/><Relationship Id="rId5" Type="http://schemas.openxmlformats.org/officeDocument/2006/relationships/image" Target="../media/image151.png"/><Relationship Id="rId4" Type="http://schemas.openxmlformats.org/officeDocument/2006/relationships/image" Target="../media/image89.svg"/></Relationships>
</file>

<file path=ppt/diagrams/_rels/drawing27.xml.rels><?xml version="1.0" encoding="UTF-8" standalone="yes"?>
<Relationships xmlns="http://schemas.openxmlformats.org/package/2006/relationships"><Relationship Id="rId8" Type="http://schemas.openxmlformats.org/officeDocument/2006/relationships/image" Target="../media/image154.svg"/><Relationship Id="rId3" Type="http://schemas.openxmlformats.org/officeDocument/2006/relationships/image" Target="../media/image94.png"/><Relationship Id="rId7" Type="http://schemas.openxmlformats.org/officeDocument/2006/relationships/image" Target="../media/image155.png"/><Relationship Id="rId2" Type="http://schemas.openxmlformats.org/officeDocument/2006/relationships/image" Target="../media/image28.svg"/><Relationship Id="rId1" Type="http://schemas.openxmlformats.org/officeDocument/2006/relationships/image" Target="../media/image30.png"/><Relationship Id="rId6" Type="http://schemas.openxmlformats.org/officeDocument/2006/relationships/image" Target="../media/image149.svg"/><Relationship Id="rId5" Type="http://schemas.openxmlformats.org/officeDocument/2006/relationships/image" Target="../media/image151.png"/><Relationship Id="rId4" Type="http://schemas.openxmlformats.org/officeDocument/2006/relationships/image" Target="../media/image89.svg"/></Relationships>
</file>

<file path=ppt/diagrams/_rels/drawing28.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67.png"/><Relationship Id="rId7" Type="http://schemas.openxmlformats.org/officeDocument/2006/relationships/image" Target="../media/image169.png"/><Relationship Id="rId2" Type="http://schemas.openxmlformats.org/officeDocument/2006/relationships/image" Target="../media/image157.svg"/><Relationship Id="rId1" Type="http://schemas.openxmlformats.org/officeDocument/2006/relationships/image" Target="../media/image166.png"/><Relationship Id="rId6" Type="http://schemas.openxmlformats.org/officeDocument/2006/relationships/image" Target="../media/image161.svg"/><Relationship Id="rId5" Type="http://schemas.openxmlformats.org/officeDocument/2006/relationships/image" Target="../media/image168.png"/><Relationship Id="rId10" Type="http://schemas.openxmlformats.org/officeDocument/2006/relationships/image" Target="../media/image165.svg"/><Relationship Id="rId4" Type="http://schemas.openxmlformats.org/officeDocument/2006/relationships/image" Target="../media/image159.svg"/><Relationship Id="rId9" Type="http://schemas.openxmlformats.org/officeDocument/2006/relationships/image" Target="../media/image170.png"/></Relationships>
</file>

<file path=ppt/diagrams/_rels/drawing29.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49.svg"/><Relationship Id="rId1" Type="http://schemas.openxmlformats.org/officeDocument/2006/relationships/image" Target="../media/image151.png"/><Relationship Id="rId6" Type="http://schemas.openxmlformats.org/officeDocument/2006/relationships/image" Target="../media/image28.svg"/><Relationship Id="rId5" Type="http://schemas.openxmlformats.org/officeDocument/2006/relationships/image" Target="../media/image30.png"/><Relationship Id="rId4" Type="http://schemas.openxmlformats.org/officeDocument/2006/relationships/image" Target="../media/image172.svg"/></Relationships>
</file>

<file path=ppt/diagrams/_rels/drawing31.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0.svg"/><Relationship Id="rId1" Type="http://schemas.openxmlformats.org/officeDocument/2006/relationships/image" Target="../media/image183.png"/><Relationship Id="rId6" Type="http://schemas.openxmlformats.org/officeDocument/2006/relationships/image" Target="../media/image132.svg"/><Relationship Id="rId5" Type="http://schemas.openxmlformats.org/officeDocument/2006/relationships/image" Target="../media/image135.png"/><Relationship Id="rId4" Type="http://schemas.openxmlformats.org/officeDocument/2006/relationships/image" Target="../media/image182.svg"/></Relationships>
</file>

<file path=ppt/diagrams/_rels/drawing3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186.svg"/><Relationship Id="rId1" Type="http://schemas.openxmlformats.org/officeDocument/2006/relationships/image" Target="../media/image191.png"/><Relationship Id="rId6" Type="http://schemas.openxmlformats.org/officeDocument/2006/relationships/image" Target="../media/image190.svg"/><Relationship Id="rId5" Type="http://schemas.openxmlformats.org/officeDocument/2006/relationships/image" Target="../media/image193.png"/><Relationship Id="rId4" Type="http://schemas.openxmlformats.org/officeDocument/2006/relationships/image" Target="../media/image188.svg"/></Relationships>
</file>

<file path=ppt/diagrams/_rels/drawing33.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image" Target="../media/image44.svg"/><Relationship Id="rId1" Type="http://schemas.openxmlformats.org/officeDocument/2006/relationships/image" Target="../media/image53.png"/><Relationship Id="rId4" Type="http://schemas.openxmlformats.org/officeDocument/2006/relationships/image" Target="../media/image196.svg"/></Relationships>
</file>

<file path=ppt/diagrams/_rels/drawing3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199.svg"/><Relationship Id="rId1" Type="http://schemas.openxmlformats.org/officeDocument/2006/relationships/image" Target="../media/image202.png"/><Relationship Id="rId4" Type="http://schemas.openxmlformats.org/officeDocument/2006/relationships/image" Target="../media/image201.svg"/></Relationships>
</file>

<file path=ppt/diagrams/_rels/drawing35.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99.svg"/><Relationship Id="rId1" Type="http://schemas.openxmlformats.org/officeDocument/2006/relationships/image" Target="../media/image202.png"/><Relationship Id="rId4" Type="http://schemas.openxmlformats.org/officeDocument/2006/relationships/image" Target="../media/image128.svg"/></Relationships>
</file>

<file path=ppt/diagrams/_rels/drawing3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99.svg"/><Relationship Id="rId1" Type="http://schemas.openxmlformats.org/officeDocument/2006/relationships/image" Target="../media/image202.png"/><Relationship Id="rId4" Type="http://schemas.openxmlformats.org/officeDocument/2006/relationships/image" Target="../media/image163.svg"/></Relationships>
</file>

<file path=ppt/diagrams/_rels/drawing37.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44.svg"/><Relationship Id="rId1" Type="http://schemas.openxmlformats.org/officeDocument/2006/relationships/image" Target="../media/image194.png"/><Relationship Id="rId4" Type="http://schemas.openxmlformats.org/officeDocument/2006/relationships/image" Target="../media/image206.svg"/></Relationships>
</file>

<file path=ppt/diagrams/_rels/drawing38.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208.svg"/></Relationships>
</file>

<file path=ppt/diagrams/_rels/drawing39.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122.svg"/><Relationship Id="rId1" Type="http://schemas.openxmlformats.org/officeDocument/2006/relationships/image" Target="../media/image121.png"/><Relationship Id="rId4" Type="http://schemas.openxmlformats.org/officeDocument/2006/relationships/image" Target="../media/image210.svg"/></Relationships>
</file>

<file path=ppt/diagrams/_rels/drawing40.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199.svg"/><Relationship Id="rId1" Type="http://schemas.openxmlformats.org/officeDocument/2006/relationships/image" Target="../media/image198.png"/><Relationship Id="rId4" Type="http://schemas.openxmlformats.org/officeDocument/2006/relationships/image" Target="../media/image212.svg"/></Relationships>
</file>

<file path=ppt/diagrams/_rels/drawing41.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15.svg"/><Relationship Id="rId1" Type="http://schemas.openxmlformats.org/officeDocument/2006/relationships/image" Target="../media/image220.png"/><Relationship Id="rId6" Type="http://schemas.openxmlformats.org/officeDocument/2006/relationships/image" Target="../media/image219.svg"/><Relationship Id="rId5" Type="http://schemas.openxmlformats.org/officeDocument/2006/relationships/image" Target="../media/image222.png"/><Relationship Id="rId4" Type="http://schemas.openxmlformats.org/officeDocument/2006/relationships/image" Target="../media/image217.svg"/></Relationships>
</file>

<file path=ppt/diagrams/_rels/drawing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7.svg"/><Relationship Id="rId1" Type="http://schemas.openxmlformats.org/officeDocument/2006/relationships/image" Target="../media/image22.png"/><Relationship Id="rId6" Type="http://schemas.openxmlformats.org/officeDocument/2006/relationships/image" Target="../media/image21.svg"/><Relationship Id="rId5" Type="http://schemas.openxmlformats.org/officeDocument/2006/relationships/image" Target="../media/image24.png"/><Relationship Id="rId4" Type="http://schemas.openxmlformats.org/officeDocument/2006/relationships/image" Target="../media/image19.svg"/></Relationships>
</file>

<file path=ppt/diagrams/_rels/drawing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6.svg"/><Relationship Id="rId1" Type="http://schemas.openxmlformats.org/officeDocument/2006/relationships/image" Target="../media/image29.png"/><Relationship Id="rId4" Type="http://schemas.openxmlformats.org/officeDocument/2006/relationships/image" Target="../media/image28.svg"/></Relationships>
</file>

<file path=ppt/diagrams/_rels/drawing7.xml.rels><?xml version="1.0" encoding="UTF-8" standalone="yes"?>
<Relationships xmlns="http://schemas.openxmlformats.org/package/2006/relationships"><Relationship Id="rId8" Type="http://schemas.openxmlformats.org/officeDocument/2006/relationships/image" Target="../media/image38.svg"/><Relationship Id="rId13"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0.png"/><Relationship Id="rId12" Type="http://schemas.openxmlformats.org/officeDocument/2006/relationships/image" Target="../media/image42.svg"/><Relationship Id="rId2" Type="http://schemas.openxmlformats.org/officeDocument/2006/relationships/image" Target="../media/image32.svg"/><Relationship Id="rId16" Type="http://schemas.openxmlformats.org/officeDocument/2006/relationships/image" Target="../media/image46.svg"/><Relationship Id="rId1" Type="http://schemas.openxmlformats.org/officeDocument/2006/relationships/image" Target="../media/image47.png"/><Relationship Id="rId6" Type="http://schemas.openxmlformats.org/officeDocument/2006/relationships/image" Target="../media/image36.svg"/><Relationship Id="rId11" Type="http://schemas.openxmlformats.org/officeDocument/2006/relationships/image" Target="../media/image52.png"/><Relationship Id="rId5" Type="http://schemas.openxmlformats.org/officeDocument/2006/relationships/image" Target="../media/image49.png"/><Relationship Id="rId15" Type="http://schemas.openxmlformats.org/officeDocument/2006/relationships/image" Target="../media/image54.png"/><Relationship Id="rId10" Type="http://schemas.openxmlformats.org/officeDocument/2006/relationships/image" Target="../media/image40.svg"/><Relationship Id="rId4" Type="http://schemas.openxmlformats.org/officeDocument/2006/relationships/image" Target="../media/image34.svg"/><Relationship Id="rId9" Type="http://schemas.openxmlformats.org/officeDocument/2006/relationships/image" Target="../media/image51.png"/><Relationship Id="rId14" Type="http://schemas.openxmlformats.org/officeDocument/2006/relationships/image" Target="../media/image44.svg"/></Relationships>
</file>

<file path=ppt/diagrams/_rels/drawing8.xml.rels><?xml version="1.0" encoding="UTF-8" standalone="yes"?>
<Relationships xmlns="http://schemas.openxmlformats.org/package/2006/relationships"><Relationship Id="rId8" Type="http://schemas.openxmlformats.org/officeDocument/2006/relationships/image" Target="../media/image62.svg"/><Relationship Id="rId3" Type="http://schemas.openxmlformats.org/officeDocument/2006/relationships/image" Target="../media/image68.png"/><Relationship Id="rId7" Type="http://schemas.openxmlformats.org/officeDocument/2006/relationships/image" Target="../media/image70.png"/><Relationship Id="rId12" Type="http://schemas.openxmlformats.org/officeDocument/2006/relationships/image" Target="../media/image66.svg"/><Relationship Id="rId2" Type="http://schemas.openxmlformats.org/officeDocument/2006/relationships/image" Target="../media/image56.svg"/><Relationship Id="rId1" Type="http://schemas.openxmlformats.org/officeDocument/2006/relationships/image" Target="../media/image67.png"/><Relationship Id="rId6" Type="http://schemas.openxmlformats.org/officeDocument/2006/relationships/image" Target="../media/image60.svg"/><Relationship Id="rId11" Type="http://schemas.openxmlformats.org/officeDocument/2006/relationships/image" Target="../media/image72.png"/><Relationship Id="rId5" Type="http://schemas.openxmlformats.org/officeDocument/2006/relationships/image" Target="../media/image69.png"/><Relationship Id="rId10" Type="http://schemas.openxmlformats.org/officeDocument/2006/relationships/image" Target="../media/image64.svg"/><Relationship Id="rId4" Type="http://schemas.openxmlformats.org/officeDocument/2006/relationships/image" Target="../media/image58.svg"/><Relationship Id="rId9" Type="http://schemas.openxmlformats.org/officeDocument/2006/relationships/image" Target="../media/image71.png"/></Relationships>
</file>

<file path=ppt/diagrams/colors1.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A4CC414-3492-4D4E-82F3-570FEA6670F8}" type="doc">
      <dgm:prSet loTypeId="urn:microsoft.com/office/officeart/2008/layout/LinedList" loCatId="list" qsTypeId="urn:microsoft.com/office/officeart/2005/8/quickstyle/simple2" qsCatId="simple" csTypeId="urn:microsoft.com/office/officeart/2005/8/colors/accent3_2" csCatId="accent3" phldr="1"/>
      <dgm:spPr/>
      <dgm:t>
        <a:bodyPr/>
        <a:lstStyle/>
        <a:p>
          <a:endParaRPr lang="en-US"/>
        </a:p>
      </dgm:t>
    </dgm:pt>
    <dgm:pt modelId="{06D31BB4-1EC6-4B02-BBB6-3E34D99F95AE}">
      <dgm:prSet custT="1"/>
      <dgm:spPr/>
      <dgm:t>
        <a:bodyPr/>
        <a:lstStyle/>
        <a:p>
          <a:r>
            <a:rPr lang="en-GB" sz="2400" dirty="0"/>
            <a:t>Mr. Scott W Cadzow, STF547 Security expert</a:t>
          </a:r>
          <a:endParaRPr lang="en-US" sz="2400" dirty="0"/>
        </a:p>
      </dgm:t>
    </dgm:pt>
    <dgm:pt modelId="{36BA10BA-52B5-46EC-B63B-17C445A7196A}" type="parTrans" cxnId="{CBAC289C-37D4-49E9-930A-9DB6DAD76B6D}">
      <dgm:prSet/>
      <dgm:spPr/>
      <dgm:t>
        <a:bodyPr/>
        <a:lstStyle/>
        <a:p>
          <a:endParaRPr lang="en-US" sz="700"/>
        </a:p>
      </dgm:t>
    </dgm:pt>
    <dgm:pt modelId="{C4E6CDEC-79F5-404D-8BEA-9E1E8D515CE0}" type="sibTrans" cxnId="{CBAC289C-37D4-49E9-930A-9DB6DAD76B6D}">
      <dgm:prSet/>
      <dgm:spPr/>
      <dgm:t>
        <a:bodyPr/>
        <a:lstStyle/>
        <a:p>
          <a:endParaRPr lang="en-US" sz="700"/>
        </a:p>
      </dgm:t>
    </dgm:pt>
    <dgm:pt modelId="{F9B3C016-4912-470C-ADBC-8053FBE1CE31}">
      <dgm:prSet custT="1"/>
      <dgm:spPr/>
      <dgm:t>
        <a:bodyPr/>
        <a:lstStyle/>
        <a:p>
          <a:r>
            <a:rPr lang="en-GB" sz="2400" dirty="0" err="1"/>
            <a:t>Dr.</a:t>
          </a:r>
          <a:r>
            <a:rPr lang="en-GB" sz="2400" dirty="0"/>
            <a:t> Jumoke </a:t>
          </a:r>
          <a:r>
            <a:rPr lang="en-GB" sz="2400" dirty="0" err="1"/>
            <a:t>Ogunbekun</a:t>
          </a:r>
          <a:r>
            <a:rPr lang="en-GB" sz="2400" dirty="0"/>
            <a:t>, STF547 Security expert</a:t>
          </a:r>
          <a:endParaRPr lang="en-US" sz="2400" dirty="0"/>
        </a:p>
      </dgm:t>
    </dgm:pt>
    <dgm:pt modelId="{2D67CE64-B046-4D09-B624-8B2B8E260646}" type="parTrans" cxnId="{781DEC9F-314E-48A7-9CC9-A71CB92D2CFB}">
      <dgm:prSet/>
      <dgm:spPr/>
      <dgm:t>
        <a:bodyPr/>
        <a:lstStyle/>
        <a:p>
          <a:endParaRPr lang="en-US" sz="700"/>
        </a:p>
      </dgm:t>
    </dgm:pt>
    <dgm:pt modelId="{D91B458F-5A71-4ADF-A185-05BB1B627096}" type="sibTrans" cxnId="{781DEC9F-314E-48A7-9CC9-A71CB92D2CFB}">
      <dgm:prSet/>
      <dgm:spPr/>
      <dgm:t>
        <a:bodyPr/>
        <a:lstStyle/>
        <a:p>
          <a:endParaRPr lang="en-US" sz="700"/>
        </a:p>
      </dgm:t>
    </dgm:pt>
    <dgm:pt modelId="{97BC7CEB-B23C-9C40-BA66-2425C14E7CE8}" type="pres">
      <dgm:prSet presAssocID="{2A4CC414-3492-4D4E-82F3-570FEA6670F8}" presName="vert0" presStyleCnt="0">
        <dgm:presLayoutVars>
          <dgm:dir/>
          <dgm:animOne val="branch"/>
          <dgm:animLvl val="lvl"/>
        </dgm:presLayoutVars>
      </dgm:prSet>
      <dgm:spPr/>
    </dgm:pt>
    <dgm:pt modelId="{F6495654-8EF4-394B-8380-B998D0BCAA9C}" type="pres">
      <dgm:prSet presAssocID="{06D31BB4-1EC6-4B02-BBB6-3E34D99F95AE}" presName="thickLine" presStyleLbl="alignNode1" presStyleIdx="0" presStyleCnt="2"/>
      <dgm:spPr/>
    </dgm:pt>
    <dgm:pt modelId="{A2B29D85-A2DC-3F42-8D34-B8CBC2A8B5C1}" type="pres">
      <dgm:prSet presAssocID="{06D31BB4-1EC6-4B02-BBB6-3E34D99F95AE}" presName="horz1" presStyleCnt="0"/>
      <dgm:spPr/>
    </dgm:pt>
    <dgm:pt modelId="{7E7EBCBE-EADE-B644-9A5A-F2405E0D2970}" type="pres">
      <dgm:prSet presAssocID="{06D31BB4-1EC6-4B02-BBB6-3E34D99F95AE}" presName="tx1" presStyleLbl="revTx" presStyleIdx="0" presStyleCnt="2"/>
      <dgm:spPr/>
    </dgm:pt>
    <dgm:pt modelId="{BEA88E7B-8FB0-184C-ADCF-7A6D20D9CF10}" type="pres">
      <dgm:prSet presAssocID="{06D31BB4-1EC6-4B02-BBB6-3E34D99F95AE}" presName="vert1" presStyleCnt="0"/>
      <dgm:spPr/>
    </dgm:pt>
    <dgm:pt modelId="{55623CF6-7C93-AC44-B66C-B6432EB8C5F1}" type="pres">
      <dgm:prSet presAssocID="{F9B3C016-4912-470C-ADBC-8053FBE1CE31}" presName="thickLine" presStyleLbl="alignNode1" presStyleIdx="1" presStyleCnt="2"/>
      <dgm:spPr/>
    </dgm:pt>
    <dgm:pt modelId="{20E21E58-BEAD-7F45-BDBF-8E9449DEA23A}" type="pres">
      <dgm:prSet presAssocID="{F9B3C016-4912-470C-ADBC-8053FBE1CE31}" presName="horz1" presStyleCnt="0"/>
      <dgm:spPr/>
    </dgm:pt>
    <dgm:pt modelId="{DAC489EA-87CA-DA45-820C-72392DF6D8DA}" type="pres">
      <dgm:prSet presAssocID="{F9B3C016-4912-470C-ADBC-8053FBE1CE31}" presName="tx1" presStyleLbl="revTx" presStyleIdx="1" presStyleCnt="2"/>
      <dgm:spPr/>
    </dgm:pt>
    <dgm:pt modelId="{39ADA7FC-6D3C-0D45-9C95-A03246E8AD8F}" type="pres">
      <dgm:prSet presAssocID="{F9B3C016-4912-470C-ADBC-8053FBE1CE31}" presName="vert1" presStyleCnt="0"/>
      <dgm:spPr/>
    </dgm:pt>
  </dgm:ptLst>
  <dgm:cxnLst>
    <dgm:cxn modelId="{1A88163A-FACE-C241-8935-5061864D5F5C}" type="presOf" srcId="{06D31BB4-1EC6-4B02-BBB6-3E34D99F95AE}" destId="{7E7EBCBE-EADE-B644-9A5A-F2405E0D2970}" srcOrd="0" destOrd="0" presId="urn:microsoft.com/office/officeart/2008/layout/LinedList"/>
    <dgm:cxn modelId="{43F0C279-F3FF-1C45-A716-9613A6969AF6}" type="presOf" srcId="{2A4CC414-3492-4D4E-82F3-570FEA6670F8}" destId="{97BC7CEB-B23C-9C40-BA66-2425C14E7CE8}" srcOrd="0" destOrd="0" presId="urn:microsoft.com/office/officeart/2008/layout/LinedList"/>
    <dgm:cxn modelId="{CBAC289C-37D4-49E9-930A-9DB6DAD76B6D}" srcId="{2A4CC414-3492-4D4E-82F3-570FEA6670F8}" destId="{06D31BB4-1EC6-4B02-BBB6-3E34D99F95AE}" srcOrd="0" destOrd="0" parTransId="{36BA10BA-52B5-46EC-B63B-17C445A7196A}" sibTransId="{C4E6CDEC-79F5-404D-8BEA-9E1E8D515CE0}"/>
    <dgm:cxn modelId="{781DEC9F-314E-48A7-9CC9-A71CB92D2CFB}" srcId="{2A4CC414-3492-4D4E-82F3-570FEA6670F8}" destId="{F9B3C016-4912-470C-ADBC-8053FBE1CE31}" srcOrd="1" destOrd="0" parTransId="{2D67CE64-B046-4D09-B624-8B2B8E260646}" sibTransId="{D91B458F-5A71-4ADF-A185-05BB1B627096}"/>
    <dgm:cxn modelId="{6E8EFFD2-0E4D-4C40-A172-29B247ED2B35}" type="presOf" srcId="{F9B3C016-4912-470C-ADBC-8053FBE1CE31}" destId="{DAC489EA-87CA-DA45-820C-72392DF6D8DA}" srcOrd="0" destOrd="0" presId="urn:microsoft.com/office/officeart/2008/layout/LinedList"/>
    <dgm:cxn modelId="{AF25DC4B-B2F1-754F-A7CE-6939C16C7F60}" type="presParOf" srcId="{97BC7CEB-B23C-9C40-BA66-2425C14E7CE8}" destId="{F6495654-8EF4-394B-8380-B998D0BCAA9C}" srcOrd="0" destOrd="0" presId="urn:microsoft.com/office/officeart/2008/layout/LinedList"/>
    <dgm:cxn modelId="{063FBE9E-7ADD-DF46-AD74-BC2A646236EC}" type="presParOf" srcId="{97BC7CEB-B23C-9C40-BA66-2425C14E7CE8}" destId="{A2B29D85-A2DC-3F42-8D34-B8CBC2A8B5C1}" srcOrd="1" destOrd="0" presId="urn:microsoft.com/office/officeart/2008/layout/LinedList"/>
    <dgm:cxn modelId="{E0E106A9-C41B-8142-9551-9262E5E864A9}" type="presParOf" srcId="{A2B29D85-A2DC-3F42-8D34-B8CBC2A8B5C1}" destId="{7E7EBCBE-EADE-B644-9A5A-F2405E0D2970}" srcOrd="0" destOrd="0" presId="urn:microsoft.com/office/officeart/2008/layout/LinedList"/>
    <dgm:cxn modelId="{F4D30026-C9B6-974F-B570-212EDE93F2FC}" type="presParOf" srcId="{A2B29D85-A2DC-3F42-8D34-B8CBC2A8B5C1}" destId="{BEA88E7B-8FB0-184C-ADCF-7A6D20D9CF10}" srcOrd="1" destOrd="0" presId="urn:microsoft.com/office/officeart/2008/layout/LinedList"/>
    <dgm:cxn modelId="{3CD9860C-00D4-D244-A06B-3E1BD0F78F63}" type="presParOf" srcId="{97BC7CEB-B23C-9C40-BA66-2425C14E7CE8}" destId="{55623CF6-7C93-AC44-B66C-B6432EB8C5F1}" srcOrd="2" destOrd="0" presId="urn:microsoft.com/office/officeart/2008/layout/LinedList"/>
    <dgm:cxn modelId="{A7392FDF-D080-4747-B319-A408EAF1BD23}" type="presParOf" srcId="{97BC7CEB-B23C-9C40-BA66-2425C14E7CE8}" destId="{20E21E58-BEAD-7F45-BDBF-8E9449DEA23A}" srcOrd="3" destOrd="0" presId="urn:microsoft.com/office/officeart/2008/layout/LinedList"/>
    <dgm:cxn modelId="{ED936AFB-0469-C04F-9FE1-E4433801B302}" type="presParOf" srcId="{20E21E58-BEAD-7F45-BDBF-8E9449DEA23A}" destId="{DAC489EA-87CA-DA45-820C-72392DF6D8DA}" srcOrd="0" destOrd="0" presId="urn:microsoft.com/office/officeart/2008/layout/LinedList"/>
    <dgm:cxn modelId="{EF7B0AE6-692B-6446-9A94-5C8F198B3BE4}" type="presParOf" srcId="{20E21E58-BEAD-7F45-BDBF-8E9449DEA23A}" destId="{39ADA7FC-6D3C-0D45-9C95-A03246E8AD8F}" srcOrd="1" destOrd="0" presId="urn:microsoft.com/office/officeart/2008/layout/Lin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3DCF608-6ED3-4BA0-A820-77B9CFDF0C14}" type="doc">
      <dgm:prSet loTypeId="urn:microsoft.com/office/officeart/2018/2/layout/IconVerticalSolidList" loCatId="icon" qsTypeId="urn:microsoft.com/office/officeart/2005/8/quickstyle/simple1" qsCatId="simple" csTypeId="urn:microsoft.com/office/officeart/2005/8/colors/accent3_2" csCatId="accent3" phldr="1"/>
      <dgm:spPr/>
      <dgm:t>
        <a:bodyPr/>
        <a:lstStyle/>
        <a:p>
          <a:endParaRPr lang="en-US"/>
        </a:p>
      </dgm:t>
    </dgm:pt>
    <dgm:pt modelId="{FB094725-FD09-4FEF-8C50-F3CE53117B43}">
      <dgm:prSet/>
      <dgm:spPr/>
      <dgm:t>
        <a:bodyPr/>
        <a:lstStyle/>
        <a:p>
          <a:r>
            <a:rPr lang="en-GB"/>
            <a:t>A device used to counter a threat</a:t>
          </a:r>
          <a:endParaRPr lang="en-US"/>
        </a:p>
      </dgm:t>
    </dgm:pt>
    <dgm:pt modelId="{BC09E852-4BAD-4325-A022-54E49FD1D262}" type="parTrans" cxnId="{1E6A4334-2C4E-4613-A712-5E9623AC619D}">
      <dgm:prSet/>
      <dgm:spPr/>
      <dgm:t>
        <a:bodyPr/>
        <a:lstStyle/>
        <a:p>
          <a:endParaRPr lang="en-US"/>
        </a:p>
      </dgm:t>
    </dgm:pt>
    <dgm:pt modelId="{E399BD6F-4BE0-4173-B8A8-944D85DCECFF}" type="sibTrans" cxnId="{1E6A4334-2C4E-4613-A712-5E9623AC619D}">
      <dgm:prSet/>
      <dgm:spPr/>
      <dgm:t>
        <a:bodyPr/>
        <a:lstStyle/>
        <a:p>
          <a:endParaRPr lang="en-US"/>
        </a:p>
      </dgm:t>
    </dgm:pt>
    <dgm:pt modelId="{647FE816-21F3-4990-8208-54A26DC2E25E}">
      <dgm:prSet/>
      <dgm:spPr/>
      <dgm:t>
        <a:bodyPr/>
        <a:lstStyle/>
        <a:p>
          <a:r>
            <a:rPr lang="en-GB"/>
            <a:t>Used to reduce risk to the system</a:t>
          </a:r>
          <a:endParaRPr lang="en-US"/>
        </a:p>
      </dgm:t>
    </dgm:pt>
    <dgm:pt modelId="{6EE86ADA-919D-4E9E-A153-526B777F9078}" type="parTrans" cxnId="{8BCAFFEE-2D2E-4D49-921D-CAB5388E94A5}">
      <dgm:prSet/>
      <dgm:spPr/>
      <dgm:t>
        <a:bodyPr/>
        <a:lstStyle/>
        <a:p>
          <a:endParaRPr lang="en-US"/>
        </a:p>
      </dgm:t>
    </dgm:pt>
    <dgm:pt modelId="{6BEEB661-D6F8-4F34-AF9F-48437C24C872}" type="sibTrans" cxnId="{8BCAFFEE-2D2E-4D49-921D-CAB5388E94A5}">
      <dgm:prSet/>
      <dgm:spPr/>
      <dgm:t>
        <a:bodyPr/>
        <a:lstStyle/>
        <a:p>
          <a:endParaRPr lang="en-US"/>
        </a:p>
      </dgm:t>
    </dgm:pt>
    <dgm:pt modelId="{5B7D55BF-8699-48CA-AEFC-99BEE07402F1}">
      <dgm:prSet/>
      <dgm:spPr/>
      <dgm:t>
        <a:bodyPr/>
        <a:lstStyle/>
        <a:p>
          <a:r>
            <a:rPr lang="en-GB"/>
            <a:t>Becomes an asset of the system</a:t>
          </a:r>
          <a:endParaRPr lang="en-US"/>
        </a:p>
      </dgm:t>
    </dgm:pt>
    <dgm:pt modelId="{9A9CB137-F11C-4E70-8B1C-D65EF42A6194}" type="parTrans" cxnId="{BFD951EB-16B5-44B6-96C4-6E13A24DE89F}">
      <dgm:prSet/>
      <dgm:spPr/>
      <dgm:t>
        <a:bodyPr/>
        <a:lstStyle/>
        <a:p>
          <a:endParaRPr lang="en-US"/>
        </a:p>
      </dgm:t>
    </dgm:pt>
    <dgm:pt modelId="{6728AFA1-19F2-4B8F-925F-B62D7D0E8E27}" type="sibTrans" cxnId="{BFD951EB-16B5-44B6-96C4-6E13A24DE89F}">
      <dgm:prSet/>
      <dgm:spPr/>
      <dgm:t>
        <a:bodyPr/>
        <a:lstStyle/>
        <a:p>
          <a:endParaRPr lang="en-US"/>
        </a:p>
      </dgm:t>
    </dgm:pt>
    <dgm:pt modelId="{7B53083D-9FD9-46F6-A5CD-281B84336CE5}">
      <dgm:prSet/>
      <dgm:spPr/>
      <dgm:t>
        <a:bodyPr/>
        <a:lstStyle/>
        <a:p>
          <a:r>
            <a:rPr lang="en-GB"/>
            <a:t>Often requires considerable infrastructure to implement</a:t>
          </a:r>
          <a:endParaRPr lang="en-US"/>
        </a:p>
      </dgm:t>
    </dgm:pt>
    <dgm:pt modelId="{FF78229B-37D3-4FE8-B214-767534CF0C36}" type="parTrans" cxnId="{40ED8979-5BB1-42F3-B978-A7F8BD905D77}">
      <dgm:prSet/>
      <dgm:spPr/>
      <dgm:t>
        <a:bodyPr/>
        <a:lstStyle/>
        <a:p>
          <a:endParaRPr lang="en-US"/>
        </a:p>
      </dgm:t>
    </dgm:pt>
    <dgm:pt modelId="{7C069049-FA04-4160-B659-CA0F1F676E05}" type="sibTrans" cxnId="{40ED8979-5BB1-42F3-B978-A7F8BD905D77}">
      <dgm:prSet/>
      <dgm:spPr/>
      <dgm:t>
        <a:bodyPr/>
        <a:lstStyle/>
        <a:p>
          <a:endParaRPr lang="en-US"/>
        </a:p>
      </dgm:t>
    </dgm:pt>
    <dgm:pt modelId="{97B5F1BF-FC46-419A-A0F2-A9ADC11A302F}">
      <dgm:prSet/>
      <dgm:spPr/>
      <dgm:t>
        <a:bodyPr/>
        <a:lstStyle/>
        <a:p>
          <a:r>
            <a:rPr lang="en-GB"/>
            <a:t>Doesn’t have to be technical</a:t>
          </a:r>
          <a:endParaRPr lang="en-US"/>
        </a:p>
      </dgm:t>
    </dgm:pt>
    <dgm:pt modelId="{6EA5E6F5-489A-4F7E-AC2F-EE2A6A2066B2}" type="parTrans" cxnId="{A87D7BF4-F457-42C2-9E3F-37B7B979CE3A}">
      <dgm:prSet/>
      <dgm:spPr/>
      <dgm:t>
        <a:bodyPr/>
        <a:lstStyle/>
        <a:p>
          <a:endParaRPr lang="en-US"/>
        </a:p>
      </dgm:t>
    </dgm:pt>
    <dgm:pt modelId="{E7B02D7A-93DB-472C-BF09-5B482D8D28A7}" type="sibTrans" cxnId="{A87D7BF4-F457-42C2-9E3F-37B7B979CE3A}">
      <dgm:prSet/>
      <dgm:spPr/>
      <dgm:t>
        <a:bodyPr/>
        <a:lstStyle/>
        <a:p>
          <a:endParaRPr lang="en-US"/>
        </a:p>
      </dgm:t>
    </dgm:pt>
    <dgm:pt modelId="{08B51054-BCC4-4421-8734-50D8B0F02E09}">
      <dgm:prSet/>
      <dgm:spPr/>
      <dgm:t>
        <a:bodyPr/>
        <a:lstStyle/>
        <a:p>
          <a:r>
            <a:rPr lang="en-GB"/>
            <a:t>Redesign</a:t>
          </a:r>
          <a:endParaRPr lang="en-US"/>
        </a:p>
      </dgm:t>
    </dgm:pt>
    <dgm:pt modelId="{6DDA1186-7BD7-4541-9ABE-7FC4B4FD7999}" type="parTrans" cxnId="{71B27ED3-01EC-4B69-934A-F087991BD516}">
      <dgm:prSet/>
      <dgm:spPr/>
      <dgm:t>
        <a:bodyPr/>
        <a:lstStyle/>
        <a:p>
          <a:endParaRPr lang="en-US"/>
        </a:p>
      </dgm:t>
    </dgm:pt>
    <dgm:pt modelId="{533B94D1-AE39-45F1-ADA4-39FD69723061}" type="sibTrans" cxnId="{71B27ED3-01EC-4B69-934A-F087991BD516}">
      <dgm:prSet/>
      <dgm:spPr/>
      <dgm:t>
        <a:bodyPr/>
        <a:lstStyle/>
        <a:p>
          <a:endParaRPr lang="en-US"/>
        </a:p>
      </dgm:t>
    </dgm:pt>
    <dgm:pt modelId="{EBB388B7-6144-4094-BC08-774CB9552F63}">
      <dgm:prSet/>
      <dgm:spPr/>
      <dgm:t>
        <a:bodyPr/>
        <a:lstStyle/>
        <a:p>
          <a:r>
            <a:rPr lang="en-GB"/>
            <a:t>Policy</a:t>
          </a:r>
          <a:endParaRPr lang="en-US"/>
        </a:p>
      </dgm:t>
    </dgm:pt>
    <dgm:pt modelId="{A6275703-7ADB-4E74-BB30-96F70347021E}" type="parTrans" cxnId="{F7A7E6AF-9070-4D55-A75D-71E03206EB06}">
      <dgm:prSet/>
      <dgm:spPr/>
      <dgm:t>
        <a:bodyPr/>
        <a:lstStyle/>
        <a:p>
          <a:endParaRPr lang="en-US"/>
        </a:p>
      </dgm:t>
    </dgm:pt>
    <dgm:pt modelId="{0D51CC1A-330B-47B6-BF3C-DC024E74E327}" type="sibTrans" cxnId="{F7A7E6AF-9070-4D55-A75D-71E03206EB06}">
      <dgm:prSet/>
      <dgm:spPr/>
      <dgm:t>
        <a:bodyPr/>
        <a:lstStyle/>
        <a:p>
          <a:endParaRPr lang="en-US"/>
        </a:p>
      </dgm:t>
    </dgm:pt>
    <dgm:pt modelId="{AE49B4D9-A797-47E5-B2E6-377257094C1B}" type="pres">
      <dgm:prSet presAssocID="{23DCF608-6ED3-4BA0-A820-77B9CFDF0C14}" presName="root" presStyleCnt="0">
        <dgm:presLayoutVars>
          <dgm:dir/>
          <dgm:resizeHandles val="exact"/>
        </dgm:presLayoutVars>
      </dgm:prSet>
      <dgm:spPr/>
    </dgm:pt>
    <dgm:pt modelId="{394981F0-FA61-4501-A805-1126C8715337}" type="pres">
      <dgm:prSet presAssocID="{FB094725-FD09-4FEF-8C50-F3CE53117B43}" presName="compNode" presStyleCnt="0"/>
      <dgm:spPr/>
    </dgm:pt>
    <dgm:pt modelId="{60732613-461D-412D-B11E-821121ED3573}" type="pres">
      <dgm:prSet presAssocID="{FB094725-FD09-4FEF-8C50-F3CE53117B43}" presName="bgRect" presStyleLbl="bgShp" presStyleIdx="0" presStyleCnt="2"/>
      <dgm:spPr/>
    </dgm:pt>
    <dgm:pt modelId="{80E38978-22AA-42C7-9717-D8E8C68A932D}" type="pres">
      <dgm:prSet presAssocID="{FB094725-FD09-4FEF-8C50-F3CE53117B43}"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Gears"/>
        </a:ext>
      </dgm:extLst>
    </dgm:pt>
    <dgm:pt modelId="{B515C4EB-B6E5-4926-B201-9CEC878E388D}" type="pres">
      <dgm:prSet presAssocID="{FB094725-FD09-4FEF-8C50-F3CE53117B43}" presName="spaceRect" presStyleCnt="0"/>
      <dgm:spPr/>
    </dgm:pt>
    <dgm:pt modelId="{C78BEBAB-5766-40BC-8702-D4B9ED3AD8EE}" type="pres">
      <dgm:prSet presAssocID="{FB094725-FD09-4FEF-8C50-F3CE53117B43}" presName="parTx" presStyleLbl="revTx" presStyleIdx="0" presStyleCnt="4">
        <dgm:presLayoutVars>
          <dgm:chMax val="0"/>
          <dgm:chPref val="0"/>
        </dgm:presLayoutVars>
      </dgm:prSet>
      <dgm:spPr/>
    </dgm:pt>
    <dgm:pt modelId="{D15625A8-18A4-4A1F-A2EA-7FE882DE7AAB}" type="pres">
      <dgm:prSet presAssocID="{FB094725-FD09-4FEF-8C50-F3CE53117B43}" presName="desTx" presStyleLbl="revTx" presStyleIdx="1" presStyleCnt="4">
        <dgm:presLayoutVars/>
      </dgm:prSet>
      <dgm:spPr/>
    </dgm:pt>
    <dgm:pt modelId="{9B470A4E-A704-4E48-ABE6-8597F1422A91}" type="pres">
      <dgm:prSet presAssocID="{E399BD6F-4BE0-4173-B8A8-944D85DCECFF}" presName="sibTrans" presStyleCnt="0"/>
      <dgm:spPr/>
    </dgm:pt>
    <dgm:pt modelId="{EEE85C21-0DE9-42F4-A458-2C6DD545EF0C}" type="pres">
      <dgm:prSet presAssocID="{97B5F1BF-FC46-419A-A0F2-A9ADC11A302F}" presName="compNode" presStyleCnt="0"/>
      <dgm:spPr/>
    </dgm:pt>
    <dgm:pt modelId="{28D53121-CF63-4B21-A4E8-DB05C5CD7A46}" type="pres">
      <dgm:prSet presAssocID="{97B5F1BF-FC46-419A-A0F2-A9ADC11A302F}" presName="bgRect" presStyleLbl="bgShp" presStyleIdx="1" presStyleCnt="2"/>
      <dgm:spPr/>
    </dgm:pt>
    <dgm:pt modelId="{AD635FDF-7828-4654-9E77-E20F3F77DA90}" type="pres">
      <dgm:prSet presAssocID="{97B5F1BF-FC46-419A-A0F2-A9ADC11A302F}"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ose"/>
        </a:ext>
      </dgm:extLst>
    </dgm:pt>
    <dgm:pt modelId="{0F23AFD8-1FBE-4991-84E5-BACCB530F935}" type="pres">
      <dgm:prSet presAssocID="{97B5F1BF-FC46-419A-A0F2-A9ADC11A302F}" presName="spaceRect" presStyleCnt="0"/>
      <dgm:spPr/>
    </dgm:pt>
    <dgm:pt modelId="{C00605EE-F6A2-439C-A53A-DE1B0C6A721E}" type="pres">
      <dgm:prSet presAssocID="{97B5F1BF-FC46-419A-A0F2-A9ADC11A302F}" presName="parTx" presStyleLbl="revTx" presStyleIdx="2" presStyleCnt="4">
        <dgm:presLayoutVars>
          <dgm:chMax val="0"/>
          <dgm:chPref val="0"/>
        </dgm:presLayoutVars>
      </dgm:prSet>
      <dgm:spPr/>
    </dgm:pt>
    <dgm:pt modelId="{6C5339B3-5116-41C5-8975-38CCA8A1B7A4}" type="pres">
      <dgm:prSet presAssocID="{97B5F1BF-FC46-419A-A0F2-A9ADC11A302F}" presName="desTx" presStyleLbl="revTx" presStyleIdx="3" presStyleCnt="4">
        <dgm:presLayoutVars/>
      </dgm:prSet>
      <dgm:spPr/>
    </dgm:pt>
  </dgm:ptLst>
  <dgm:cxnLst>
    <dgm:cxn modelId="{5459770B-98AF-486B-BB59-FEA4C226E303}" type="presOf" srcId="{EBB388B7-6144-4094-BC08-774CB9552F63}" destId="{6C5339B3-5116-41C5-8975-38CCA8A1B7A4}" srcOrd="0" destOrd="1" presId="urn:microsoft.com/office/officeart/2018/2/layout/IconVerticalSolidList"/>
    <dgm:cxn modelId="{1E6A4334-2C4E-4613-A712-5E9623AC619D}" srcId="{23DCF608-6ED3-4BA0-A820-77B9CFDF0C14}" destId="{FB094725-FD09-4FEF-8C50-F3CE53117B43}" srcOrd="0" destOrd="0" parTransId="{BC09E852-4BAD-4325-A022-54E49FD1D262}" sibTransId="{E399BD6F-4BE0-4173-B8A8-944D85DCECFF}"/>
    <dgm:cxn modelId="{D5FCDB45-0251-4A27-AE0B-9A852CC7C617}" type="presOf" srcId="{7B53083D-9FD9-46F6-A5CD-281B84336CE5}" destId="{D15625A8-18A4-4A1F-A2EA-7FE882DE7AAB}" srcOrd="0" destOrd="2" presId="urn:microsoft.com/office/officeart/2018/2/layout/IconVerticalSolidList"/>
    <dgm:cxn modelId="{4ADF1749-385E-4AD8-B176-2285C2FD94E1}" type="presOf" srcId="{23DCF608-6ED3-4BA0-A820-77B9CFDF0C14}" destId="{AE49B4D9-A797-47E5-B2E6-377257094C1B}" srcOrd="0" destOrd="0" presId="urn:microsoft.com/office/officeart/2018/2/layout/IconVerticalSolidList"/>
    <dgm:cxn modelId="{7E104168-56BB-491F-B5E9-F37B0D21B0E6}" type="presOf" srcId="{97B5F1BF-FC46-419A-A0F2-A9ADC11A302F}" destId="{C00605EE-F6A2-439C-A53A-DE1B0C6A721E}" srcOrd="0" destOrd="0" presId="urn:microsoft.com/office/officeart/2018/2/layout/IconVerticalSolidList"/>
    <dgm:cxn modelId="{D25C7577-EA7D-4476-8DE9-1B95FE7B968D}" type="presOf" srcId="{08B51054-BCC4-4421-8734-50D8B0F02E09}" destId="{6C5339B3-5116-41C5-8975-38CCA8A1B7A4}" srcOrd="0" destOrd="0" presId="urn:microsoft.com/office/officeart/2018/2/layout/IconVerticalSolidList"/>
    <dgm:cxn modelId="{40ED8979-5BB1-42F3-B978-A7F8BD905D77}" srcId="{FB094725-FD09-4FEF-8C50-F3CE53117B43}" destId="{7B53083D-9FD9-46F6-A5CD-281B84336CE5}" srcOrd="2" destOrd="0" parTransId="{FF78229B-37D3-4FE8-B214-767534CF0C36}" sibTransId="{7C069049-FA04-4160-B659-CA0F1F676E05}"/>
    <dgm:cxn modelId="{15D1C47B-50A2-4BA8-B336-A4DA2011A568}" type="presOf" srcId="{5B7D55BF-8699-48CA-AEFC-99BEE07402F1}" destId="{D15625A8-18A4-4A1F-A2EA-7FE882DE7AAB}" srcOrd="0" destOrd="1" presId="urn:microsoft.com/office/officeart/2018/2/layout/IconVerticalSolidList"/>
    <dgm:cxn modelId="{76C45687-81AA-406D-91E1-DACCB1711571}" type="presOf" srcId="{FB094725-FD09-4FEF-8C50-F3CE53117B43}" destId="{C78BEBAB-5766-40BC-8702-D4B9ED3AD8EE}" srcOrd="0" destOrd="0" presId="urn:microsoft.com/office/officeart/2018/2/layout/IconVerticalSolidList"/>
    <dgm:cxn modelId="{F7A7E6AF-9070-4D55-A75D-71E03206EB06}" srcId="{97B5F1BF-FC46-419A-A0F2-A9ADC11A302F}" destId="{EBB388B7-6144-4094-BC08-774CB9552F63}" srcOrd="1" destOrd="0" parTransId="{A6275703-7ADB-4E74-BB30-96F70347021E}" sibTransId="{0D51CC1A-330B-47B6-BF3C-DC024E74E327}"/>
    <dgm:cxn modelId="{71B27ED3-01EC-4B69-934A-F087991BD516}" srcId="{97B5F1BF-FC46-419A-A0F2-A9ADC11A302F}" destId="{08B51054-BCC4-4421-8734-50D8B0F02E09}" srcOrd="0" destOrd="0" parTransId="{6DDA1186-7BD7-4541-9ABE-7FC4B4FD7999}" sibTransId="{533B94D1-AE39-45F1-ADA4-39FD69723061}"/>
    <dgm:cxn modelId="{8D9F8AE4-1756-4AD2-99FF-1012704A2961}" type="presOf" srcId="{647FE816-21F3-4990-8208-54A26DC2E25E}" destId="{D15625A8-18A4-4A1F-A2EA-7FE882DE7AAB}" srcOrd="0" destOrd="0" presId="urn:microsoft.com/office/officeart/2018/2/layout/IconVerticalSolidList"/>
    <dgm:cxn modelId="{BFD951EB-16B5-44B6-96C4-6E13A24DE89F}" srcId="{FB094725-FD09-4FEF-8C50-F3CE53117B43}" destId="{5B7D55BF-8699-48CA-AEFC-99BEE07402F1}" srcOrd="1" destOrd="0" parTransId="{9A9CB137-F11C-4E70-8B1C-D65EF42A6194}" sibTransId="{6728AFA1-19F2-4B8F-925F-B62D7D0E8E27}"/>
    <dgm:cxn modelId="{8BCAFFEE-2D2E-4D49-921D-CAB5388E94A5}" srcId="{FB094725-FD09-4FEF-8C50-F3CE53117B43}" destId="{647FE816-21F3-4990-8208-54A26DC2E25E}" srcOrd="0" destOrd="0" parTransId="{6EE86ADA-919D-4E9E-A153-526B777F9078}" sibTransId="{6BEEB661-D6F8-4F34-AF9F-48437C24C872}"/>
    <dgm:cxn modelId="{A87D7BF4-F457-42C2-9E3F-37B7B979CE3A}" srcId="{23DCF608-6ED3-4BA0-A820-77B9CFDF0C14}" destId="{97B5F1BF-FC46-419A-A0F2-A9ADC11A302F}" srcOrd="1" destOrd="0" parTransId="{6EA5E6F5-489A-4F7E-AC2F-EE2A6A2066B2}" sibTransId="{E7B02D7A-93DB-472C-BF09-5B482D8D28A7}"/>
    <dgm:cxn modelId="{9FF4A824-03B7-49E4-93AA-221B3DB635CF}" type="presParOf" srcId="{AE49B4D9-A797-47E5-B2E6-377257094C1B}" destId="{394981F0-FA61-4501-A805-1126C8715337}" srcOrd="0" destOrd="0" presId="urn:microsoft.com/office/officeart/2018/2/layout/IconVerticalSolidList"/>
    <dgm:cxn modelId="{D80FC44B-3A41-4DDD-AF0B-A790EE1270E1}" type="presParOf" srcId="{394981F0-FA61-4501-A805-1126C8715337}" destId="{60732613-461D-412D-B11E-821121ED3573}" srcOrd="0" destOrd="0" presId="urn:microsoft.com/office/officeart/2018/2/layout/IconVerticalSolidList"/>
    <dgm:cxn modelId="{395D9456-CD32-457F-B0C9-3733587FBF31}" type="presParOf" srcId="{394981F0-FA61-4501-A805-1126C8715337}" destId="{80E38978-22AA-42C7-9717-D8E8C68A932D}" srcOrd="1" destOrd="0" presId="urn:microsoft.com/office/officeart/2018/2/layout/IconVerticalSolidList"/>
    <dgm:cxn modelId="{24C303AF-FE72-487F-96EE-4966FC2409E1}" type="presParOf" srcId="{394981F0-FA61-4501-A805-1126C8715337}" destId="{B515C4EB-B6E5-4926-B201-9CEC878E388D}" srcOrd="2" destOrd="0" presId="urn:microsoft.com/office/officeart/2018/2/layout/IconVerticalSolidList"/>
    <dgm:cxn modelId="{7AA7D49B-CEA7-4748-8540-787D99567C9C}" type="presParOf" srcId="{394981F0-FA61-4501-A805-1126C8715337}" destId="{C78BEBAB-5766-40BC-8702-D4B9ED3AD8EE}" srcOrd="3" destOrd="0" presId="urn:microsoft.com/office/officeart/2018/2/layout/IconVerticalSolidList"/>
    <dgm:cxn modelId="{21EA46DA-C7B9-4181-A75E-F8865A9E609D}" type="presParOf" srcId="{394981F0-FA61-4501-A805-1126C8715337}" destId="{D15625A8-18A4-4A1F-A2EA-7FE882DE7AAB}" srcOrd="4" destOrd="0" presId="urn:microsoft.com/office/officeart/2018/2/layout/IconVerticalSolidList"/>
    <dgm:cxn modelId="{B5790713-27EE-4499-AFF3-DEE7DA067E48}" type="presParOf" srcId="{AE49B4D9-A797-47E5-B2E6-377257094C1B}" destId="{9B470A4E-A704-4E48-ABE6-8597F1422A91}" srcOrd="1" destOrd="0" presId="urn:microsoft.com/office/officeart/2018/2/layout/IconVerticalSolidList"/>
    <dgm:cxn modelId="{5D034251-822D-4D8E-B71C-192148E907B8}" type="presParOf" srcId="{AE49B4D9-A797-47E5-B2E6-377257094C1B}" destId="{EEE85C21-0DE9-42F4-A458-2C6DD545EF0C}" srcOrd="2" destOrd="0" presId="urn:microsoft.com/office/officeart/2018/2/layout/IconVerticalSolidList"/>
    <dgm:cxn modelId="{411DFC98-D8AC-4875-B39E-FECFDD0CE2CE}" type="presParOf" srcId="{EEE85C21-0DE9-42F4-A458-2C6DD545EF0C}" destId="{28D53121-CF63-4B21-A4E8-DB05C5CD7A46}" srcOrd="0" destOrd="0" presId="urn:microsoft.com/office/officeart/2018/2/layout/IconVerticalSolidList"/>
    <dgm:cxn modelId="{FE5AE8F9-AB85-40E1-ADB7-2DBA8CFB9CFC}" type="presParOf" srcId="{EEE85C21-0DE9-42F4-A458-2C6DD545EF0C}" destId="{AD635FDF-7828-4654-9E77-E20F3F77DA90}" srcOrd="1" destOrd="0" presId="urn:microsoft.com/office/officeart/2018/2/layout/IconVerticalSolidList"/>
    <dgm:cxn modelId="{865BE74E-5172-4784-969D-34260276FD07}" type="presParOf" srcId="{EEE85C21-0DE9-42F4-A458-2C6DD545EF0C}" destId="{0F23AFD8-1FBE-4991-84E5-BACCB530F935}" srcOrd="2" destOrd="0" presId="urn:microsoft.com/office/officeart/2018/2/layout/IconVerticalSolidList"/>
    <dgm:cxn modelId="{9E05F068-B3D8-4E7F-9CC0-4E7BF8748A7C}" type="presParOf" srcId="{EEE85C21-0DE9-42F4-A458-2C6DD545EF0C}" destId="{C00605EE-F6A2-439C-A53A-DE1B0C6A721E}" srcOrd="3" destOrd="0" presId="urn:microsoft.com/office/officeart/2018/2/layout/IconVerticalSolidList"/>
    <dgm:cxn modelId="{F235E9B4-0A98-40B5-B788-CDA0AF836855}" type="presParOf" srcId="{EEE85C21-0DE9-42F4-A458-2C6DD545EF0C}" destId="{6C5339B3-5116-41C5-8975-38CCA8A1B7A4}" srcOrd="4"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05E725C-3A13-4437-8D83-526068F38751}" type="doc">
      <dgm:prSet loTypeId="urn:microsoft.com/office/officeart/2018/5/layout/CenteredIconLabelDescriptionList" loCatId="icon" qsTypeId="urn:microsoft.com/office/officeart/2005/8/quickstyle/simple1" qsCatId="simple" csTypeId="urn:microsoft.com/office/officeart/2005/8/colors/accent0_3" csCatId="mainScheme" phldr="1"/>
      <dgm:spPr/>
      <dgm:t>
        <a:bodyPr/>
        <a:lstStyle/>
        <a:p>
          <a:endParaRPr lang="en-US"/>
        </a:p>
      </dgm:t>
    </dgm:pt>
    <dgm:pt modelId="{B754BC08-AD3C-4E7B-BD5A-08379DB3992E}">
      <dgm:prSet/>
      <dgm:spPr/>
      <dgm:t>
        <a:bodyPr/>
        <a:lstStyle/>
        <a:p>
          <a:pPr>
            <a:defRPr b="1"/>
          </a:pPr>
          <a:r>
            <a:rPr lang="en-GB"/>
            <a:t>Assess the risk</a:t>
          </a:r>
          <a:endParaRPr lang="en-US"/>
        </a:p>
      </dgm:t>
    </dgm:pt>
    <dgm:pt modelId="{846391A1-2F05-492D-ACAE-F3201372EC37}" type="parTrans" cxnId="{8890AE7A-FBB3-45B7-A5E8-96294487ED0E}">
      <dgm:prSet/>
      <dgm:spPr/>
      <dgm:t>
        <a:bodyPr/>
        <a:lstStyle/>
        <a:p>
          <a:endParaRPr lang="en-US"/>
        </a:p>
      </dgm:t>
    </dgm:pt>
    <dgm:pt modelId="{FE1F4D30-353C-4C1A-B208-E57EEEBFBD86}" type="sibTrans" cxnId="{8890AE7A-FBB3-45B7-A5E8-96294487ED0E}">
      <dgm:prSet/>
      <dgm:spPr/>
      <dgm:t>
        <a:bodyPr/>
        <a:lstStyle/>
        <a:p>
          <a:endParaRPr lang="en-US"/>
        </a:p>
      </dgm:t>
    </dgm:pt>
    <dgm:pt modelId="{6D410D1D-A4FF-454E-8663-6AB7A1028C1F}">
      <dgm:prSet/>
      <dgm:spPr/>
      <dgm:t>
        <a:bodyPr/>
        <a:lstStyle/>
        <a:p>
          <a:r>
            <a:rPr lang="en-GB"/>
            <a:t>Identify where an attack will come from</a:t>
          </a:r>
          <a:endParaRPr lang="en-US"/>
        </a:p>
      </dgm:t>
    </dgm:pt>
    <dgm:pt modelId="{D317C75C-05A9-4674-9E04-8491EF271BAC}" type="parTrans" cxnId="{61DC7019-8698-48D4-BBCE-434077D760B1}">
      <dgm:prSet/>
      <dgm:spPr/>
      <dgm:t>
        <a:bodyPr/>
        <a:lstStyle/>
        <a:p>
          <a:endParaRPr lang="en-US"/>
        </a:p>
      </dgm:t>
    </dgm:pt>
    <dgm:pt modelId="{CC11D78E-BAB3-47B0-A865-96BE30D89A86}" type="sibTrans" cxnId="{61DC7019-8698-48D4-BBCE-434077D760B1}">
      <dgm:prSet/>
      <dgm:spPr/>
      <dgm:t>
        <a:bodyPr/>
        <a:lstStyle/>
        <a:p>
          <a:endParaRPr lang="en-US"/>
        </a:p>
      </dgm:t>
    </dgm:pt>
    <dgm:pt modelId="{06807186-56E4-4A8A-9E4A-367E7F9990CE}">
      <dgm:prSet/>
      <dgm:spPr/>
      <dgm:t>
        <a:bodyPr/>
        <a:lstStyle/>
        <a:p>
          <a:r>
            <a:rPr lang="en-GB"/>
            <a:t>Identify what the attacker needs to make the attack succeed</a:t>
          </a:r>
          <a:endParaRPr lang="en-US"/>
        </a:p>
      </dgm:t>
    </dgm:pt>
    <dgm:pt modelId="{246B7F47-FA06-49A9-9729-7599AAA451D0}" type="parTrans" cxnId="{F3235891-0F95-4AC4-A7B0-084C02EA90C9}">
      <dgm:prSet/>
      <dgm:spPr/>
      <dgm:t>
        <a:bodyPr/>
        <a:lstStyle/>
        <a:p>
          <a:endParaRPr lang="en-US"/>
        </a:p>
      </dgm:t>
    </dgm:pt>
    <dgm:pt modelId="{5CF51217-7A20-430B-84D1-630970473321}" type="sibTrans" cxnId="{F3235891-0F95-4AC4-A7B0-084C02EA90C9}">
      <dgm:prSet/>
      <dgm:spPr/>
      <dgm:t>
        <a:bodyPr/>
        <a:lstStyle/>
        <a:p>
          <a:endParaRPr lang="en-US"/>
        </a:p>
      </dgm:t>
    </dgm:pt>
    <dgm:pt modelId="{79FC5947-EE1A-4D26-AA76-CC92AA17E32A}">
      <dgm:prSet/>
      <dgm:spPr/>
      <dgm:t>
        <a:bodyPr/>
        <a:lstStyle/>
        <a:p>
          <a:r>
            <a:rPr lang="en-GB"/>
            <a:t>Identify the value of a successful attack</a:t>
          </a:r>
          <a:endParaRPr lang="en-US"/>
        </a:p>
      </dgm:t>
    </dgm:pt>
    <dgm:pt modelId="{5761DB4C-19F0-4A24-9CF3-756B9C1DF584}" type="parTrans" cxnId="{226FEA26-7FEF-4C1E-9FB7-7DFEE5F1F606}">
      <dgm:prSet/>
      <dgm:spPr/>
      <dgm:t>
        <a:bodyPr/>
        <a:lstStyle/>
        <a:p>
          <a:endParaRPr lang="en-US"/>
        </a:p>
      </dgm:t>
    </dgm:pt>
    <dgm:pt modelId="{434E7E5D-6C34-4E7F-9EA1-8196A992C2D7}" type="sibTrans" cxnId="{226FEA26-7FEF-4C1E-9FB7-7DFEE5F1F606}">
      <dgm:prSet/>
      <dgm:spPr/>
      <dgm:t>
        <a:bodyPr/>
        <a:lstStyle/>
        <a:p>
          <a:endParaRPr lang="en-US"/>
        </a:p>
      </dgm:t>
    </dgm:pt>
    <dgm:pt modelId="{FE5A7496-CDB4-4E7F-A966-773D23990B88}">
      <dgm:prSet/>
      <dgm:spPr/>
      <dgm:t>
        <a:bodyPr/>
        <a:lstStyle/>
        <a:p>
          <a:r>
            <a:rPr lang="en-GB"/>
            <a:t>Identify the motivation behind an attack</a:t>
          </a:r>
          <a:endParaRPr lang="en-US"/>
        </a:p>
      </dgm:t>
    </dgm:pt>
    <dgm:pt modelId="{D7E8AE8F-173E-41EB-8ECC-CF4046759A5B}" type="parTrans" cxnId="{8F118F83-0FCD-496F-913B-34BAB1B24C52}">
      <dgm:prSet/>
      <dgm:spPr/>
      <dgm:t>
        <a:bodyPr/>
        <a:lstStyle/>
        <a:p>
          <a:endParaRPr lang="en-US"/>
        </a:p>
      </dgm:t>
    </dgm:pt>
    <dgm:pt modelId="{F74B0CDA-CFE3-4C06-B6AA-17807FA4F80F}" type="sibTrans" cxnId="{8F118F83-0FCD-496F-913B-34BAB1B24C52}">
      <dgm:prSet/>
      <dgm:spPr/>
      <dgm:t>
        <a:bodyPr/>
        <a:lstStyle/>
        <a:p>
          <a:endParaRPr lang="en-US"/>
        </a:p>
      </dgm:t>
    </dgm:pt>
    <dgm:pt modelId="{105C9F39-0D6A-4199-970E-78F694F94629}">
      <dgm:prSet/>
      <dgm:spPr/>
      <dgm:t>
        <a:bodyPr/>
        <a:lstStyle/>
        <a:p>
          <a:r>
            <a:rPr lang="en-GB"/>
            <a:t>Identify the impact of a successful attack</a:t>
          </a:r>
          <a:endParaRPr lang="en-US"/>
        </a:p>
      </dgm:t>
    </dgm:pt>
    <dgm:pt modelId="{BCF2C253-D8F9-4924-9298-0076F9A4EDA2}" type="parTrans" cxnId="{FD8A5573-B5DA-438C-AEC3-6A8E536EED38}">
      <dgm:prSet/>
      <dgm:spPr/>
      <dgm:t>
        <a:bodyPr/>
        <a:lstStyle/>
        <a:p>
          <a:endParaRPr lang="en-US"/>
        </a:p>
      </dgm:t>
    </dgm:pt>
    <dgm:pt modelId="{D86DDA7F-5167-4FED-B563-79FC4BA113AA}" type="sibTrans" cxnId="{FD8A5573-B5DA-438C-AEC3-6A8E536EED38}">
      <dgm:prSet/>
      <dgm:spPr/>
      <dgm:t>
        <a:bodyPr/>
        <a:lstStyle/>
        <a:p>
          <a:endParaRPr lang="en-US"/>
        </a:p>
      </dgm:t>
    </dgm:pt>
    <dgm:pt modelId="{035876EB-7E50-44E1-AB7F-5CE1CEF2484B}">
      <dgm:prSet/>
      <dgm:spPr/>
      <dgm:t>
        <a:bodyPr/>
        <a:lstStyle/>
        <a:p>
          <a:pPr>
            <a:defRPr b="1"/>
          </a:pPr>
          <a:r>
            <a:rPr lang="en-GB"/>
            <a:t>… perform a TVRA</a:t>
          </a:r>
          <a:endParaRPr lang="en-US"/>
        </a:p>
      </dgm:t>
    </dgm:pt>
    <dgm:pt modelId="{2954E111-DAB0-4DB3-A0B7-E2FDECCEAAFA}" type="parTrans" cxnId="{DAB303B9-3D69-44CC-8C5B-57ABD62EAF8C}">
      <dgm:prSet/>
      <dgm:spPr/>
      <dgm:t>
        <a:bodyPr/>
        <a:lstStyle/>
        <a:p>
          <a:endParaRPr lang="en-US"/>
        </a:p>
      </dgm:t>
    </dgm:pt>
    <dgm:pt modelId="{A7109E7A-E4A9-42D0-BCD7-7E2FCB2A1AB9}" type="sibTrans" cxnId="{DAB303B9-3D69-44CC-8C5B-57ABD62EAF8C}">
      <dgm:prSet/>
      <dgm:spPr/>
      <dgm:t>
        <a:bodyPr/>
        <a:lstStyle/>
        <a:p>
          <a:endParaRPr lang="en-US"/>
        </a:p>
      </dgm:t>
    </dgm:pt>
    <dgm:pt modelId="{B4948B2F-787C-4810-A221-3BB01F85869E}" type="pres">
      <dgm:prSet presAssocID="{805E725C-3A13-4437-8D83-526068F38751}" presName="root" presStyleCnt="0">
        <dgm:presLayoutVars>
          <dgm:dir/>
          <dgm:resizeHandles val="exact"/>
        </dgm:presLayoutVars>
      </dgm:prSet>
      <dgm:spPr/>
    </dgm:pt>
    <dgm:pt modelId="{973B3732-E8D1-48EA-BD1B-25C6491C629E}" type="pres">
      <dgm:prSet presAssocID="{B754BC08-AD3C-4E7B-BD5A-08379DB3992E}" presName="compNode" presStyleCnt="0"/>
      <dgm:spPr/>
    </dgm:pt>
    <dgm:pt modelId="{0B62336E-BFFB-445F-8D1E-3D4BFAFABA64}" type="pres">
      <dgm:prSet presAssocID="{B754BC08-AD3C-4E7B-BD5A-08379DB3992E}"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agnifying glass"/>
        </a:ext>
      </dgm:extLst>
    </dgm:pt>
    <dgm:pt modelId="{8A3BD05E-5E7E-459D-B5A9-EE57B737FD5B}" type="pres">
      <dgm:prSet presAssocID="{B754BC08-AD3C-4E7B-BD5A-08379DB3992E}" presName="iconSpace" presStyleCnt="0"/>
      <dgm:spPr/>
    </dgm:pt>
    <dgm:pt modelId="{979C26B9-0090-4A44-958E-97CC802909CB}" type="pres">
      <dgm:prSet presAssocID="{B754BC08-AD3C-4E7B-BD5A-08379DB3992E}" presName="parTx" presStyleLbl="revTx" presStyleIdx="0" presStyleCnt="4">
        <dgm:presLayoutVars>
          <dgm:chMax val="0"/>
          <dgm:chPref val="0"/>
        </dgm:presLayoutVars>
      </dgm:prSet>
      <dgm:spPr/>
    </dgm:pt>
    <dgm:pt modelId="{56A28D24-A029-4AB7-8AB1-358F7E3E860F}" type="pres">
      <dgm:prSet presAssocID="{B754BC08-AD3C-4E7B-BD5A-08379DB3992E}" presName="txSpace" presStyleCnt="0"/>
      <dgm:spPr/>
    </dgm:pt>
    <dgm:pt modelId="{75518D8F-0EE2-4421-BDC2-48D5A843E7FF}" type="pres">
      <dgm:prSet presAssocID="{B754BC08-AD3C-4E7B-BD5A-08379DB3992E}" presName="desTx" presStyleLbl="revTx" presStyleIdx="1" presStyleCnt="4">
        <dgm:presLayoutVars/>
      </dgm:prSet>
      <dgm:spPr/>
    </dgm:pt>
    <dgm:pt modelId="{58CE6087-D73D-4166-BAFF-962D5EF5CA6B}" type="pres">
      <dgm:prSet presAssocID="{FE1F4D30-353C-4C1A-B208-E57EEEBFBD86}" presName="sibTrans" presStyleCnt="0"/>
      <dgm:spPr/>
    </dgm:pt>
    <dgm:pt modelId="{D3C7158F-3C63-4658-9223-354CF0085725}" type="pres">
      <dgm:prSet presAssocID="{035876EB-7E50-44E1-AB7F-5CE1CEF2484B}" presName="compNode" presStyleCnt="0"/>
      <dgm:spPr/>
    </dgm:pt>
    <dgm:pt modelId="{94F24DA0-4D67-41DD-9855-D9509BFE02DB}" type="pres">
      <dgm:prSet presAssocID="{035876EB-7E50-44E1-AB7F-5CE1CEF2484B}"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Wind Chime"/>
        </a:ext>
      </dgm:extLst>
    </dgm:pt>
    <dgm:pt modelId="{41F036A7-90E3-4DE7-B5BE-1CF75F603A9B}" type="pres">
      <dgm:prSet presAssocID="{035876EB-7E50-44E1-AB7F-5CE1CEF2484B}" presName="iconSpace" presStyleCnt="0"/>
      <dgm:spPr/>
    </dgm:pt>
    <dgm:pt modelId="{3F668179-CDBD-4747-9B83-29EBC028192A}" type="pres">
      <dgm:prSet presAssocID="{035876EB-7E50-44E1-AB7F-5CE1CEF2484B}" presName="parTx" presStyleLbl="revTx" presStyleIdx="2" presStyleCnt="4">
        <dgm:presLayoutVars>
          <dgm:chMax val="0"/>
          <dgm:chPref val="0"/>
        </dgm:presLayoutVars>
      </dgm:prSet>
      <dgm:spPr/>
    </dgm:pt>
    <dgm:pt modelId="{D542AB30-1221-44D1-BBBE-DA9F2BE42B3E}" type="pres">
      <dgm:prSet presAssocID="{035876EB-7E50-44E1-AB7F-5CE1CEF2484B}" presName="txSpace" presStyleCnt="0"/>
      <dgm:spPr/>
    </dgm:pt>
    <dgm:pt modelId="{47F80CF6-EBD6-400D-A70F-417561EDD7B7}" type="pres">
      <dgm:prSet presAssocID="{035876EB-7E50-44E1-AB7F-5CE1CEF2484B}" presName="desTx" presStyleLbl="revTx" presStyleIdx="3" presStyleCnt="4">
        <dgm:presLayoutVars/>
      </dgm:prSet>
      <dgm:spPr/>
    </dgm:pt>
  </dgm:ptLst>
  <dgm:cxnLst>
    <dgm:cxn modelId="{F2ED100A-EF2B-4B40-B2A0-6DA51B02058E}" type="presOf" srcId="{FE5A7496-CDB4-4E7F-A966-773D23990B88}" destId="{75518D8F-0EE2-4421-BDC2-48D5A843E7FF}" srcOrd="0" destOrd="3" presId="urn:microsoft.com/office/officeart/2018/5/layout/CenteredIconLabelDescriptionList"/>
    <dgm:cxn modelId="{06EECF10-CB1D-44A9-A425-44C71949F6A0}" type="presOf" srcId="{B754BC08-AD3C-4E7B-BD5A-08379DB3992E}" destId="{979C26B9-0090-4A44-958E-97CC802909CB}" srcOrd="0" destOrd="0" presId="urn:microsoft.com/office/officeart/2018/5/layout/CenteredIconLabelDescriptionList"/>
    <dgm:cxn modelId="{61DC7019-8698-48D4-BBCE-434077D760B1}" srcId="{B754BC08-AD3C-4E7B-BD5A-08379DB3992E}" destId="{6D410D1D-A4FF-454E-8663-6AB7A1028C1F}" srcOrd="0" destOrd="0" parTransId="{D317C75C-05A9-4674-9E04-8491EF271BAC}" sibTransId="{CC11D78E-BAB3-47B0-A865-96BE30D89A86}"/>
    <dgm:cxn modelId="{226FEA26-7FEF-4C1E-9FB7-7DFEE5F1F606}" srcId="{B754BC08-AD3C-4E7B-BD5A-08379DB3992E}" destId="{79FC5947-EE1A-4D26-AA76-CC92AA17E32A}" srcOrd="2" destOrd="0" parTransId="{5761DB4C-19F0-4A24-9CF3-756B9C1DF584}" sibTransId="{434E7E5D-6C34-4E7F-9EA1-8196A992C2D7}"/>
    <dgm:cxn modelId="{335C6828-C461-401E-B1B7-39AEAC639530}" type="presOf" srcId="{6D410D1D-A4FF-454E-8663-6AB7A1028C1F}" destId="{75518D8F-0EE2-4421-BDC2-48D5A843E7FF}" srcOrd="0" destOrd="0" presId="urn:microsoft.com/office/officeart/2018/5/layout/CenteredIconLabelDescriptionList"/>
    <dgm:cxn modelId="{D9E31633-E2A4-4A90-880B-D2007E9718AF}" type="presOf" srcId="{035876EB-7E50-44E1-AB7F-5CE1CEF2484B}" destId="{3F668179-CDBD-4747-9B83-29EBC028192A}" srcOrd="0" destOrd="0" presId="urn:microsoft.com/office/officeart/2018/5/layout/CenteredIconLabelDescriptionList"/>
    <dgm:cxn modelId="{73B42460-702B-45BF-9380-9EC5432D6B90}" type="presOf" srcId="{805E725C-3A13-4437-8D83-526068F38751}" destId="{B4948B2F-787C-4810-A221-3BB01F85869E}" srcOrd="0" destOrd="0" presId="urn:microsoft.com/office/officeart/2018/5/layout/CenteredIconLabelDescriptionList"/>
    <dgm:cxn modelId="{FD8A5573-B5DA-438C-AEC3-6A8E536EED38}" srcId="{B754BC08-AD3C-4E7B-BD5A-08379DB3992E}" destId="{105C9F39-0D6A-4199-970E-78F694F94629}" srcOrd="4" destOrd="0" parTransId="{BCF2C253-D8F9-4924-9298-0076F9A4EDA2}" sibTransId="{D86DDA7F-5167-4FED-B563-79FC4BA113AA}"/>
    <dgm:cxn modelId="{8890AE7A-FBB3-45B7-A5E8-96294487ED0E}" srcId="{805E725C-3A13-4437-8D83-526068F38751}" destId="{B754BC08-AD3C-4E7B-BD5A-08379DB3992E}" srcOrd="0" destOrd="0" parTransId="{846391A1-2F05-492D-ACAE-F3201372EC37}" sibTransId="{FE1F4D30-353C-4C1A-B208-E57EEEBFBD86}"/>
    <dgm:cxn modelId="{8F118F83-0FCD-496F-913B-34BAB1B24C52}" srcId="{B754BC08-AD3C-4E7B-BD5A-08379DB3992E}" destId="{FE5A7496-CDB4-4E7F-A966-773D23990B88}" srcOrd="3" destOrd="0" parTransId="{D7E8AE8F-173E-41EB-8ECC-CF4046759A5B}" sibTransId="{F74B0CDA-CFE3-4C06-B6AA-17807FA4F80F}"/>
    <dgm:cxn modelId="{F3235891-0F95-4AC4-A7B0-084C02EA90C9}" srcId="{B754BC08-AD3C-4E7B-BD5A-08379DB3992E}" destId="{06807186-56E4-4A8A-9E4A-367E7F9990CE}" srcOrd="1" destOrd="0" parTransId="{246B7F47-FA06-49A9-9729-7599AAA451D0}" sibTransId="{5CF51217-7A20-430B-84D1-630970473321}"/>
    <dgm:cxn modelId="{770A2CA3-76C3-4EF8-ADA2-7FE1A101E331}" type="presOf" srcId="{06807186-56E4-4A8A-9E4A-367E7F9990CE}" destId="{75518D8F-0EE2-4421-BDC2-48D5A843E7FF}" srcOrd="0" destOrd="1" presId="urn:microsoft.com/office/officeart/2018/5/layout/CenteredIconLabelDescriptionList"/>
    <dgm:cxn modelId="{DAB303B9-3D69-44CC-8C5B-57ABD62EAF8C}" srcId="{805E725C-3A13-4437-8D83-526068F38751}" destId="{035876EB-7E50-44E1-AB7F-5CE1CEF2484B}" srcOrd="1" destOrd="0" parTransId="{2954E111-DAB0-4DB3-A0B7-E2FDECCEAAFA}" sibTransId="{A7109E7A-E4A9-42D0-BCD7-7E2FCB2A1AB9}"/>
    <dgm:cxn modelId="{6A7559BC-5869-43D1-9108-FC7F276D29BA}" type="presOf" srcId="{105C9F39-0D6A-4199-970E-78F694F94629}" destId="{75518D8F-0EE2-4421-BDC2-48D5A843E7FF}" srcOrd="0" destOrd="4" presId="urn:microsoft.com/office/officeart/2018/5/layout/CenteredIconLabelDescriptionList"/>
    <dgm:cxn modelId="{9FD521E0-3519-42B3-A973-3C5A5BB392BC}" type="presOf" srcId="{79FC5947-EE1A-4D26-AA76-CC92AA17E32A}" destId="{75518D8F-0EE2-4421-BDC2-48D5A843E7FF}" srcOrd="0" destOrd="2" presId="urn:microsoft.com/office/officeart/2018/5/layout/CenteredIconLabelDescriptionList"/>
    <dgm:cxn modelId="{E4C8FFA3-9540-4260-B459-332FF0D98652}" type="presParOf" srcId="{B4948B2F-787C-4810-A221-3BB01F85869E}" destId="{973B3732-E8D1-48EA-BD1B-25C6491C629E}" srcOrd="0" destOrd="0" presId="urn:microsoft.com/office/officeart/2018/5/layout/CenteredIconLabelDescriptionList"/>
    <dgm:cxn modelId="{FBFE690B-C685-4B90-87EA-3755607CFB80}" type="presParOf" srcId="{973B3732-E8D1-48EA-BD1B-25C6491C629E}" destId="{0B62336E-BFFB-445F-8D1E-3D4BFAFABA64}" srcOrd="0" destOrd="0" presId="urn:microsoft.com/office/officeart/2018/5/layout/CenteredIconLabelDescriptionList"/>
    <dgm:cxn modelId="{D27A4FC9-E124-4507-BABD-5124FB5B35C6}" type="presParOf" srcId="{973B3732-E8D1-48EA-BD1B-25C6491C629E}" destId="{8A3BD05E-5E7E-459D-B5A9-EE57B737FD5B}" srcOrd="1" destOrd="0" presId="urn:microsoft.com/office/officeart/2018/5/layout/CenteredIconLabelDescriptionList"/>
    <dgm:cxn modelId="{3BA23C47-843A-49DB-A309-3EABF93CB838}" type="presParOf" srcId="{973B3732-E8D1-48EA-BD1B-25C6491C629E}" destId="{979C26B9-0090-4A44-958E-97CC802909CB}" srcOrd="2" destOrd="0" presId="urn:microsoft.com/office/officeart/2018/5/layout/CenteredIconLabelDescriptionList"/>
    <dgm:cxn modelId="{1DFE4CC0-BB58-45EA-8A42-3294B6EE3391}" type="presParOf" srcId="{973B3732-E8D1-48EA-BD1B-25C6491C629E}" destId="{56A28D24-A029-4AB7-8AB1-358F7E3E860F}" srcOrd="3" destOrd="0" presId="urn:microsoft.com/office/officeart/2018/5/layout/CenteredIconLabelDescriptionList"/>
    <dgm:cxn modelId="{C6412017-FB66-4479-B91A-74CDBEB3B6C3}" type="presParOf" srcId="{973B3732-E8D1-48EA-BD1B-25C6491C629E}" destId="{75518D8F-0EE2-4421-BDC2-48D5A843E7FF}" srcOrd="4" destOrd="0" presId="urn:microsoft.com/office/officeart/2018/5/layout/CenteredIconLabelDescriptionList"/>
    <dgm:cxn modelId="{C6083775-5009-4539-B34B-E8AD6C70D781}" type="presParOf" srcId="{B4948B2F-787C-4810-A221-3BB01F85869E}" destId="{58CE6087-D73D-4166-BAFF-962D5EF5CA6B}" srcOrd="1" destOrd="0" presId="urn:microsoft.com/office/officeart/2018/5/layout/CenteredIconLabelDescriptionList"/>
    <dgm:cxn modelId="{C1990E12-3893-4F23-BFF3-A914B522CAF7}" type="presParOf" srcId="{B4948B2F-787C-4810-A221-3BB01F85869E}" destId="{D3C7158F-3C63-4658-9223-354CF0085725}" srcOrd="2" destOrd="0" presId="urn:microsoft.com/office/officeart/2018/5/layout/CenteredIconLabelDescriptionList"/>
    <dgm:cxn modelId="{6541BD76-089B-4671-A091-07E15770342A}" type="presParOf" srcId="{D3C7158F-3C63-4658-9223-354CF0085725}" destId="{94F24DA0-4D67-41DD-9855-D9509BFE02DB}" srcOrd="0" destOrd="0" presId="urn:microsoft.com/office/officeart/2018/5/layout/CenteredIconLabelDescriptionList"/>
    <dgm:cxn modelId="{24DF5ECC-4580-4981-8375-3179B6DE875F}" type="presParOf" srcId="{D3C7158F-3C63-4658-9223-354CF0085725}" destId="{41F036A7-90E3-4DE7-B5BE-1CF75F603A9B}" srcOrd="1" destOrd="0" presId="urn:microsoft.com/office/officeart/2018/5/layout/CenteredIconLabelDescriptionList"/>
    <dgm:cxn modelId="{CD2D444B-D0E0-47FE-B92B-D0C8D8426499}" type="presParOf" srcId="{D3C7158F-3C63-4658-9223-354CF0085725}" destId="{3F668179-CDBD-4747-9B83-29EBC028192A}" srcOrd="2" destOrd="0" presId="urn:microsoft.com/office/officeart/2018/5/layout/CenteredIconLabelDescriptionList"/>
    <dgm:cxn modelId="{0C2EB567-EC91-4A5B-A61F-63686E184E67}" type="presParOf" srcId="{D3C7158F-3C63-4658-9223-354CF0085725}" destId="{D542AB30-1221-44D1-BBBE-DA9F2BE42B3E}" srcOrd="3" destOrd="0" presId="urn:microsoft.com/office/officeart/2018/5/layout/CenteredIconLabelDescriptionList"/>
    <dgm:cxn modelId="{7FD3347B-6B78-4CD9-A720-CB7840764633}" type="presParOf" srcId="{D3C7158F-3C63-4658-9223-354CF0085725}" destId="{47F80CF6-EBD6-400D-A70F-417561EDD7B7}" srcOrd="4" destOrd="0" presId="urn:microsoft.com/office/officeart/2018/5/layout/CenteredIconLabelDescription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E600A0B6-4676-4F1E-9FA2-8A05BD8B77A6}" type="doc">
      <dgm:prSet loTypeId="urn:microsoft.com/office/officeart/2018/5/layout/CenteredIconLabelDescriptionList" loCatId="icon" qsTypeId="urn:microsoft.com/office/officeart/2005/8/quickstyle/simple1" qsCatId="simple" csTypeId="urn:microsoft.com/office/officeart/2005/8/colors/accent1_2" csCatId="accent1" phldr="1"/>
      <dgm:spPr/>
      <dgm:t>
        <a:bodyPr/>
        <a:lstStyle/>
        <a:p>
          <a:endParaRPr lang="en-US"/>
        </a:p>
      </dgm:t>
    </dgm:pt>
    <dgm:pt modelId="{8541400A-B3EE-49BF-BE62-F643A7E9329F}">
      <dgm:prSet/>
      <dgm:spPr/>
      <dgm:t>
        <a:bodyPr/>
        <a:lstStyle/>
        <a:p>
          <a:pPr>
            <a:defRPr b="1"/>
          </a:pPr>
          <a:r>
            <a:rPr lang="en-GB"/>
            <a:t>Essential prerequisite for security</a:t>
          </a:r>
          <a:endParaRPr lang="en-US"/>
        </a:p>
      </dgm:t>
    </dgm:pt>
    <dgm:pt modelId="{E5FB67D7-F9DD-41D5-BE63-E4BAA301B65C}" type="parTrans" cxnId="{2832FF49-5419-4A92-95C2-D9202FD58B72}">
      <dgm:prSet/>
      <dgm:spPr/>
      <dgm:t>
        <a:bodyPr/>
        <a:lstStyle/>
        <a:p>
          <a:endParaRPr lang="en-US"/>
        </a:p>
      </dgm:t>
    </dgm:pt>
    <dgm:pt modelId="{FB59B0A5-F680-4AC9-9B91-B5662D7CB27F}" type="sibTrans" cxnId="{2832FF49-5419-4A92-95C2-D9202FD58B72}">
      <dgm:prSet/>
      <dgm:spPr/>
      <dgm:t>
        <a:bodyPr/>
        <a:lstStyle/>
        <a:p>
          <a:endParaRPr lang="en-US"/>
        </a:p>
      </dgm:t>
    </dgm:pt>
    <dgm:pt modelId="{DEFC51E1-F169-463C-AA8D-BF47927E5502}">
      <dgm:prSet/>
      <dgm:spPr/>
      <dgm:t>
        <a:bodyPr/>
        <a:lstStyle/>
        <a:p>
          <a:r>
            <a:rPr lang="en-GB"/>
            <a:t>Often not done</a:t>
          </a:r>
          <a:endParaRPr lang="en-US"/>
        </a:p>
      </dgm:t>
    </dgm:pt>
    <dgm:pt modelId="{EFD1D27B-12D4-477A-8AB3-8E45E24EB7B6}" type="parTrans" cxnId="{A44911C4-2197-45E3-B53E-E35D6C52D067}">
      <dgm:prSet/>
      <dgm:spPr/>
      <dgm:t>
        <a:bodyPr/>
        <a:lstStyle/>
        <a:p>
          <a:endParaRPr lang="en-US"/>
        </a:p>
      </dgm:t>
    </dgm:pt>
    <dgm:pt modelId="{1F1C7146-47AD-4F29-9EFB-A26F64A1624C}" type="sibTrans" cxnId="{A44911C4-2197-45E3-B53E-E35D6C52D067}">
      <dgm:prSet/>
      <dgm:spPr/>
      <dgm:t>
        <a:bodyPr/>
        <a:lstStyle/>
        <a:p>
          <a:endParaRPr lang="en-US"/>
        </a:p>
      </dgm:t>
    </dgm:pt>
    <dgm:pt modelId="{075CE6F1-B0DA-4CE5-AB51-128423287DDD}">
      <dgm:prSet/>
      <dgm:spPr/>
      <dgm:t>
        <a:bodyPr/>
        <a:lstStyle/>
        <a:p>
          <a:r>
            <a:rPr lang="en-GB"/>
            <a:t>Often quite hard to do</a:t>
          </a:r>
          <a:endParaRPr lang="en-US"/>
        </a:p>
      </dgm:t>
    </dgm:pt>
    <dgm:pt modelId="{53E3D5B5-D53F-4359-9E6D-48753429D4FD}" type="parTrans" cxnId="{08732480-6531-46C9-8495-D073646077B2}">
      <dgm:prSet/>
      <dgm:spPr/>
      <dgm:t>
        <a:bodyPr/>
        <a:lstStyle/>
        <a:p>
          <a:endParaRPr lang="en-US"/>
        </a:p>
      </dgm:t>
    </dgm:pt>
    <dgm:pt modelId="{0BD4B4A2-805E-4C0F-8638-317C9AC6A01C}" type="sibTrans" cxnId="{08732480-6531-46C9-8495-D073646077B2}">
      <dgm:prSet/>
      <dgm:spPr/>
      <dgm:t>
        <a:bodyPr/>
        <a:lstStyle/>
        <a:p>
          <a:endParaRPr lang="en-US"/>
        </a:p>
      </dgm:t>
    </dgm:pt>
    <dgm:pt modelId="{88CB6893-BC52-418F-8369-81369C13C78E}">
      <dgm:prSet/>
      <dgm:spPr/>
      <dgm:t>
        <a:bodyPr/>
        <a:lstStyle/>
        <a:p>
          <a:r>
            <a:rPr lang="en-GB"/>
            <a:t>Results often seem obvious</a:t>
          </a:r>
          <a:endParaRPr lang="en-US"/>
        </a:p>
      </dgm:t>
    </dgm:pt>
    <dgm:pt modelId="{B02631EA-026D-4748-A07A-8E7807AD7BBC}" type="parTrans" cxnId="{DCDC3FDD-3409-4322-BD56-2517B01A7163}">
      <dgm:prSet/>
      <dgm:spPr/>
      <dgm:t>
        <a:bodyPr/>
        <a:lstStyle/>
        <a:p>
          <a:endParaRPr lang="en-US"/>
        </a:p>
      </dgm:t>
    </dgm:pt>
    <dgm:pt modelId="{7888E130-5D9C-48C4-BC00-B52463B1DA80}" type="sibTrans" cxnId="{DCDC3FDD-3409-4322-BD56-2517B01A7163}">
      <dgm:prSet/>
      <dgm:spPr/>
      <dgm:t>
        <a:bodyPr/>
        <a:lstStyle/>
        <a:p>
          <a:endParaRPr lang="en-US"/>
        </a:p>
      </dgm:t>
    </dgm:pt>
    <dgm:pt modelId="{9E1130E3-BBEB-4C13-9FE7-8EC7F3887DB5}">
      <dgm:prSet/>
      <dgm:spPr/>
      <dgm:t>
        <a:bodyPr/>
        <a:lstStyle/>
        <a:p>
          <a:pPr>
            <a:defRPr b="1"/>
          </a:pPr>
          <a:r>
            <a:rPr lang="en-GB"/>
            <a:t>Contains</a:t>
          </a:r>
          <a:endParaRPr lang="en-US"/>
        </a:p>
      </dgm:t>
    </dgm:pt>
    <dgm:pt modelId="{C4F8CD41-0E81-4AF5-B7BF-72AE715FA992}" type="parTrans" cxnId="{94CA9A8A-AFCE-452E-8B5E-3EDE6E39704B}">
      <dgm:prSet/>
      <dgm:spPr/>
      <dgm:t>
        <a:bodyPr/>
        <a:lstStyle/>
        <a:p>
          <a:endParaRPr lang="en-US"/>
        </a:p>
      </dgm:t>
    </dgm:pt>
    <dgm:pt modelId="{8016C60D-8065-4529-A2AE-EE045FFCFDEF}" type="sibTrans" cxnId="{94CA9A8A-AFCE-452E-8B5E-3EDE6E39704B}">
      <dgm:prSet/>
      <dgm:spPr/>
      <dgm:t>
        <a:bodyPr/>
        <a:lstStyle/>
        <a:p>
          <a:endParaRPr lang="en-US"/>
        </a:p>
      </dgm:t>
    </dgm:pt>
    <dgm:pt modelId="{772C402C-4F58-4126-9F65-D6C33A06976C}">
      <dgm:prSet/>
      <dgm:spPr/>
      <dgm:t>
        <a:bodyPr/>
        <a:lstStyle/>
        <a:p>
          <a:r>
            <a:rPr lang="en-GB"/>
            <a:t>Objectives</a:t>
          </a:r>
          <a:endParaRPr lang="en-US"/>
        </a:p>
      </dgm:t>
    </dgm:pt>
    <dgm:pt modelId="{1DBD7421-9EE4-4840-8B42-A8E6A8B2A6B1}" type="parTrans" cxnId="{AACDC8BC-556F-4CE1-9318-58ED63053C77}">
      <dgm:prSet/>
      <dgm:spPr/>
      <dgm:t>
        <a:bodyPr/>
        <a:lstStyle/>
        <a:p>
          <a:endParaRPr lang="en-US"/>
        </a:p>
      </dgm:t>
    </dgm:pt>
    <dgm:pt modelId="{48495CC2-9A8B-4EB3-B82D-F27C0163DD2F}" type="sibTrans" cxnId="{AACDC8BC-556F-4CE1-9318-58ED63053C77}">
      <dgm:prSet/>
      <dgm:spPr/>
      <dgm:t>
        <a:bodyPr/>
        <a:lstStyle/>
        <a:p>
          <a:endParaRPr lang="en-US"/>
        </a:p>
      </dgm:t>
    </dgm:pt>
    <dgm:pt modelId="{45662CD0-593D-4850-AA14-CB6BBCAD41BA}">
      <dgm:prSet/>
      <dgm:spPr/>
      <dgm:t>
        <a:bodyPr/>
        <a:lstStyle/>
        <a:p>
          <a:r>
            <a:rPr lang="en-GB"/>
            <a:t>Requirements</a:t>
          </a:r>
          <a:endParaRPr lang="en-US"/>
        </a:p>
      </dgm:t>
    </dgm:pt>
    <dgm:pt modelId="{60002E3C-B9D6-43D2-8042-558C8BCBD3C7}" type="parTrans" cxnId="{C900B9F9-2FF5-4062-9ECF-834754C65052}">
      <dgm:prSet/>
      <dgm:spPr/>
      <dgm:t>
        <a:bodyPr/>
        <a:lstStyle/>
        <a:p>
          <a:endParaRPr lang="en-US"/>
        </a:p>
      </dgm:t>
    </dgm:pt>
    <dgm:pt modelId="{F49ACFE6-BDE7-4FD5-A6D1-2D23C245BC98}" type="sibTrans" cxnId="{C900B9F9-2FF5-4062-9ECF-834754C65052}">
      <dgm:prSet/>
      <dgm:spPr/>
      <dgm:t>
        <a:bodyPr/>
        <a:lstStyle/>
        <a:p>
          <a:endParaRPr lang="en-US"/>
        </a:p>
      </dgm:t>
    </dgm:pt>
    <dgm:pt modelId="{6A97598F-768D-4070-A88E-DC32F2566255}">
      <dgm:prSet/>
      <dgm:spPr/>
      <dgm:t>
        <a:bodyPr/>
        <a:lstStyle/>
        <a:p>
          <a:r>
            <a:rPr lang="en-GB"/>
            <a:t>Weighted justification for provision of countermeasures</a:t>
          </a:r>
          <a:endParaRPr lang="en-US"/>
        </a:p>
      </dgm:t>
    </dgm:pt>
    <dgm:pt modelId="{01BAF4B4-9CB1-4BDD-9378-9AE2E3CBC506}" type="parTrans" cxnId="{2438EF4E-EC72-49C5-8044-0B4E8A27F5AD}">
      <dgm:prSet/>
      <dgm:spPr/>
      <dgm:t>
        <a:bodyPr/>
        <a:lstStyle/>
        <a:p>
          <a:endParaRPr lang="en-US"/>
        </a:p>
      </dgm:t>
    </dgm:pt>
    <dgm:pt modelId="{022A0FF9-012B-4ECE-A1DD-94A6A961ACFF}" type="sibTrans" cxnId="{2438EF4E-EC72-49C5-8044-0B4E8A27F5AD}">
      <dgm:prSet/>
      <dgm:spPr/>
      <dgm:t>
        <a:bodyPr/>
        <a:lstStyle/>
        <a:p>
          <a:endParaRPr lang="en-US"/>
        </a:p>
      </dgm:t>
    </dgm:pt>
    <dgm:pt modelId="{FF900321-2FC0-4AE4-9898-A0F98E9C68F8}" type="pres">
      <dgm:prSet presAssocID="{E600A0B6-4676-4F1E-9FA2-8A05BD8B77A6}" presName="root" presStyleCnt="0">
        <dgm:presLayoutVars>
          <dgm:dir/>
          <dgm:resizeHandles val="exact"/>
        </dgm:presLayoutVars>
      </dgm:prSet>
      <dgm:spPr/>
    </dgm:pt>
    <dgm:pt modelId="{57D2836E-62BD-437E-9B9D-A3913FB12038}" type="pres">
      <dgm:prSet presAssocID="{8541400A-B3EE-49BF-BE62-F643A7E9329F}" presName="compNode" presStyleCnt="0"/>
      <dgm:spPr/>
    </dgm:pt>
    <dgm:pt modelId="{B11EC383-2997-4A24-A8F1-58BD46653AFC}" type="pres">
      <dgm:prSet presAssocID="{8541400A-B3EE-49BF-BE62-F643A7E9329F}"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arning"/>
        </a:ext>
      </dgm:extLst>
    </dgm:pt>
    <dgm:pt modelId="{F81D281F-54A6-4CC1-AF32-24C4F92EBB60}" type="pres">
      <dgm:prSet presAssocID="{8541400A-B3EE-49BF-BE62-F643A7E9329F}" presName="iconSpace" presStyleCnt="0"/>
      <dgm:spPr/>
    </dgm:pt>
    <dgm:pt modelId="{522A5838-5F4A-42D9-A1C0-D3BD1F8ACB9C}" type="pres">
      <dgm:prSet presAssocID="{8541400A-B3EE-49BF-BE62-F643A7E9329F}" presName="parTx" presStyleLbl="revTx" presStyleIdx="0" presStyleCnt="4">
        <dgm:presLayoutVars>
          <dgm:chMax val="0"/>
          <dgm:chPref val="0"/>
        </dgm:presLayoutVars>
      </dgm:prSet>
      <dgm:spPr/>
    </dgm:pt>
    <dgm:pt modelId="{C398D173-892D-4C0E-B428-6BC1ED6B49CB}" type="pres">
      <dgm:prSet presAssocID="{8541400A-B3EE-49BF-BE62-F643A7E9329F}" presName="txSpace" presStyleCnt="0"/>
      <dgm:spPr/>
    </dgm:pt>
    <dgm:pt modelId="{38AD301C-60FF-4BEB-BE2E-6DFBAA38DFB5}" type="pres">
      <dgm:prSet presAssocID="{8541400A-B3EE-49BF-BE62-F643A7E9329F}" presName="desTx" presStyleLbl="revTx" presStyleIdx="1" presStyleCnt="4">
        <dgm:presLayoutVars/>
      </dgm:prSet>
      <dgm:spPr/>
    </dgm:pt>
    <dgm:pt modelId="{2AC3915D-0CD0-4F9D-8571-F5520362C3D4}" type="pres">
      <dgm:prSet presAssocID="{FB59B0A5-F680-4AC9-9B91-B5662D7CB27F}" presName="sibTrans" presStyleCnt="0"/>
      <dgm:spPr/>
    </dgm:pt>
    <dgm:pt modelId="{4DD320D3-6636-4FE9-B2ED-C4C1D91868FD}" type="pres">
      <dgm:prSet presAssocID="{9E1130E3-BBEB-4C13-9FE7-8EC7F3887DB5}" presName="compNode" presStyleCnt="0"/>
      <dgm:spPr/>
    </dgm:pt>
    <dgm:pt modelId="{CD6B2502-01A7-403C-8E15-D8F884BCFC04}" type="pres">
      <dgm:prSet presAssocID="{9E1130E3-BBEB-4C13-9FE7-8EC7F3887DB5}"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7E632DBC-8071-4FE2-8D00-0493F59FA9B2}" type="pres">
      <dgm:prSet presAssocID="{9E1130E3-BBEB-4C13-9FE7-8EC7F3887DB5}" presName="iconSpace" presStyleCnt="0"/>
      <dgm:spPr/>
    </dgm:pt>
    <dgm:pt modelId="{460B8DBF-24CD-4A9D-B668-B31BD9E43AD4}" type="pres">
      <dgm:prSet presAssocID="{9E1130E3-BBEB-4C13-9FE7-8EC7F3887DB5}" presName="parTx" presStyleLbl="revTx" presStyleIdx="2" presStyleCnt="4">
        <dgm:presLayoutVars>
          <dgm:chMax val="0"/>
          <dgm:chPref val="0"/>
        </dgm:presLayoutVars>
      </dgm:prSet>
      <dgm:spPr/>
    </dgm:pt>
    <dgm:pt modelId="{62593D49-189E-4978-9620-067920E51344}" type="pres">
      <dgm:prSet presAssocID="{9E1130E3-BBEB-4C13-9FE7-8EC7F3887DB5}" presName="txSpace" presStyleCnt="0"/>
      <dgm:spPr/>
    </dgm:pt>
    <dgm:pt modelId="{7418117A-0A07-40FF-8182-B66F56C34281}" type="pres">
      <dgm:prSet presAssocID="{9E1130E3-BBEB-4C13-9FE7-8EC7F3887DB5}" presName="desTx" presStyleLbl="revTx" presStyleIdx="3" presStyleCnt="4">
        <dgm:presLayoutVars/>
      </dgm:prSet>
      <dgm:spPr/>
    </dgm:pt>
  </dgm:ptLst>
  <dgm:cxnLst>
    <dgm:cxn modelId="{28253F16-B04C-49C0-AD20-AB75BB592FF5}" type="presOf" srcId="{8541400A-B3EE-49BF-BE62-F643A7E9329F}" destId="{522A5838-5F4A-42D9-A1C0-D3BD1F8ACB9C}" srcOrd="0" destOrd="0" presId="urn:microsoft.com/office/officeart/2018/5/layout/CenteredIconLabelDescriptionList"/>
    <dgm:cxn modelId="{FEEE8828-6D21-4305-B19A-AE8AAECA6BAA}" type="presOf" srcId="{45662CD0-593D-4850-AA14-CB6BBCAD41BA}" destId="{7418117A-0A07-40FF-8182-B66F56C34281}" srcOrd="0" destOrd="1" presId="urn:microsoft.com/office/officeart/2018/5/layout/CenteredIconLabelDescriptionList"/>
    <dgm:cxn modelId="{DFEB2A2D-BFD3-4969-8C41-B6DA89AFE307}" type="presOf" srcId="{E600A0B6-4676-4F1E-9FA2-8A05BD8B77A6}" destId="{FF900321-2FC0-4AE4-9898-A0F98E9C68F8}" srcOrd="0" destOrd="0" presId="urn:microsoft.com/office/officeart/2018/5/layout/CenteredIconLabelDescriptionList"/>
    <dgm:cxn modelId="{06AA4E2D-5895-44DD-9015-EB4E29B41F7A}" type="presOf" srcId="{6A97598F-768D-4070-A88E-DC32F2566255}" destId="{7418117A-0A07-40FF-8182-B66F56C34281}" srcOrd="0" destOrd="2" presId="urn:microsoft.com/office/officeart/2018/5/layout/CenteredIconLabelDescriptionList"/>
    <dgm:cxn modelId="{2832FF49-5419-4A92-95C2-D9202FD58B72}" srcId="{E600A0B6-4676-4F1E-9FA2-8A05BD8B77A6}" destId="{8541400A-B3EE-49BF-BE62-F643A7E9329F}" srcOrd="0" destOrd="0" parTransId="{E5FB67D7-F9DD-41D5-BE63-E4BAA301B65C}" sibTransId="{FB59B0A5-F680-4AC9-9B91-B5662D7CB27F}"/>
    <dgm:cxn modelId="{2438EF4E-EC72-49C5-8044-0B4E8A27F5AD}" srcId="{9E1130E3-BBEB-4C13-9FE7-8EC7F3887DB5}" destId="{6A97598F-768D-4070-A88E-DC32F2566255}" srcOrd="2" destOrd="0" parTransId="{01BAF4B4-9CB1-4BDD-9378-9AE2E3CBC506}" sibTransId="{022A0FF9-012B-4ECE-A1DD-94A6A961ACFF}"/>
    <dgm:cxn modelId="{08732480-6531-46C9-8495-D073646077B2}" srcId="{8541400A-B3EE-49BF-BE62-F643A7E9329F}" destId="{075CE6F1-B0DA-4CE5-AB51-128423287DDD}" srcOrd="1" destOrd="0" parTransId="{53E3D5B5-D53F-4359-9E6D-48753429D4FD}" sibTransId="{0BD4B4A2-805E-4C0F-8638-317C9AC6A01C}"/>
    <dgm:cxn modelId="{94CA9A8A-AFCE-452E-8B5E-3EDE6E39704B}" srcId="{E600A0B6-4676-4F1E-9FA2-8A05BD8B77A6}" destId="{9E1130E3-BBEB-4C13-9FE7-8EC7F3887DB5}" srcOrd="1" destOrd="0" parTransId="{C4F8CD41-0E81-4AF5-B7BF-72AE715FA992}" sibTransId="{8016C60D-8065-4529-A2AE-EE045FFCFDEF}"/>
    <dgm:cxn modelId="{27113E97-0C93-47BC-8AFD-2F057DB7142D}" type="presOf" srcId="{9E1130E3-BBEB-4C13-9FE7-8EC7F3887DB5}" destId="{460B8DBF-24CD-4A9D-B668-B31BD9E43AD4}" srcOrd="0" destOrd="0" presId="urn:microsoft.com/office/officeart/2018/5/layout/CenteredIconLabelDescriptionList"/>
    <dgm:cxn modelId="{479E5799-5F87-4257-9898-4D04B70DCE17}" type="presOf" srcId="{075CE6F1-B0DA-4CE5-AB51-128423287DDD}" destId="{38AD301C-60FF-4BEB-BE2E-6DFBAA38DFB5}" srcOrd="0" destOrd="1" presId="urn:microsoft.com/office/officeart/2018/5/layout/CenteredIconLabelDescriptionList"/>
    <dgm:cxn modelId="{6DE647A8-C49E-430D-A4F3-460E3C760B07}" type="presOf" srcId="{88CB6893-BC52-418F-8369-81369C13C78E}" destId="{38AD301C-60FF-4BEB-BE2E-6DFBAA38DFB5}" srcOrd="0" destOrd="2" presId="urn:microsoft.com/office/officeart/2018/5/layout/CenteredIconLabelDescriptionList"/>
    <dgm:cxn modelId="{B995B9A8-6E97-47E7-984A-642F7DAE2E6B}" type="presOf" srcId="{DEFC51E1-F169-463C-AA8D-BF47927E5502}" destId="{38AD301C-60FF-4BEB-BE2E-6DFBAA38DFB5}" srcOrd="0" destOrd="0" presId="urn:microsoft.com/office/officeart/2018/5/layout/CenteredIconLabelDescriptionList"/>
    <dgm:cxn modelId="{AACDC8BC-556F-4CE1-9318-58ED63053C77}" srcId="{9E1130E3-BBEB-4C13-9FE7-8EC7F3887DB5}" destId="{772C402C-4F58-4126-9F65-D6C33A06976C}" srcOrd="0" destOrd="0" parTransId="{1DBD7421-9EE4-4840-8B42-A8E6A8B2A6B1}" sibTransId="{48495CC2-9A8B-4EB3-B82D-F27C0163DD2F}"/>
    <dgm:cxn modelId="{A44911C4-2197-45E3-B53E-E35D6C52D067}" srcId="{8541400A-B3EE-49BF-BE62-F643A7E9329F}" destId="{DEFC51E1-F169-463C-AA8D-BF47927E5502}" srcOrd="0" destOrd="0" parTransId="{EFD1D27B-12D4-477A-8AB3-8E45E24EB7B6}" sibTransId="{1F1C7146-47AD-4F29-9EFB-A26F64A1624C}"/>
    <dgm:cxn modelId="{DCDC3FDD-3409-4322-BD56-2517B01A7163}" srcId="{8541400A-B3EE-49BF-BE62-F643A7E9329F}" destId="{88CB6893-BC52-418F-8369-81369C13C78E}" srcOrd="2" destOrd="0" parTransId="{B02631EA-026D-4748-A07A-8E7807AD7BBC}" sibTransId="{7888E130-5D9C-48C4-BC00-B52463B1DA80}"/>
    <dgm:cxn modelId="{B92E67DD-7974-41F7-83E8-CA5CEE4089DA}" type="presOf" srcId="{772C402C-4F58-4126-9F65-D6C33A06976C}" destId="{7418117A-0A07-40FF-8182-B66F56C34281}" srcOrd="0" destOrd="0" presId="urn:microsoft.com/office/officeart/2018/5/layout/CenteredIconLabelDescriptionList"/>
    <dgm:cxn modelId="{C900B9F9-2FF5-4062-9ECF-834754C65052}" srcId="{9E1130E3-BBEB-4C13-9FE7-8EC7F3887DB5}" destId="{45662CD0-593D-4850-AA14-CB6BBCAD41BA}" srcOrd="1" destOrd="0" parTransId="{60002E3C-B9D6-43D2-8042-558C8BCBD3C7}" sibTransId="{F49ACFE6-BDE7-4FD5-A6D1-2D23C245BC98}"/>
    <dgm:cxn modelId="{7FF7FCB5-67D8-4ACE-B50D-4B45A7EDDFC8}" type="presParOf" srcId="{FF900321-2FC0-4AE4-9898-A0F98E9C68F8}" destId="{57D2836E-62BD-437E-9B9D-A3913FB12038}" srcOrd="0" destOrd="0" presId="urn:microsoft.com/office/officeart/2018/5/layout/CenteredIconLabelDescriptionList"/>
    <dgm:cxn modelId="{3B0611AC-8E89-4921-BAF8-A4029A739099}" type="presParOf" srcId="{57D2836E-62BD-437E-9B9D-A3913FB12038}" destId="{B11EC383-2997-4A24-A8F1-58BD46653AFC}" srcOrd="0" destOrd="0" presId="urn:microsoft.com/office/officeart/2018/5/layout/CenteredIconLabelDescriptionList"/>
    <dgm:cxn modelId="{EE3A6432-FF49-4B9E-91F5-285B02894296}" type="presParOf" srcId="{57D2836E-62BD-437E-9B9D-A3913FB12038}" destId="{F81D281F-54A6-4CC1-AF32-24C4F92EBB60}" srcOrd="1" destOrd="0" presId="urn:microsoft.com/office/officeart/2018/5/layout/CenteredIconLabelDescriptionList"/>
    <dgm:cxn modelId="{D2AE082E-1D69-4C4D-AB47-54F8A9E0EAFA}" type="presParOf" srcId="{57D2836E-62BD-437E-9B9D-A3913FB12038}" destId="{522A5838-5F4A-42D9-A1C0-D3BD1F8ACB9C}" srcOrd="2" destOrd="0" presId="urn:microsoft.com/office/officeart/2018/5/layout/CenteredIconLabelDescriptionList"/>
    <dgm:cxn modelId="{04767A90-E739-473C-B5A2-B460F9EB3AB4}" type="presParOf" srcId="{57D2836E-62BD-437E-9B9D-A3913FB12038}" destId="{C398D173-892D-4C0E-B428-6BC1ED6B49CB}" srcOrd="3" destOrd="0" presId="urn:microsoft.com/office/officeart/2018/5/layout/CenteredIconLabelDescriptionList"/>
    <dgm:cxn modelId="{1265F008-9D98-43EF-92DE-D3F18DC13D43}" type="presParOf" srcId="{57D2836E-62BD-437E-9B9D-A3913FB12038}" destId="{38AD301C-60FF-4BEB-BE2E-6DFBAA38DFB5}" srcOrd="4" destOrd="0" presId="urn:microsoft.com/office/officeart/2018/5/layout/CenteredIconLabelDescriptionList"/>
    <dgm:cxn modelId="{DDBD906B-E0F9-46E8-9415-5773AA1ED63A}" type="presParOf" srcId="{FF900321-2FC0-4AE4-9898-A0F98E9C68F8}" destId="{2AC3915D-0CD0-4F9D-8571-F5520362C3D4}" srcOrd="1" destOrd="0" presId="urn:microsoft.com/office/officeart/2018/5/layout/CenteredIconLabelDescriptionList"/>
    <dgm:cxn modelId="{6586B643-7943-4076-878D-CEA98499CDF3}" type="presParOf" srcId="{FF900321-2FC0-4AE4-9898-A0F98E9C68F8}" destId="{4DD320D3-6636-4FE9-B2ED-C4C1D91868FD}" srcOrd="2" destOrd="0" presId="urn:microsoft.com/office/officeart/2018/5/layout/CenteredIconLabelDescriptionList"/>
    <dgm:cxn modelId="{DF85B553-E281-4636-BC53-D99DC3BE5B58}" type="presParOf" srcId="{4DD320D3-6636-4FE9-B2ED-C4C1D91868FD}" destId="{CD6B2502-01A7-403C-8E15-D8F884BCFC04}" srcOrd="0" destOrd="0" presId="urn:microsoft.com/office/officeart/2018/5/layout/CenteredIconLabelDescriptionList"/>
    <dgm:cxn modelId="{30D8FEC9-5AE7-44FD-8A08-78A710BC864C}" type="presParOf" srcId="{4DD320D3-6636-4FE9-B2ED-C4C1D91868FD}" destId="{7E632DBC-8071-4FE2-8D00-0493F59FA9B2}" srcOrd="1" destOrd="0" presId="urn:microsoft.com/office/officeart/2018/5/layout/CenteredIconLabelDescriptionList"/>
    <dgm:cxn modelId="{B579853B-39A5-4718-9E4C-AFF2D5CF0674}" type="presParOf" srcId="{4DD320D3-6636-4FE9-B2ED-C4C1D91868FD}" destId="{460B8DBF-24CD-4A9D-B668-B31BD9E43AD4}" srcOrd="2" destOrd="0" presId="urn:microsoft.com/office/officeart/2018/5/layout/CenteredIconLabelDescriptionList"/>
    <dgm:cxn modelId="{9A1628B7-9D7E-4F35-AFC1-76FDFE249E33}" type="presParOf" srcId="{4DD320D3-6636-4FE9-B2ED-C4C1D91868FD}" destId="{62593D49-189E-4978-9620-067920E51344}" srcOrd="3" destOrd="0" presId="urn:microsoft.com/office/officeart/2018/5/layout/CenteredIconLabelDescriptionList"/>
    <dgm:cxn modelId="{0AC54062-B3B9-43D8-A962-11CF0D923287}" type="presParOf" srcId="{4DD320D3-6636-4FE9-B2ED-C4C1D91868FD}" destId="{7418117A-0A07-40FF-8182-B66F56C34281}"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15A283BD-D725-4D31-B517-76972986E372}"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71072584-995A-483D-9CAF-F160D2C1E179}">
      <dgm:prSet/>
      <dgm:spPr/>
      <dgm:t>
        <a:bodyPr/>
        <a:lstStyle/>
        <a:p>
          <a:r>
            <a:rPr lang="en-GB" baseline="0"/>
            <a:t>A </a:t>
          </a:r>
          <a:r>
            <a:rPr lang="en-GB" b="1" baseline="0"/>
            <a:t>Threat</a:t>
          </a:r>
          <a:r>
            <a:rPr lang="en-GB" baseline="0"/>
            <a:t>, enacted by a </a:t>
          </a:r>
          <a:r>
            <a:rPr lang="en-GB" b="1" baseline="0"/>
            <a:t>Threat Agent</a:t>
          </a:r>
          <a:r>
            <a:rPr lang="en-GB" baseline="0"/>
            <a:t>, may lead to an </a:t>
          </a:r>
          <a:r>
            <a:rPr lang="en-GB" b="1" baseline="0"/>
            <a:t>Unwanted Incident</a:t>
          </a:r>
          <a:r>
            <a:rPr lang="en-GB" baseline="0"/>
            <a:t> breaking certain pre-defined </a:t>
          </a:r>
          <a:r>
            <a:rPr lang="en-GB" b="1" baseline="0"/>
            <a:t>security objectives</a:t>
          </a:r>
          <a:endParaRPr lang="en-US"/>
        </a:p>
      </dgm:t>
    </dgm:pt>
    <dgm:pt modelId="{C06A66A1-6E55-49ED-A02C-87977FA72CEF}" type="parTrans" cxnId="{A400ADC1-F6C5-4A1B-AB5A-D3D6D34B0EC6}">
      <dgm:prSet/>
      <dgm:spPr/>
      <dgm:t>
        <a:bodyPr/>
        <a:lstStyle/>
        <a:p>
          <a:endParaRPr lang="en-US"/>
        </a:p>
      </dgm:t>
    </dgm:pt>
    <dgm:pt modelId="{AD14BA81-FE26-4F9E-A986-8C45808ADE48}" type="sibTrans" cxnId="{A400ADC1-F6C5-4A1B-AB5A-D3D6D34B0EC6}">
      <dgm:prSet/>
      <dgm:spPr/>
      <dgm:t>
        <a:bodyPr/>
        <a:lstStyle/>
        <a:p>
          <a:endParaRPr lang="en-US"/>
        </a:p>
      </dgm:t>
    </dgm:pt>
    <dgm:pt modelId="{F536056C-8BCF-42C1-8AF7-C49CF123521B}">
      <dgm:prSet/>
      <dgm:spPr/>
      <dgm:t>
        <a:bodyPr/>
        <a:lstStyle/>
        <a:p>
          <a:r>
            <a:rPr lang="en-GB" baseline="0"/>
            <a:t>Aim is to avoid Unwanted Incidents </a:t>
          </a:r>
          <a:endParaRPr lang="en-US"/>
        </a:p>
      </dgm:t>
    </dgm:pt>
    <dgm:pt modelId="{FEDB8772-E86F-4B2A-A93E-CAAE34EDEBC5}" type="parTrans" cxnId="{0FBB4247-D5DF-48BE-9037-506D5F3C7FFB}">
      <dgm:prSet/>
      <dgm:spPr/>
      <dgm:t>
        <a:bodyPr/>
        <a:lstStyle/>
        <a:p>
          <a:endParaRPr lang="en-US"/>
        </a:p>
      </dgm:t>
    </dgm:pt>
    <dgm:pt modelId="{33CC6CDD-4CD0-4899-B90A-D174C5C2A1BE}" type="sibTrans" cxnId="{0FBB4247-D5DF-48BE-9037-506D5F3C7FFB}">
      <dgm:prSet/>
      <dgm:spPr/>
      <dgm:t>
        <a:bodyPr/>
        <a:lstStyle/>
        <a:p>
          <a:endParaRPr lang="en-US"/>
        </a:p>
      </dgm:t>
    </dgm:pt>
    <dgm:pt modelId="{C4843F42-7B0F-416C-84B9-942507E945B8}">
      <dgm:prSet/>
      <dgm:spPr/>
      <dgm:t>
        <a:bodyPr/>
        <a:lstStyle/>
        <a:p>
          <a:r>
            <a:rPr lang="en-GB" baseline="0"/>
            <a:t>Countermeasures restrict the ability of threat agents to operate</a:t>
          </a:r>
          <a:endParaRPr lang="en-US"/>
        </a:p>
      </dgm:t>
    </dgm:pt>
    <dgm:pt modelId="{66D4D034-5FB1-4293-A8AD-8361F22B0B7F}" type="parTrans" cxnId="{0A11C91D-FF4B-440B-A7D4-615196DF1B78}">
      <dgm:prSet/>
      <dgm:spPr/>
      <dgm:t>
        <a:bodyPr/>
        <a:lstStyle/>
        <a:p>
          <a:endParaRPr lang="en-US"/>
        </a:p>
      </dgm:t>
    </dgm:pt>
    <dgm:pt modelId="{E9C0AC98-8A4E-4784-A38E-0F48F7B3D790}" type="sibTrans" cxnId="{0A11C91D-FF4B-440B-A7D4-615196DF1B78}">
      <dgm:prSet/>
      <dgm:spPr/>
      <dgm:t>
        <a:bodyPr/>
        <a:lstStyle/>
        <a:p>
          <a:endParaRPr lang="en-US"/>
        </a:p>
      </dgm:t>
    </dgm:pt>
    <dgm:pt modelId="{57489C2C-4AE5-4E50-9A9D-D8270B4198A7}" type="pres">
      <dgm:prSet presAssocID="{15A283BD-D725-4D31-B517-76972986E372}" presName="root" presStyleCnt="0">
        <dgm:presLayoutVars>
          <dgm:dir/>
          <dgm:resizeHandles val="exact"/>
        </dgm:presLayoutVars>
      </dgm:prSet>
      <dgm:spPr/>
    </dgm:pt>
    <dgm:pt modelId="{48AB3091-0998-444B-BFF5-2EBD7FFC05EC}" type="pres">
      <dgm:prSet presAssocID="{71072584-995A-483D-9CAF-F160D2C1E179}" presName="compNode" presStyleCnt="0"/>
      <dgm:spPr/>
    </dgm:pt>
    <dgm:pt modelId="{1F7F5123-6029-41D9-B33F-C50BF9552A84}" type="pres">
      <dgm:prSet presAssocID="{71072584-995A-483D-9CAF-F160D2C1E179}" presName="bgRect" presStyleLbl="bgShp" presStyleIdx="0" presStyleCnt="3"/>
      <dgm:spPr/>
    </dgm:pt>
    <dgm:pt modelId="{AA592EF5-A428-4878-BE35-CBC344F4B586}" type="pres">
      <dgm:prSet presAssocID="{71072584-995A-483D-9CAF-F160D2C1E179}"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arning"/>
        </a:ext>
      </dgm:extLst>
    </dgm:pt>
    <dgm:pt modelId="{1E61FE15-63E9-4C76-B74A-84011C5B1B16}" type="pres">
      <dgm:prSet presAssocID="{71072584-995A-483D-9CAF-F160D2C1E179}" presName="spaceRect" presStyleCnt="0"/>
      <dgm:spPr/>
    </dgm:pt>
    <dgm:pt modelId="{9DA3736D-A6DE-4A3C-AAAD-5AC27D3DAE69}" type="pres">
      <dgm:prSet presAssocID="{71072584-995A-483D-9CAF-F160D2C1E179}" presName="parTx" presStyleLbl="revTx" presStyleIdx="0" presStyleCnt="3">
        <dgm:presLayoutVars>
          <dgm:chMax val="0"/>
          <dgm:chPref val="0"/>
        </dgm:presLayoutVars>
      </dgm:prSet>
      <dgm:spPr/>
    </dgm:pt>
    <dgm:pt modelId="{0DCF4058-F5B0-47DD-BEB9-6E23A899A7EA}" type="pres">
      <dgm:prSet presAssocID="{AD14BA81-FE26-4F9E-A986-8C45808ADE48}" presName="sibTrans" presStyleCnt="0"/>
      <dgm:spPr/>
    </dgm:pt>
    <dgm:pt modelId="{618158DB-FA98-4481-8F34-7FAB4A515424}" type="pres">
      <dgm:prSet presAssocID="{F536056C-8BCF-42C1-8AF7-C49CF123521B}" presName="compNode" presStyleCnt="0"/>
      <dgm:spPr/>
    </dgm:pt>
    <dgm:pt modelId="{22A8D90F-27D6-4500-AF75-643FA5DEC16C}" type="pres">
      <dgm:prSet presAssocID="{F536056C-8BCF-42C1-8AF7-C49CF123521B}" presName="bgRect" presStyleLbl="bgShp" presStyleIdx="1" presStyleCnt="3"/>
      <dgm:spPr/>
    </dgm:pt>
    <dgm:pt modelId="{92DE54FD-AC18-4DFD-A266-C248F3BEA2D4}" type="pres">
      <dgm:prSet presAssocID="{F536056C-8BCF-42C1-8AF7-C49CF123521B}"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No sign"/>
        </a:ext>
      </dgm:extLst>
    </dgm:pt>
    <dgm:pt modelId="{BD70AAEC-F69A-489A-944D-4681ED0BCA8C}" type="pres">
      <dgm:prSet presAssocID="{F536056C-8BCF-42C1-8AF7-C49CF123521B}" presName="spaceRect" presStyleCnt="0"/>
      <dgm:spPr/>
    </dgm:pt>
    <dgm:pt modelId="{B6DF7803-D9CB-49A7-92A4-16951A71FF54}" type="pres">
      <dgm:prSet presAssocID="{F536056C-8BCF-42C1-8AF7-C49CF123521B}" presName="parTx" presStyleLbl="revTx" presStyleIdx="1" presStyleCnt="3">
        <dgm:presLayoutVars>
          <dgm:chMax val="0"/>
          <dgm:chPref val="0"/>
        </dgm:presLayoutVars>
      </dgm:prSet>
      <dgm:spPr/>
    </dgm:pt>
    <dgm:pt modelId="{FB252729-75DB-4272-834F-51869BE72D1E}" type="pres">
      <dgm:prSet presAssocID="{33CC6CDD-4CD0-4899-B90A-D174C5C2A1BE}" presName="sibTrans" presStyleCnt="0"/>
      <dgm:spPr/>
    </dgm:pt>
    <dgm:pt modelId="{66647295-CDE5-4CBE-B172-07890BB77093}" type="pres">
      <dgm:prSet presAssocID="{C4843F42-7B0F-416C-84B9-942507E945B8}" presName="compNode" presStyleCnt="0"/>
      <dgm:spPr/>
    </dgm:pt>
    <dgm:pt modelId="{5400D2F7-3985-486E-AFEC-63856913AFA0}" type="pres">
      <dgm:prSet presAssocID="{C4843F42-7B0F-416C-84B9-942507E945B8}" presName="bgRect" presStyleLbl="bgShp" presStyleIdx="2" presStyleCnt="3"/>
      <dgm:spPr/>
    </dgm:pt>
    <dgm:pt modelId="{80007478-40EF-4DD9-B948-7352EF8FBF6C}" type="pres">
      <dgm:prSet presAssocID="{C4843F42-7B0F-416C-84B9-942507E945B8}"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Forbidden"/>
        </a:ext>
      </dgm:extLst>
    </dgm:pt>
    <dgm:pt modelId="{9CB1ACD2-8BAB-4989-8BB4-9157E9C011BF}" type="pres">
      <dgm:prSet presAssocID="{C4843F42-7B0F-416C-84B9-942507E945B8}" presName="spaceRect" presStyleCnt="0"/>
      <dgm:spPr/>
    </dgm:pt>
    <dgm:pt modelId="{84F9C4C4-CB12-4ED0-A36D-966121C3AF24}" type="pres">
      <dgm:prSet presAssocID="{C4843F42-7B0F-416C-84B9-942507E945B8}" presName="parTx" presStyleLbl="revTx" presStyleIdx="2" presStyleCnt="3">
        <dgm:presLayoutVars>
          <dgm:chMax val="0"/>
          <dgm:chPref val="0"/>
        </dgm:presLayoutVars>
      </dgm:prSet>
      <dgm:spPr/>
    </dgm:pt>
  </dgm:ptLst>
  <dgm:cxnLst>
    <dgm:cxn modelId="{0A11C91D-FF4B-440B-A7D4-615196DF1B78}" srcId="{15A283BD-D725-4D31-B517-76972986E372}" destId="{C4843F42-7B0F-416C-84B9-942507E945B8}" srcOrd="2" destOrd="0" parTransId="{66D4D034-5FB1-4293-A8AD-8361F22B0B7F}" sibTransId="{E9C0AC98-8A4E-4784-A38E-0F48F7B3D790}"/>
    <dgm:cxn modelId="{93B4AE43-3BF5-4727-A572-FF14C1B3F38D}" type="presOf" srcId="{C4843F42-7B0F-416C-84B9-942507E945B8}" destId="{84F9C4C4-CB12-4ED0-A36D-966121C3AF24}" srcOrd="0" destOrd="0" presId="urn:microsoft.com/office/officeart/2018/2/layout/IconVerticalSolidList"/>
    <dgm:cxn modelId="{0FBB4247-D5DF-48BE-9037-506D5F3C7FFB}" srcId="{15A283BD-D725-4D31-B517-76972986E372}" destId="{F536056C-8BCF-42C1-8AF7-C49CF123521B}" srcOrd="1" destOrd="0" parTransId="{FEDB8772-E86F-4B2A-A93E-CAAE34EDEBC5}" sibTransId="{33CC6CDD-4CD0-4899-B90A-D174C5C2A1BE}"/>
    <dgm:cxn modelId="{1CE72464-B357-4E2B-BAF8-3E92C9E70F0C}" type="presOf" srcId="{71072584-995A-483D-9CAF-F160D2C1E179}" destId="{9DA3736D-A6DE-4A3C-AAAD-5AC27D3DAE69}" srcOrd="0" destOrd="0" presId="urn:microsoft.com/office/officeart/2018/2/layout/IconVerticalSolidList"/>
    <dgm:cxn modelId="{B76D8D64-C320-4EDE-8C9C-540AD7080F43}" type="presOf" srcId="{15A283BD-D725-4D31-B517-76972986E372}" destId="{57489C2C-4AE5-4E50-9A9D-D8270B4198A7}" srcOrd="0" destOrd="0" presId="urn:microsoft.com/office/officeart/2018/2/layout/IconVerticalSolidList"/>
    <dgm:cxn modelId="{A400ADC1-F6C5-4A1B-AB5A-D3D6D34B0EC6}" srcId="{15A283BD-D725-4D31-B517-76972986E372}" destId="{71072584-995A-483D-9CAF-F160D2C1E179}" srcOrd="0" destOrd="0" parTransId="{C06A66A1-6E55-49ED-A02C-87977FA72CEF}" sibTransId="{AD14BA81-FE26-4F9E-A986-8C45808ADE48}"/>
    <dgm:cxn modelId="{650A41E3-5C0E-40DE-A8CE-17D54A077C7B}" type="presOf" srcId="{F536056C-8BCF-42C1-8AF7-C49CF123521B}" destId="{B6DF7803-D9CB-49A7-92A4-16951A71FF54}" srcOrd="0" destOrd="0" presId="urn:microsoft.com/office/officeart/2018/2/layout/IconVerticalSolidList"/>
    <dgm:cxn modelId="{0A3CFEEE-C30D-4355-934B-8B570B4B4CDB}" type="presParOf" srcId="{57489C2C-4AE5-4E50-9A9D-D8270B4198A7}" destId="{48AB3091-0998-444B-BFF5-2EBD7FFC05EC}" srcOrd="0" destOrd="0" presId="urn:microsoft.com/office/officeart/2018/2/layout/IconVerticalSolidList"/>
    <dgm:cxn modelId="{29AFFCC9-E513-4069-AB87-F2CEF31881F5}" type="presParOf" srcId="{48AB3091-0998-444B-BFF5-2EBD7FFC05EC}" destId="{1F7F5123-6029-41D9-B33F-C50BF9552A84}" srcOrd="0" destOrd="0" presId="urn:microsoft.com/office/officeart/2018/2/layout/IconVerticalSolidList"/>
    <dgm:cxn modelId="{9179A182-A557-4C6E-9EF2-B6AF4D28A4D7}" type="presParOf" srcId="{48AB3091-0998-444B-BFF5-2EBD7FFC05EC}" destId="{AA592EF5-A428-4878-BE35-CBC344F4B586}" srcOrd="1" destOrd="0" presId="urn:microsoft.com/office/officeart/2018/2/layout/IconVerticalSolidList"/>
    <dgm:cxn modelId="{7062D803-D411-4CE1-BE9A-589DCBF7BB70}" type="presParOf" srcId="{48AB3091-0998-444B-BFF5-2EBD7FFC05EC}" destId="{1E61FE15-63E9-4C76-B74A-84011C5B1B16}" srcOrd="2" destOrd="0" presId="urn:microsoft.com/office/officeart/2018/2/layout/IconVerticalSolidList"/>
    <dgm:cxn modelId="{5F7B6A5B-8A71-4A04-946A-0DDC96734AAB}" type="presParOf" srcId="{48AB3091-0998-444B-BFF5-2EBD7FFC05EC}" destId="{9DA3736D-A6DE-4A3C-AAAD-5AC27D3DAE69}" srcOrd="3" destOrd="0" presId="urn:microsoft.com/office/officeart/2018/2/layout/IconVerticalSolidList"/>
    <dgm:cxn modelId="{CB12AE39-7E7B-41D9-B46B-510E9E58D158}" type="presParOf" srcId="{57489C2C-4AE5-4E50-9A9D-D8270B4198A7}" destId="{0DCF4058-F5B0-47DD-BEB9-6E23A899A7EA}" srcOrd="1" destOrd="0" presId="urn:microsoft.com/office/officeart/2018/2/layout/IconVerticalSolidList"/>
    <dgm:cxn modelId="{F39B2F4B-08B7-4B90-8785-5F2B69DB7EB1}" type="presParOf" srcId="{57489C2C-4AE5-4E50-9A9D-D8270B4198A7}" destId="{618158DB-FA98-4481-8F34-7FAB4A515424}" srcOrd="2" destOrd="0" presId="urn:microsoft.com/office/officeart/2018/2/layout/IconVerticalSolidList"/>
    <dgm:cxn modelId="{68E61BA0-D066-43A0-BA79-781FFACADCAC}" type="presParOf" srcId="{618158DB-FA98-4481-8F34-7FAB4A515424}" destId="{22A8D90F-27D6-4500-AF75-643FA5DEC16C}" srcOrd="0" destOrd="0" presId="urn:microsoft.com/office/officeart/2018/2/layout/IconVerticalSolidList"/>
    <dgm:cxn modelId="{14359E92-CF80-4D92-AEE2-1A822F9F1D85}" type="presParOf" srcId="{618158DB-FA98-4481-8F34-7FAB4A515424}" destId="{92DE54FD-AC18-4DFD-A266-C248F3BEA2D4}" srcOrd="1" destOrd="0" presId="urn:microsoft.com/office/officeart/2018/2/layout/IconVerticalSolidList"/>
    <dgm:cxn modelId="{C38E6D1C-07C5-4744-AAF9-2E0B5C76BD5B}" type="presParOf" srcId="{618158DB-FA98-4481-8F34-7FAB4A515424}" destId="{BD70AAEC-F69A-489A-944D-4681ED0BCA8C}" srcOrd="2" destOrd="0" presId="urn:microsoft.com/office/officeart/2018/2/layout/IconVerticalSolidList"/>
    <dgm:cxn modelId="{619E0A8E-B56B-4D88-926D-EB39E59F2BC5}" type="presParOf" srcId="{618158DB-FA98-4481-8F34-7FAB4A515424}" destId="{B6DF7803-D9CB-49A7-92A4-16951A71FF54}" srcOrd="3" destOrd="0" presId="urn:microsoft.com/office/officeart/2018/2/layout/IconVerticalSolidList"/>
    <dgm:cxn modelId="{1F26A45C-C0FE-4964-949F-94A207835085}" type="presParOf" srcId="{57489C2C-4AE5-4E50-9A9D-D8270B4198A7}" destId="{FB252729-75DB-4272-834F-51869BE72D1E}" srcOrd="3" destOrd="0" presId="urn:microsoft.com/office/officeart/2018/2/layout/IconVerticalSolidList"/>
    <dgm:cxn modelId="{73B8B58D-2586-4B98-916C-5AA4424C2084}" type="presParOf" srcId="{57489C2C-4AE5-4E50-9A9D-D8270B4198A7}" destId="{66647295-CDE5-4CBE-B172-07890BB77093}" srcOrd="4" destOrd="0" presId="urn:microsoft.com/office/officeart/2018/2/layout/IconVerticalSolidList"/>
    <dgm:cxn modelId="{82116357-77B3-4E55-8137-052AFF83494A}" type="presParOf" srcId="{66647295-CDE5-4CBE-B172-07890BB77093}" destId="{5400D2F7-3985-486E-AFEC-63856913AFA0}" srcOrd="0" destOrd="0" presId="urn:microsoft.com/office/officeart/2018/2/layout/IconVerticalSolidList"/>
    <dgm:cxn modelId="{0496187A-481F-4388-8BFF-043681070C39}" type="presParOf" srcId="{66647295-CDE5-4CBE-B172-07890BB77093}" destId="{80007478-40EF-4DD9-B948-7352EF8FBF6C}" srcOrd="1" destOrd="0" presId="urn:microsoft.com/office/officeart/2018/2/layout/IconVerticalSolidList"/>
    <dgm:cxn modelId="{F5947383-F9C1-4CFC-9189-5EF201EA8AFD}" type="presParOf" srcId="{66647295-CDE5-4CBE-B172-07890BB77093}" destId="{9CB1ACD2-8BAB-4989-8BB4-9157E9C011BF}" srcOrd="2" destOrd="0" presId="urn:microsoft.com/office/officeart/2018/2/layout/IconVerticalSolidList"/>
    <dgm:cxn modelId="{D398B0F6-E7D8-42A8-B7E5-543199F7B202}" type="presParOf" srcId="{66647295-CDE5-4CBE-B172-07890BB77093}" destId="{84F9C4C4-CB12-4ED0-A36D-966121C3AF24}"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5400A279-CA51-4899-88E9-E27A58F83089}" type="doc">
      <dgm:prSet loTypeId="urn:microsoft.com/office/officeart/2005/8/layout/list1" loCatId="list" qsTypeId="urn:microsoft.com/office/officeart/2005/8/quickstyle/simple2" qsCatId="simple" csTypeId="urn:microsoft.com/office/officeart/2005/8/colors/accent0_3" csCatId="mainScheme"/>
      <dgm:spPr/>
      <dgm:t>
        <a:bodyPr/>
        <a:lstStyle/>
        <a:p>
          <a:endParaRPr lang="en-US"/>
        </a:p>
      </dgm:t>
    </dgm:pt>
    <dgm:pt modelId="{95E3B168-AD5C-458F-9E28-B5AF54FFFA00}">
      <dgm:prSet/>
      <dgm:spPr/>
      <dgm:t>
        <a:bodyPr/>
        <a:lstStyle/>
        <a:p>
          <a:r>
            <a:rPr lang="en-GB" baseline="0"/>
            <a:t>Confidentiality</a:t>
          </a:r>
          <a:endParaRPr lang="en-US"/>
        </a:p>
      </dgm:t>
    </dgm:pt>
    <dgm:pt modelId="{90DC17B9-FCF1-45C1-9E6D-AB3766944CCC}" type="parTrans" cxnId="{CC2761B6-6F34-4297-B049-9CBC40352F4D}">
      <dgm:prSet/>
      <dgm:spPr/>
      <dgm:t>
        <a:bodyPr/>
        <a:lstStyle/>
        <a:p>
          <a:endParaRPr lang="en-US"/>
        </a:p>
      </dgm:t>
    </dgm:pt>
    <dgm:pt modelId="{CDDA6F64-7D58-416F-991C-76F4104FF21A}" type="sibTrans" cxnId="{CC2761B6-6F34-4297-B049-9CBC40352F4D}">
      <dgm:prSet/>
      <dgm:spPr/>
      <dgm:t>
        <a:bodyPr/>
        <a:lstStyle/>
        <a:p>
          <a:endParaRPr lang="en-US"/>
        </a:p>
      </dgm:t>
    </dgm:pt>
    <dgm:pt modelId="{7592170B-E1D2-45B1-B3C5-6F7A6E98839E}">
      <dgm:prSet/>
      <dgm:spPr/>
      <dgm:t>
        <a:bodyPr/>
        <a:lstStyle/>
        <a:p>
          <a:r>
            <a:rPr lang="en-GB" baseline="0"/>
            <a:t>Keeping communication between Bob and Alice from Eve</a:t>
          </a:r>
          <a:endParaRPr lang="en-US"/>
        </a:p>
      </dgm:t>
    </dgm:pt>
    <dgm:pt modelId="{F1AE281F-8681-465C-8557-7D65273C6B9D}" type="parTrans" cxnId="{B0252792-856C-49FC-A661-190E0F2DE51C}">
      <dgm:prSet/>
      <dgm:spPr/>
      <dgm:t>
        <a:bodyPr/>
        <a:lstStyle/>
        <a:p>
          <a:endParaRPr lang="en-US"/>
        </a:p>
      </dgm:t>
    </dgm:pt>
    <dgm:pt modelId="{78C3EDB7-3334-41B7-A728-D01C1209A99A}" type="sibTrans" cxnId="{B0252792-856C-49FC-A661-190E0F2DE51C}">
      <dgm:prSet/>
      <dgm:spPr/>
      <dgm:t>
        <a:bodyPr/>
        <a:lstStyle/>
        <a:p>
          <a:endParaRPr lang="en-US"/>
        </a:p>
      </dgm:t>
    </dgm:pt>
    <dgm:pt modelId="{ED2DC9EE-C0EB-4CD9-945D-8188E3E2240C}">
      <dgm:prSet/>
      <dgm:spPr/>
      <dgm:t>
        <a:bodyPr/>
        <a:lstStyle/>
        <a:p>
          <a:r>
            <a:rPr lang="en-GB" baseline="0"/>
            <a:t>Integrity</a:t>
          </a:r>
          <a:endParaRPr lang="en-US"/>
        </a:p>
      </dgm:t>
    </dgm:pt>
    <dgm:pt modelId="{5F082751-4615-49C3-9BB4-DEACB386C946}" type="parTrans" cxnId="{D5B91E52-4D7D-491E-A0FA-E2928472A49C}">
      <dgm:prSet/>
      <dgm:spPr/>
      <dgm:t>
        <a:bodyPr/>
        <a:lstStyle/>
        <a:p>
          <a:endParaRPr lang="en-US"/>
        </a:p>
      </dgm:t>
    </dgm:pt>
    <dgm:pt modelId="{E7977D8E-10D1-4500-95CA-ED9B71ADF9DA}" type="sibTrans" cxnId="{D5B91E52-4D7D-491E-A0FA-E2928472A49C}">
      <dgm:prSet/>
      <dgm:spPr/>
      <dgm:t>
        <a:bodyPr/>
        <a:lstStyle/>
        <a:p>
          <a:endParaRPr lang="en-US"/>
        </a:p>
      </dgm:t>
    </dgm:pt>
    <dgm:pt modelId="{C0BD39A3-0F80-4027-A14D-32ACB0196C8A}">
      <dgm:prSet/>
      <dgm:spPr/>
      <dgm:t>
        <a:bodyPr/>
        <a:lstStyle/>
        <a:p>
          <a:r>
            <a:rPr lang="en-GB" baseline="0"/>
            <a:t>Ensuring communication from Alice to Bob is not modified</a:t>
          </a:r>
          <a:endParaRPr lang="en-US"/>
        </a:p>
      </dgm:t>
    </dgm:pt>
    <dgm:pt modelId="{F50A7293-4E46-4A73-9D61-E3B2725F4F03}" type="parTrans" cxnId="{B3530561-B81B-46DB-A4B7-D8CF2E1350A3}">
      <dgm:prSet/>
      <dgm:spPr/>
      <dgm:t>
        <a:bodyPr/>
        <a:lstStyle/>
        <a:p>
          <a:endParaRPr lang="en-US"/>
        </a:p>
      </dgm:t>
    </dgm:pt>
    <dgm:pt modelId="{5144AC18-8EBC-43FC-907C-42D5160F814E}" type="sibTrans" cxnId="{B3530561-B81B-46DB-A4B7-D8CF2E1350A3}">
      <dgm:prSet/>
      <dgm:spPr/>
      <dgm:t>
        <a:bodyPr/>
        <a:lstStyle/>
        <a:p>
          <a:endParaRPr lang="en-US"/>
        </a:p>
      </dgm:t>
    </dgm:pt>
    <dgm:pt modelId="{F15585ED-61E6-414F-99DD-CF887604753E}">
      <dgm:prSet/>
      <dgm:spPr/>
      <dgm:t>
        <a:bodyPr/>
        <a:lstStyle/>
        <a:p>
          <a:r>
            <a:rPr lang="en-GB" baseline="0"/>
            <a:t>Authenticity</a:t>
          </a:r>
          <a:endParaRPr lang="en-US"/>
        </a:p>
      </dgm:t>
    </dgm:pt>
    <dgm:pt modelId="{C6AFEA97-2604-4BF3-9BCD-A3081B35A989}" type="parTrans" cxnId="{B4C0526B-6642-4E74-8725-324CF9DE02B6}">
      <dgm:prSet/>
      <dgm:spPr/>
      <dgm:t>
        <a:bodyPr/>
        <a:lstStyle/>
        <a:p>
          <a:endParaRPr lang="en-US"/>
        </a:p>
      </dgm:t>
    </dgm:pt>
    <dgm:pt modelId="{F472D457-21CF-4442-8100-84BA240E2396}" type="sibTrans" cxnId="{B4C0526B-6642-4E74-8725-324CF9DE02B6}">
      <dgm:prSet/>
      <dgm:spPr/>
      <dgm:t>
        <a:bodyPr/>
        <a:lstStyle/>
        <a:p>
          <a:endParaRPr lang="en-US"/>
        </a:p>
      </dgm:t>
    </dgm:pt>
    <dgm:pt modelId="{E3D852DE-4DBE-47FC-AB92-0508C5E5424C}">
      <dgm:prSet/>
      <dgm:spPr/>
      <dgm:t>
        <a:bodyPr/>
        <a:lstStyle/>
        <a:p>
          <a:r>
            <a:rPr lang="en-GB" baseline="0"/>
            <a:t>Ensuring Alice is really Alice</a:t>
          </a:r>
          <a:endParaRPr lang="en-US"/>
        </a:p>
      </dgm:t>
    </dgm:pt>
    <dgm:pt modelId="{5B150708-CBF6-4553-8566-FBF55ECF64DC}" type="parTrans" cxnId="{712DEFE3-8DB9-4D30-B003-27D3552B4E3E}">
      <dgm:prSet/>
      <dgm:spPr/>
      <dgm:t>
        <a:bodyPr/>
        <a:lstStyle/>
        <a:p>
          <a:endParaRPr lang="en-US"/>
        </a:p>
      </dgm:t>
    </dgm:pt>
    <dgm:pt modelId="{6A86419C-161F-4FB9-B6DF-1673DD5F900F}" type="sibTrans" cxnId="{712DEFE3-8DB9-4D30-B003-27D3552B4E3E}">
      <dgm:prSet/>
      <dgm:spPr/>
      <dgm:t>
        <a:bodyPr/>
        <a:lstStyle/>
        <a:p>
          <a:endParaRPr lang="en-US"/>
        </a:p>
      </dgm:t>
    </dgm:pt>
    <dgm:pt modelId="{E5C6B51C-FB1F-4E60-A8BB-502B13D820BF}">
      <dgm:prSet/>
      <dgm:spPr/>
      <dgm:t>
        <a:bodyPr/>
        <a:lstStyle/>
        <a:p>
          <a:r>
            <a:rPr lang="en-GB" baseline="0"/>
            <a:t>Availability</a:t>
          </a:r>
          <a:endParaRPr lang="en-US"/>
        </a:p>
      </dgm:t>
    </dgm:pt>
    <dgm:pt modelId="{494989D3-2650-42CC-9F14-04542EC8B13F}" type="parTrans" cxnId="{20F74175-701F-40E2-9737-B6D4A016F3E3}">
      <dgm:prSet/>
      <dgm:spPr/>
      <dgm:t>
        <a:bodyPr/>
        <a:lstStyle/>
        <a:p>
          <a:endParaRPr lang="en-US"/>
        </a:p>
      </dgm:t>
    </dgm:pt>
    <dgm:pt modelId="{B938201F-01D8-4419-9E80-F96FE1B4465B}" type="sibTrans" cxnId="{20F74175-701F-40E2-9737-B6D4A016F3E3}">
      <dgm:prSet/>
      <dgm:spPr/>
      <dgm:t>
        <a:bodyPr/>
        <a:lstStyle/>
        <a:p>
          <a:endParaRPr lang="en-US"/>
        </a:p>
      </dgm:t>
    </dgm:pt>
    <dgm:pt modelId="{89DADF05-0C12-44C2-AEDF-9F92280B115C}">
      <dgm:prSet/>
      <dgm:spPr/>
      <dgm:t>
        <a:bodyPr/>
        <a:lstStyle/>
        <a:p>
          <a:r>
            <a:rPr lang="en-GB" baseline="0"/>
            <a:t>Ensuring the network is always there</a:t>
          </a:r>
          <a:endParaRPr lang="en-US"/>
        </a:p>
      </dgm:t>
    </dgm:pt>
    <dgm:pt modelId="{A1FF5A62-722B-43AA-A1CE-FD1044F6E231}" type="parTrans" cxnId="{CE7442ED-B4C2-43B3-8BE9-8BF35FEECF07}">
      <dgm:prSet/>
      <dgm:spPr/>
      <dgm:t>
        <a:bodyPr/>
        <a:lstStyle/>
        <a:p>
          <a:endParaRPr lang="en-US"/>
        </a:p>
      </dgm:t>
    </dgm:pt>
    <dgm:pt modelId="{941BAC30-085A-48EB-896E-CCC3803D73AF}" type="sibTrans" cxnId="{CE7442ED-B4C2-43B3-8BE9-8BF35FEECF07}">
      <dgm:prSet/>
      <dgm:spPr/>
      <dgm:t>
        <a:bodyPr/>
        <a:lstStyle/>
        <a:p>
          <a:endParaRPr lang="en-US"/>
        </a:p>
      </dgm:t>
    </dgm:pt>
    <dgm:pt modelId="{220FC98E-D599-4539-AC97-54358129AC94}">
      <dgm:prSet/>
      <dgm:spPr/>
      <dgm:t>
        <a:bodyPr/>
        <a:lstStyle/>
        <a:p>
          <a:r>
            <a:rPr lang="en-GB" baseline="0"/>
            <a:t>Authority</a:t>
          </a:r>
          <a:endParaRPr lang="en-US"/>
        </a:p>
      </dgm:t>
    </dgm:pt>
    <dgm:pt modelId="{89468989-158C-49CD-AF24-CB9D63346BAE}" type="parTrans" cxnId="{44FD45DF-7199-486A-A48B-5A0A439C7F38}">
      <dgm:prSet/>
      <dgm:spPr/>
      <dgm:t>
        <a:bodyPr/>
        <a:lstStyle/>
        <a:p>
          <a:endParaRPr lang="en-US"/>
        </a:p>
      </dgm:t>
    </dgm:pt>
    <dgm:pt modelId="{9C98688B-636E-4774-AC67-9C9AAE2C68B4}" type="sibTrans" cxnId="{44FD45DF-7199-486A-A48B-5A0A439C7F38}">
      <dgm:prSet/>
      <dgm:spPr/>
      <dgm:t>
        <a:bodyPr/>
        <a:lstStyle/>
        <a:p>
          <a:endParaRPr lang="en-US"/>
        </a:p>
      </dgm:t>
    </dgm:pt>
    <dgm:pt modelId="{E97E5017-5264-4932-B7C4-79969B5F4D74}">
      <dgm:prSet/>
      <dgm:spPr/>
      <dgm:t>
        <a:bodyPr/>
        <a:lstStyle/>
        <a:p>
          <a:r>
            <a:rPr lang="en-GB" baseline="0"/>
            <a:t>Is Alice actually allowed to do what she’s asking?</a:t>
          </a:r>
          <a:endParaRPr lang="en-US"/>
        </a:p>
      </dgm:t>
    </dgm:pt>
    <dgm:pt modelId="{46873565-8D49-41B8-BCE9-7CD12FD00702}" type="parTrans" cxnId="{F2820EA9-1812-4275-8FE8-4C5D43C5873B}">
      <dgm:prSet/>
      <dgm:spPr/>
      <dgm:t>
        <a:bodyPr/>
        <a:lstStyle/>
        <a:p>
          <a:endParaRPr lang="en-US"/>
        </a:p>
      </dgm:t>
    </dgm:pt>
    <dgm:pt modelId="{89B5E1CE-45E0-4C7C-9CE9-3C82822EFC00}" type="sibTrans" cxnId="{F2820EA9-1812-4275-8FE8-4C5D43C5873B}">
      <dgm:prSet/>
      <dgm:spPr/>
      <dgm:t>
        <a:bodyPr/>
        <a:lstStyle/>
        <a:p>
          <a:endParaRPr lang="en-US"/>
        </a:p>
      </dgm:t>
    </dgm:pt>
    <dgm:pt modelId="{412F528D-3B45-4E2E-BE65-C6B66450CE71}">
      <dgm:prSet/>
      <dgm:spPr/>
      <dgm:t>
        <a:bodyPr/>
        <a:lstStyle/>
        <a:p>
          <a:r>
            <a:rPr lang="en-GB" baseline="0"/>
            <a:t>Reliability</a:t>
          </a:r>
          <a:endParaRPr lang="en-US"/>
        </a:p>
      </dgm:t>
    </dgm:pt>
    <dgm:pt modelId="{B5143A1A-BEAF-44B5-80BB-EAB8982D827A}" type="parTrans" cxnId="{39A37962-111B-4116-AAB5-79247E8C11C0}">
      <dgm:prSet/>
      <dgm:spPr/>
      <dgm:t>
        <a:bodyPr/>
        <a:lstStyle/>
        <a:p>
          <a:endParaRPr lang="en-US"/>
        </a:p>
      </dgm:t>
    </dgm:pt>
    <dgm:pt modelId="{85DBCB60-E8F8-48B3-BB56-DFD9CE634EB4}" type="sibTrans" cxnId="{39A37962-111B-4116-AAB5-79247E8C11C0}">
      <dgm:prSet/>
      <dgm:spPr/>
      <dgm:t>
        <a:bodyPr/>
        <a:lstStyle/>
        <a:p>
          <a:endParaRPr lang="en-US"/>
        </a:p>
      </dgm:t>
    </dgm:pt>
    <dgm:pt modelId="{08199569-B112-4C6B-95E6-FCEB10BC30CA}">
      <dgm:prSet/>
      <dgm:spPr/>
      <dgm:t>
        <a:bodyPr/>
        <a:lstStyle/>
        <a:p>
          <a:r>
            <a:rPr lang="en-GB" baseline="0"/>
            <a:t>When Alice repeats an action is it the same outcome every time?</a:t>
          </a:r>
          <a:endParaRPr lang="en-US"/>
        </a:p>
      </dgm:t>
    </dgm:pt>
    <dgm:pt modelId="{97FFF64E-B472-43F3-98A5-0FC6D4DCA44D}" type="parTrans" cxnId="{83AE9DFE-83F8-4992-91D2-EC32558DA624}">
      <dgm:prSet/>
      <dgm:spPr/>
      <dgm:t>
        <a:bodyPr/>
        <a:lstStyle/>
        <a:p>
          <a:endParaRPr lang="en-US"/>
        </a:p>
      </dgm:t>
    </dgm:pt>
    <dgm:pt modelId="{A83A9F29-0121-469A-843C-E7519E0F6EDD}" type="sibTrans" cxnId="{83AE9DFE-83F8-4992-91D2-EC32558DA624}">
      <dgm:prSet/>
      <dgm:spPr/>
      <dgm:t>
        <a:bodyPr/>
        <a:lstStyle/>
        <a:p>
          <a:endParaRPr lang="en-US"/>
        </a:p>
      </dgm:t>
    </dgm:pt>
    <dgm:pt modelId="{95389043-166E-084E-AB98-60E997D49FB4}" type="pres">
      <dgm:prSet presAssocID="{5400A279-CA51-4899-88E9-E27A58F83089}" presName="linear" presStyleCnt="0">
        <dgm:presLayoutVars>
          <dgm:dir/>
          <dgm:animLvl val="lvl"/>
          <dgm:resizeHandles val="exact"/>
        </dgm:presLayoutVars>
      </dgm:prSet>
      <dgm:spPr/>
    </dgm:pt>
    <dgm:pt modelId="{69936E36-EE1C-7F4C-9816-2FED7E57AE18}" type="pres">
      <dgm:prSet presAssocID="{95E3B168-AD5C-458F-9E28-B5AF54FFFA00}" presName="parentLin" presStyleCnt="0"/>
      <dgm:spPr/>
    </dgm:pt>
    <dgm:pt modelId="{65F7112E-3B87-B64F-B01F-D01DECC8D2B9}" type="pres">
      <dgm:prSet presAssocID="{95E3B168-AD5C-458F-9E28-B5AF54FFFA00}" presName="parentLeftMargin" presStyleLbl="node1" presStyleIdx="0" presStyleCnt="6"/>
      <dgm:spPr/>
    </dgm:pt>
    <dgm:pt modelId="{0C0DE6FB-D184-AA43-AB54-2641B9B70073}" type="pres">
      <dgm:prSet presAssocID="{95E3B168-AD5C-458F-9E28-B5AF54FFFA00}" presName="parentText" presStyleLbl="node1" presStyleIdx="0" presStyleCnt="6">
        <dgm:presLayoutVars>
          <dgm:chMax val="0"/>
          <dgm:bulletEnabled val="1"/>
        </dgm:presLayoutVars>
      </dgm:prSet>
      <dgm:spPr/>
    </dgm:pt>
    <dgm:pt modelId="{0B794C17-2E8E-9842-98EA-2A2841EFAF6A}" type="pres">
      <dgm:prSet presAssocID="{95E3B168-AD5C-458F-9E28-B5AF54FFFA00}" presName="negativeSpace" presStyleCnt="0"/>
      <dgm:spPr/>
    </dgm:pt>
    <dgm:pt modelId="{6CAF6ABB-EAC4-BA4B-8E82-439095F3023F}" type="pres">
      <dgm:prSet presAssocID="{95E3B168-AD5C-458F-9E28-B5AF54FFFA00}" presName="childText" presStyleLbl="conFgAcc1" presStyleIdx="0" presStyleCnt="6">
        <dgm:presLayoutVars>
          <dgm:bulletEnabled val="1"/>
        </dgm:presLayoutVars>
      </dgm:prSet>
      <dgm:spPr/>
    </dgm:pt>
    <dgm:pt modelId="{770D4D72-11DD-B74F-AE6B-B1FD53519D48}" type="pres">
      <dgm:prSet presAssocID="{CDDA6F64-7D58-416F-991C-76F4104FF21A}" presName="spaceBetweenRectangles" presStyleCnt="0"/>
      <dgm:spPr/>
    </dgm:pt>
    <dgm:pt modelId="{D169D155-78B1-534A-BEBD-DA57E1FF22E8}" type="pres">
      <dgm:prSet presAssocID="{ED2DC9EE-C0EB-4CD9-945D-8188E3E2240C}" presName="parentLin" presStyleCnt="0"/>
      <dgm:spPr/>
    </dgm:pt>
    <dgm:pt modelId="{60A65A93-0A13-A744-A591-B059E43DE521}" type="pres">
      <dgm:prSet presAssocID="{ED2DC9EE-C0EB-4CD9-945D-8188E3E2240C}" presName="parentLeftMargin" presStyleLbl="node1" presStyleIdx="0" presStyleCnt="6"/>
      <dgm:spPr/>
    </dgm:pt>
    <dgm:pt modelId="{F2D9F440-D354-7341-AE67-B6AF627BFADC}" type="pres">
      <dgm:prSet presAssocID="{ED2DC9EE-C0EB-4CD9-945D-8188E3E2240C}" presName="parentText" presStyleLbl="node1" presStyleIdx="1" presStyleCnt="6">
        <dgm:presLayoutVars>
          <dgm:chMax val="0"/>
          <dgm:bulletEnabled val="1"/>
        </dgm:presLayoutVars>
      </dgm:prSet>
      <dgm:spPr/>
    </dgm:pt>
    <dgm:pt modelId="{B8628F7B-FE93-BB40-B630-2B9C90822BE3}" type="pres">
      <dgm:prSet presAssocID="{ED2DC9EE-C0EB-4CD9-945D-8188E3E2240C}" presName="negativeSpace" presStyleCnt="0"/>
      <dgm:spPr/>
    </dgm:pt>
    <dgm:pt modelId="{A42AA41C-EA4B-1347-8F51-0E167159B33D}" type="pres">
      <dgm:prSet presAssocID="{ED2DC9EE-C0EB-4CD9-945D-8188E3E2240C}" presName="childText" presStyleLbl="conFgAcc1" presStyleIdx="1" presStyleCnt="6">
        <dgm:presLayoutVars>
          <dgm:bulletEnabled val="1"/>
        </dgm:presLayoutVars>
      </dgm:prSet>
      <dgm:spPr/>
    </dgm:pt>
    <dgm:pt modelId="{3BC4C94D-8036-6742-94A4-CC6124BB8D75}" type="pres">
      <dgm:prSet presAssocID="{E7977D8E-10D1-4500-95CA-ED9B71ADF9DA}" presName="spaceBetweenRectangles" presStyleCnt="0"/>
      <dgm:spPr/>
    </dgm:pt>
    <dgm:pt modelId="{965CE90A-B844-5645-9245-C003C769675B}" type="pres">
      <dgm:prSet presAssocID="{F15585ED-61E6-414F-99DD-CF887604753E}" presName="parentLin" presStyleCnt="0"/>
      <dgm:spPr/>
    </dgm:pt>
    <dgm:pt modelId="{AA450800-BA93-C543-9599-1C63C7DDA3F9}" type="pres">
      <dgm:prSet presAssocID="{F15585ED-61E6-414F-99DD-CF887604753E}" presName="parentLeftMargin" presStyleLbl="node1" presStyleIdx="1" presStyleCnt="6"/>
      <dgm:spPr/>
    </dgm:pt>
    <dgm:pt modelId="{F100AF9B-B425-AF43-90FB-4B95E2A95276}" type="pres">
      <dgm:prSet presAssocID="{F15585ED-61E6-414F-99DD-CF887604753E}" presName="parentText" presStyleLbl="node1" presStyleIdx="2" presStyleCnt="6">
        <dgm:presLayoutVars>
          <dgm:chMax val="0"/>
          <dgm:bulletEnabled val="1"/>
        </dgm:presLayoutVars>
      </dgm:prSet>
      <dgm:spPr/>
    </dgm:pt>
    <dgm:pt modelId="{7F13A483-1121-224F-A466-6679FA6F13E8}" type="pres">
      <dgm:prSet presAssocID="{F15585ED-61E6-414F-99DD-CF887604753E}" presName="negativeSpace" presStyleCnt="0"/>
      <dgm:spPr/>
    </dgm:pt>
    <dgm:pt modelId="{1AE85C95-E90A-884A-A0CF-6243FBC40F57}" type="pres">
      <dgm:prSet presAssocID="{F15585ED-61E6-414F-99DD-CF887604753E}" presName="childText" presStyleLbl="conFgAcc1" presStyleIdx="2" presStyleCnt="6">
        <dgm:presLayoutVars>
          <dgm:bulletEnabled val="1"/>
        </dgm:presLayoutVars>
      </dgm:prSet>
      <dgm:spPr/>
    </dgm:pt>
    <dgm:pt modelId="{8D03DE52-D27E-8A4B-840D-C0CDA631281C}" type="pres">
      <dgm:prSet presAssocID="{F472D457-21CF-4442-8100-84BA240E2396}" presName="spaceBetweenRectangles" presStyleCnt="0"/>
      <dgm:spPr/>
    </dgm:pt>
    <dgm:pt modelId="{EC8BF6F5-5F11-F54E-95D8-342B16280E7B}" type="pres">
      <dgm:prSet presAssocID="{E5C6B51C-FB1F-4E60-A8BB-502B13D820BF}" presName="parentLin" presStyleCnt="0"/>
      <dgm:spPr/>
    </dgm:pt>
    <dgm:pt modelId="{F321E855-1131-5F44-8303-2E61B7E807DA}" type="pres">
      <dgm:prSet presAssocID="{E5C6B51C-FB1F-4E60-A8BB-502B13D820BF}" presName="parentLeftMargin" presStyleLbl="node1" presStyleIdx="2" presStyleCnt="6"/>
      <dgm:spPr/>
    </dgm:pt>
    <dgm:pt modelId="{129324C6-A5F3-9A4A-8B5B-E140958892A3}" type="pres">
      <dgm:prSet presAssocID="{E5C6B51C-FB1F-4E60-A8BB-502B13D820BF}" presName="parentText" presStyleLbl="node1" presStyleIdx="3" presStyleCnt="6">
        <dgm:presLayoutVars>
          <dgm:chMax val="0"/>
          <dgm:bulletEnabled val="1"/>
        </dgm:presLayoutVars>
      </dgm:prSet>
      <dgm:spPr/>
    </dgm:pt>
    <dgm:pt modelId="{0F9DF35E-3B9A-2943-BC53-85060CEC1DEE}" type="pres">
      <dgm:prSet presAssocID="{E5C6B51C-FB1F-4E60-A8BB-502B13D820BF}" presName="negativeSpace" presStyleCnt="0"/>
      <dgm:spPr/>
    </dgm:pt>
    <dgm:pt modelId="{8EA785C7-120D-314C-AE20-F9572B849B5B}" type="pres">
      <dgm:prSet presAssocID="{E5C6B51C-FB1F-4E60-A8BB-502B13D820BF}" presName="childText" presStyleLbl="conFgAcc1" presStyleIdx="3" presStyleCnt="6">
        <dgm:presLayoutVars>
          <dgm:bulletEnabled val="1"/>
        </dgm:presLayoutVars>
      </dgm:prSet>
      <dgm:spPr/>
    </dgm:pt>
    <dgm:pt modelId="{A1192479-164B-7941-AA11-D8C767D18CD4}" type="pres">
      <dgm:prSet presAssocID="{B938201F-01D8-4419-9E80-F96FE1B4465B}" presName="spaceBetweenRectangles" presStyleCnt="0"/>
      <dgm:spPr/>
    </dgm:pt>
    <dgm:pt modelId="{42AE8D9B-0E32-A646-9E67-C755D50F9B89}" type="pres">
      <dgm:prSet presAssocID="{220FC98E-D599-4539-AC97-54358129AC94}" presName="parentLin" presStyleCnt="0"/>
      <dgm:spPr/>
    </dgm:pt>
    <dgm:pt modelId="{A14AE8F5-5863-BA43-8D3D-7B692B283022}" type="pres">
      <dgm:prSet presAssocID="{220FC98E-D599-4539-AC97-54358129AC94}" presName="parentLeftMargin" presStyleLbl="node1" presStyleIdx="3" presStyleCnt="6"/>
      <dgm:spPr/>
    </dgm:pt>
    <dgm:pt modelId="{A9B2C9FE-D650-D541-97CD-1FE7A7048DFD}" type="pres">
      <dgm:prSet presAssocID="{220FC98E-D599-4539-AC97-54358129AC94}" presName="parentText" presStyleLbl="node1" presStyleIdx="4" presStyleCnt="6">
        <dgm:presLayoutVars>
          <dgm:chMax val="0"/>
          <dgm:bulletEnabled val="1"/>
        </dgm:presLayoutVars>
      </dgm:prSet>
      <dgm:spPr/>
    </dgm:pt>
    <dgm:pt modelId="{31006412-95D7-4A43-BF91-B879E9DF6F25}" type="pres">
      <dgm:prSet presAssocID="{220FC98E-D599-4539-AC97-54358129AC94}" presName="negativeSpace" presStyleCnt="0"/>
      <dgm:spPr/>
    </dgm:pt>
    <dgm:pt modelId="{0A7DF047-115B-A14C-BF2C-7D9DFDB2D356}" type="pres">
      <dgm:prSet presAssocID="{220FC98E-D599-4539-AC97-54358129AC94}" presName="childText" presStyleLbl="conFgAcc1" presStyleIdx="4" presStyleCnt="6">
        <dgm:presLayoutVars>
          <dgm:bulletEnabled val="1"/>
        </dgm:presLayoutVars>
      </dgm:prSet>
      <dgm:spPr/>
    </dgm:pt>
    <dgm:pt modelId="{E42F3A8A-06CB-C348-AFE1-E0B0162FFCCC}" type="pres">
      <dgm:prSet presAssocID="{9C98688B-636E-4774-AC67-9C9AAE2C68B4}" presName="spaceBetweenRectangles" presStyleCnt="0"/>
      <dgm:spPr/>
    </dgm:pt>
    <dgm:pt modelId="{B5BF62EA-52DD-7F4C-8BF1-9E116399ABF2}" type="pres">
      <dgm:prSet presAssocID="{412F528D-3B45-4E2E-BE65-C6B66450CE71}" presName="parentLin" presStyleCnt="0"/>
      <dgm:spPr/>
    </dgm:pt>
    <dgm:pt modelId="{1A2F53C8-086D-9E49-B7E5-E1775F749970}" type="pres">
      <dgm:prSet presAssocID="{412F528D-3B45-4E2E-BE65-C6B66450CE71}" presName="parentLeftMargin" presStyleLbl="node1" presStyleIdx="4" presStyleCnt="6"/>
      <dgm:spPr/>
    </dgm:pt>
    <dgm:pt modelId="{F846C3D2-4D6C-4E40-A6B3-18CA8D31C2BB}" type="pres">
      <dgm:prSet presAssocID="{412F528D-3B45-4E2E-BE65-C6B66450CE71}" presName="parentText" presStyleLbl="node1" presStyleIdx="5" presStyleCnt="6">
        <dgm:presLayoutVars>
          <dgm:chMax val="0"/>
          <dgm:bulletEnabled val="1"/>
        </dgm:presLayoutVars>
      </dgm:prSet>
      <dgm:spPr/>
    </dgm:pt>
    <dgm:pt modelId="{9FE4B37C-72A3-344B-8406-24FADF731A70}" type="pres">
      <dgm:prSet presAssocID="{412F528D-3B45-4E2E-BE65-C6B66450CE71}" presName="negativeSpace" presStyleCnt="0"/>
      <dgm:spPr/>
    </dgm:pt>
    <dgm:pt modelId="{BE4F32D5-B599-D344-8469-C1979F148E17}" type="pres">
      <dgm:prSet presAssocID="{412F528D-3B45-4E2E-BE65-C6B66450CE71}" presName="childText" presStyleLbl="conFgAcc1" presStyleIdx="5" presStyleCnt="6">
        <dgm:presLayoutVars>
          <dgm:bulletEnabled val="1"/>
        </dgm:presLayoutVars>
      </dgm:prSet>
      <dgm:spPr/>
    </dgm:pt>
  </dgm:ptLst>
  <dgm:cxnLst>
    <dgm:cxn modelId="{8A860700-6E4E-E24C-B7D0-2F14FA8886C6}" type="presOf" srcId="{5400A279-CA51-4899-88E9-E27A58F83089}" destId="{95389043-166E-084E-AB98-60E997D49FB4}" srcOrd="0" destOrd="0" presId="urn:microsoft.com/office/officeart/2005/8/layout/list1"/>
    <dgm:cxn modelId="{73D71B15-178E-7D47-936A-40C6D4B07D15}" type="presOf" srcId="{ED2DC9EE-C0EB-4CD9-945D-8188E3E2240C}" destId="{60A65A93-0A13-A744-A591-B059E43DE521}" srcOrd="0" destOrd="0" presId="urn:microsoft.com/office/officeart/2005/8/layout/list1"/>
    <dgm:cxn modelId="{6C330318-B339-3347-914C-1F6EC24020EC}" type="presOf" srcId="{220FC98E-D599-4539-AC97-54358129AC94}" destId="{A9B2C9FE-D650-D541-97CD-1FE7A7048DFD}" srcOrd="1" destOrd="0" presId="urn:microsoft.com/office/officeart/2005/8/layout/list1"/>
    <dgm:cxn modelId="{BA1CC54D-DCAA-274D-9372-4E8C08A6F10D}" type="presOf" srcId="{7592170B-E1D2-45B1-B3C5-6F7A6E98839E}" destId="{6CAF6ABB-EAC4-BA4B-8E82-439095F3023F}" srcOrd="0" destOrd="0" presId="urn:microsoft.com/office/officeart/2005/8/layout/list1"/>
    <dgm:cxn modelId="{D5B91E52-4D7D-491E-A0FA-E2928472A49C}" srcId="{5400A279-CA51-4899-88E9-E27A58F83089}" destId="{ED2DC9EE-C0EB-4CD9-945D-8188E3E2240C}" srcOrd="1" destOrd="0" parTransId="{5F082751-4615-49C3-9BB4-DEACB386C946}" sibTransId="{E7977D8E-10D1-4500-95CA-ED9B71ADF9DA}"/>
    <dgm:cxn modelId="{37634F53-CFD4-7442-B182-04727BE26770}" type="presOf" srcId="{08199569-B112-4C6B-95E6-FCEB10BC30CA}" destId="{BE4F32D5-B599-D344-8469-C1979F148E17}" srcOrd="0" destOrd="0" presId="urn:microsoft.com/office/officeart/2005/8/layout/list1"/>
    <dgm:cxn modelId="{B3530561-B81B-46DB-A4B7-D8CF2E1350A3}" srcId="{ED2DC9EE-C0EB-4CD9-945D-8188E3E2240C}" destId="{C0BD39A3-0F80-4027-A14D-32ACB0196C8A}" srcOrd="0" destOrd="0" parTransId="{F50A7293-4E46-4A73-9D61-E3B2725F4F03}" sibTransId="{5144AC18-8EBC-43FC-907C-42D5160F814E}"/>
    <dgm:cxn modelId="{39A37962-111B-4116-AAB5-79247E8C11C0}" srcId="{5400A279-CA51-4899-88E9-E27A58F83089}" destId="{412F528D-3B45-4E2E-BE65-C6B66450CE71}" srcOrd="5" destOrd="0" parTransId="{B5143A1A-BEAF-44B5-80BB-EAB8982D827A}" sibTransId="{85DBCB60-E8F8-48B3-BB56-DFD9CE634EB4}"/>
    <dgm:cxn modelId="{FAD93563-2E31-784E-B742-D3D929188298}" type="presOf" srcId="{E5C6B51C-FB1F-4E60-A8BB-502B13D820BF}" destId="{F321E855-1131-5F44-8303-2E61B7E807DA}" srcOrd="0" destOrd="0" presId="urn:microsoft.com/office/officeart/2005/8/layout/list1"/>
    <dgm:cxn modelId="{EC45B366-48D4-7C47-8F99-EE7245E31493}" type="presOf" srcId="{89DADF05-0C12-44C2-AEDF-9F92280B115C}" destId="{8EA785C7-120D-314C-AE20-F9572B849B5B}" srcOrd="0" destOrd="0" presId="urn:microsoft.com/office/officeart/2005/8/layout/list1"/>
    <dgm:cxn modelId="{B4C0526B-6642-4E74-8725-324CF9DE02B6}" srcId="{5400A279-CA51-4899-88E9-E27A58F83089}" destId="{F15585ED-61E6-414F-99DD-CF887604753E}" srcOrd="2" destOrd="0" parTransId="{C6AFEA97-2604-4BF3-9BCD-A3081B35A989}" sibTransId="{F472D457-21CF-4442-8100-84BA240E2396}"/>
    <dgm:cxn modelId="{20F74175-701F-40E2-9737-B6D4A016F3E3}" srcId="{5400A279-CA51-4899-88E9-E27A58F83089}" destId="{E5C6B51C-FB1F-4E60-A8BB-502B13D820BF}" srcOrd="3" destOrd="0" parTransId="{494989D3-2650-42CC-9F14-04542EC8B13F}" sibTransId="{B938201F-01D8-4419-9E80-F96FE1B4465B}"/>
    <dgm:cxn modelId="{4652E180-C56D-0549-89D6-2672464A3516}" type="presOf" srcId="{95E3B168-AD5C-458F-9E28-B5AF54FFFA00}" destId="{0C0DE6FB-D184-AA43-AB54-2641B9B70073}" srcOrd="1" destOrd="0" presId="urn:microsoft.com/office/officeart/2005/8/layout/list1"/>
    <dgm:cxn modelId="{A0CDF28E-C627-5748-9002-B44B8A287AD1}" type="presOf" srcId="{412F528D-3B45-4E2E-BE65-C6B66450CE71}" destId="{1A2F53C8-086D-9E49-B7E5-E1775F749970}" srcOrd="0" destOrd="0" presId="urn:microsoft.com/office/officeart/2005/8/layout/list1"/>
    <dgm:cxn modelId="{B0252792-856C-49FC-A661-190E0F2DE51C}" srcId="{95E3B168-AD5C-458F-9E28-B5AF54FFFA00}" destId="{7592170B-E1D2-45B1-B3C5-6F7A6E98839E}" srcOrd="0" destOrd="0" parTransId="{F1AE281F-8681-465C-8557-7D65273C6B9D}" sibTransId="{78C3EDB7-3334-41B7-A728-D01C1209A99A}"/>
    <dgm:cxn modelId="{F2820EA9-1812-4275-8FE8-4C5D43C5873B}" srcId="{220FC98E-D599-4539-AC97-54358129AC94}" destId="{E97E5017-5264-4932-B7C4-79969B5F4D74}" srcOrd="0" destOrd="0" parTransId="{46873565-8D49-41B8-BCE9-7CD12FD00702}" sibTransId="{89B5E1CE-45E0-4C7C-9CE9-3C82822EFC00}"/>
    <dgm:cxn modelId="{A43FA4B3-F85F-3B4E-BB7A-E25C80DCDC6B}" type="presOf" srcId="{ED2DC9EE-C0EB-4CD9-945D-8188E3E2240C}" destId="{F2D9F440-D354-7341-AE67-B6AF627BFADC}" srcOrd="1" destOrd="0" presId="urn:microsoft.com/office/officeart/2005/8/layout/list1"/>
    <dgm:cxn modelId="{CC2761B6-6F34-4297-B049-9CBC40352F4D}" srcId="{5400A279-CA51-4899-88E9-E27A58F83089}" destId="{95E3B168-AD5C-458F-9E28-B5AF54FFFA00}" srcOrd="0" destOrd="0" parTransId="{90DC17B9-FCF1-45C1-9E6D-AB3766944CCC}" sibTransId="{CDDA6F64-7D58-416F-991C-76F4104FF21A}"/>
    <dgm:cxn modelId="{A75F95B9-6E7F-1949-ADF6-F006A71F8ED4}" type="presOf" srcId="{E97E5017-5264-4932-B7C4-79969B5F4D74}" destId="{0A7DF047-115B-A14C-BF2C-7D9DFDB2D356}" srcOrd="0" destOrd="0" presId="urn:microsoft.com/office/officeart/2005/8/layout/list1"/>
    <dgm:cxn modelId="{A495BDD4-A70D-434E-AAC3-A6C144F5BE19}" type="presOf" srcId="{C0BD39A3-0F80-4027-A14D-32ACB0196C8A}" destId="{A42AA41C-EA4B-1347-8F51-0E167159B33D}" srcOrd="0" destOrd="0" presId="urn:microsoft.com/office/officeart/2005/8/layout/list1"/>
    <dgm:cxn modelId="{0004F9D4-EA3D-7845-9EB7-707C5FF28279}" type="presOf" srcId="{95E3B168-AD5C-458F-9E28-B5AF54FFFA00}" destId="{65F7112E-3B87-B64F-B01F-D01DECC8D2B9}" srcOrd="0" destOrd="0" presId="urn:microsoft.com/office/officeart/2005/8/layout/list1"/>
    <dgm:cxn modelId="{4CB35DD5-943E-5B42-8C76-044DB1392351}" type="presOf" srcId="{220FC98E-D599-4539-AC97-54358129AC94}" destId="{A14AE8F5-5863-BA43-8D3D-7B692B283022}" srcOrd="0" destOrd="0" presId="urn:microsoft.com/office/officeart/2005/8/layout/list1"/>
    <dgm:cxn modelId="{44FD45DF-7199-486A-A48B-5A0A439C7F38}" srcId="{5400A279-CA51-4899-88E9-E27A58F83089}" destId="{220FC98E-D599-4539-AC97-54358129AC94}" srcOrd="4" destOrd="0" parTransId="{89468989-158C-49CD-AF24-CB9D63346BAE}" sibTransId="{9C98688B-636E-4774-AC67-9C9AAE2C68B4}"/>
    <dgm:cxn modelId="{7DA2DAE1-FD51-824C-B6F8-82A4EFF09D9F}" type="presOf" srcId="{F15585ED-61E6-414F-99DD-CF887604753E}" destId="{AA450800-BA93-C543-9599-1C63C7DDA3F9}" srcOrd="0" destOrd="0" presId="urn:microsoft.com/office/officeart/2005/8/layout/list1"/>
    <dgm:cxn modelId="{712DEFE3-8DB9-4D30-B003-27D3552B4E3E}" srcId="{F15585ED-61E6-414F-99DD-CF887604753E}" destId="{E3D852DE-4DBE-47FC-AB92-0508C5E5424C}" srcOrd="0" destOrd="0" parTransId="{5B150708-CBF6-4553-8566-FBF55ECF64DC}" sibTransId="{6A86419C-161F-4FB9-B6DF-1673DD5F900F}"/>
    <dgm:cxn modelId="{CE7442ED-B4C2-43B3-8BE9-8BF35FEECF07}" srcId="{E5C6B51C-FB1F-4E60-A8BB-502B13D820BF}" destId="{89DADF05-0C12-44C2-AEDF-9F92280B115C}" srcOrd="0" destOrd="0" parTransId="{A1FF5A62-722B-43AA-A1CE-FD1044F6E231}" sibTransId="{941BAC30-085A-48EB-896E-CCC3803D73AF}"/>
    <dgm:cxn modelId="{9E2837EE-AEAF-AF4C-8191-6CA1282DFD41}" type="presOf" srcId="{E3D852DE-4DBE-47FC-AB92-0508C5E5424C}" destId="{1AE85C95-E90A-884A-A0CF-6243FBC40F57}" srcOrd="0" destOrd="0" presId="urn:microsoft.com/office/officeart/2005/8/layout/list1"/>
    <dgm:cxn modelId="{61DF65F6-535C-9348-AA4E-BB197CBAAC8E}" type="presOf" srcId="{F15585ED-61E6-414F-99DD-CF887604753E}" destId="{F100AF9B-B425-AF43-90FB-4B95E2A95276}" srcOrd="1" destOrd="0" presId="urn:microsoft.com/office/officeart/2005/8/layout/list1"/>
    <dgm:cxn modelId="{01FFC5FA-6CB7-6843-8B39-77C59338161E}" type="presOf" srcId="{E5C6B51C-FB1F-4E60-A8BB-502B13D820BF}" destId="{129324C6-A5F3-9A4A-8B5B-E140958892A3}" srcOrd="1" destOrd="0" presId="urn:microsoft.com/office/officeart/2005/8/layout/list1"/>
    <dgm:cxn modelId="{36BB79FC-D07C-AC4C-89E6-737F70334150}" type="presOf" srcId="{412F528D-3B45-4E2E-BE65-C6B66450CE71}" destId="{F846C3D2-4D6C-4E40-A6B3-18CA8D31C2BB}" srcOrd="1" destOrd="0" presId="urn:microsoft.com/office/officeart/2005/8/layout/list1"/>
    <dgm:cxn modelId="{83AE9DFE-83F8-4992-91D2-EC32558DA624}" srcId="{412F528D-3B45-4E2E-BE65-C6B66450CE71}" destId="{08199569-B112-4C6B-95E6-FCEB10BC30CA}" srcOrd="0" destOrd="0" parTransId="{97FFF64E-B472-43F3-98A5-0FC6D4DCA44D}" sibTransId="{A83A9F29-0121-469A-843C-E7519E0F6EDD}"/>
    <dgm:cxn modelId="{49012D8E-62E8-B54B-A957-89A9DE03C291}" type="presParOf" srcId="{95389043-166E-084E-AB98-60E997D49FB4}" destId="{69936E36-EE1C-7F4C-9816-2FED7E57AE18}" srcOrd="0" destOrd="0" presId="urn:microsoft.com/office/officeart/2005/8/layout/list1"/>
    <dgm:cxn modelId="{247BF528-B25C-2643-97B0-4AC80A610382}" type="presParOf" srcId="{69936E36-EE1C-7F4C-9816-2FED7E57AE18}" destId="{65F7112E-3B87-B64F-B01F-D01DECC8D2B9}" srcOrd="0" destOrd="0" presId="urn:microsoft.com/office/officeart/2005/8/layout/list1"/>
    <dgm:cxn modelId="{529FE42B-98A9-EA48-8B54-A8AFD67D3E7D}" type="presParOf" srcId="{69936E36-EE1C-7F4C-9816-2FED7E57AE18}" destId="{0C0DE6FB-D184-AA43-AB54-2641B9B70073}" srcOrd="1" destOrd="0" presId="urn:microsoft.com/office/officeart/2005/8/layout/list1"/>
    <dgm:cxn modelId="{D7E61D19-0A87-B345-A765-861AAC9F71ED}" type="presParOf" srcId="{95389043-166E-084E-AB98-60E997D49FB4}" destId="{0B794C17-2E8E-9842-98EA-2A2841EFAF6A}" srcOrd="1" destOrd="0" presId="urn:microsoft.com/office/officeart/2005/8/layout/list1"/>
    <dgm:cxn modelId="{532D40E9-7622-F848-A7A8-537894781B17}" type="presParOf" srcId="{95389043-166E-084E-AB98-60E997D49FB4}" destId="{6CAF6ABB-EAC4-BA4B-8E82-439095F3023F}" srcOrd="2" destOrd="0" presId="urn:microsoft.com/office/officeart/2005/8/layout/list1"/>
    <dgm:cxn modelId="{D2C78891-6D47-D648-A36D-221A8636D988}" type="presParOf" srcId="{95389043-166E-084E-AB98-60E997D49FB4}" destId="{770D4D72-11DD-B74F-AE6B-B1FD53519D48}" srcOrd="3" destOrd="0" presId="urn:microsoft.com/office/officeart/2005/8/layout/list1"/>
    <dgm:cxn modelId="{4BBF2BF2-A4D0-8140-9360-D19C09718F2D}" type="presParOf" srcId="{95389043-166E-084E-AB98-60E997D49FB4}" destId="{D169D155-78B1-534A-BEBD-DA57E1FF22E8}" srcOrd="4" destOrd="0" presId="urn:microsoft.com/office/officeart/2005/8/layout/list1"/>
    <dgm:cxn modelId="{F96C847D-BE9F-B941-A4A0-83A6DC1C28D2}" type="presParOf" srcId="{D169D155-78B1-534A-BEBD-DA57E1FF22E8}" destId="{60A65A93-0A13-A744-A591-B059E43DE521}" srcOrd="0" destOrd="0" presId="urn:microsoft.com/office/officeart/2005/8/layout/list1"/>
    <dgm:cxn modelId="{B9752C32-8BEA-ED44-BD24-44790C589013}" type="presParOf" srcId="{D169D155-78B1-534A-BEBD-DA57E1FF22E8}" destId="{F2D9F440-D354-7341-AE67-B6AF627BFADC}" srcOrd="1" destOrd="0" presId="urn:microsoft.com/office/officeart/2005/8/layout/list1"/>
    <dgm:cxn modelId="{B9806F44-E66C-C942-9F1E-C15D10C8FE95}" type="presParOf" srcId="{95389043-166E-084E-AB98-60E997D49FB4}" destId="{B8628F7B-FE93-BB40-B630-2B9C90822BE3}" srcOrd="5" destOrd="0" presId="urn:microsoft.com/office/officeart/2005/8/layout/list1"/>
    <dgm:cxn modelId="{D3BBFA44-6F74-594F-92B3-6E7D9BFB60D6}" type="presParOf" srcId="{95389043-166E-084E-AB98-60E997D49FB4}" destId="{A42AA41C-EA4B-1347-8F51-0E167159B33D}" srcOrd="6" destOrd="0" presId="urn:microsoft.com/office/officeart/2005/8/layout/list1"/>
    <dgm:cxn modelId="{E5285DF8-1237-4D46-92BB-E5F8BC7FB3A0}" type="presParOf" srcId="{95389043-166E-084E-AB98-60E997D49FB4}" destId="{3BC4C94D-8036-6742-94A4-CC6124BB8D75}" srcOrd="7" destOrd="0" presId="urn:microsoft.com/office/officeart/2005/8/layout/list1"/>
    <dgm:cxn modelId="{C6A27919-5B20-5242-983E-E9B9323D33BB}" type="presParOf" srcId="{95389043-166E-084E-AB98-60E997D49FB4}" destId="{965CE90A-B844-5645-9245-C003C769675B}" srcOrd="8" destOrd="0" presId="urn:microsoft.com/office/officeart/2005/8/layout/list1"/>
    <dgm:cxn modelId="{0BDF26AD-2A21-6443-9098-5367FCECB1AF}" type="presParOf" srcId="{965CE90A-B844-5645-9245-C003C769675B}" destId="{AA450800-BA93-C543-9599-1C63C7DDA3F9}" srcOrd="0" destOrd="0" presId="urn:microsoft.com/office/officeart/2005/8/layout/list1"/>
    <dgm:cxn modelId="{A9351FA8-E277-E842-8251-701E4F80CE57}" type="presParOf" srcId="{965CE90A-B844-5645-9245-C003C769675B}" destId="{F100AF9B-B425-AF43-90FB-4B95E2A95276}" srcOrd="1" destOrd="0" presId="urn:microsoft.com/office/officeart/2005/8/layout/list1"/>
    <dgm:cxn modelId="{F7E82FD3-FBED-F84F-87DF-EE3E14B975B2}" type="presParOf" srcId="{95389043-166E-084E-AB98-60E997D49FB4}" destId="{7F13A483-1121-224F-A466-6679FA6F13E8}" srcOrd="9" destOrd="0" presId="urn:microsoft.com/office/officeart/2005/8/layout/list1"/>
    <dgm:cxn modelId="{87ADD146-6012-0F42-9694-41791B21B966}" type="presParOf" srcId="{95389043-166E-084E-AB98-60E997D49FB4}" destId="{1AE85C95-E90A-884A-A0CF-6243FBC40F57}" srcOrd="10" destOrd="0" presId="urn:microsoft.com/office/officeart/2005/8/layout/list1"/>
    <dgm:cxn modelId="{2F96271F-0AB3-574E-8309-1E728F33D9ED}" type="presParOf" srcId="{95389043-166E-084E-AB98-60E997D49FB4}" destId="{8D03DE52-D27E-8A4B-840D-C0CDA631281C}" srcOrd="11" destOrd="0" presId="urn:microsoft.com/office/officeart/2005/8/layout/list1"/>
    <dgm:cxn modelId="{C13A398A-FB29-F344-BE24-2B8C46AF671C}" type="presParOf" srcId="{95389043-166E-084E-AB98-60E997D49FB4}" destId="{EC8BF6F5-5F11-F54E-95D8-342B16280E7B}" srcOrd="12" destOrd="0" presId="urn:microsoft.com/office/officeart/2005/8/layout/list1"/>
    <dgm:cxn modelId="{84CF77B6-E678-C541-BD66-D09AFB1D77A8}" type="presParOf" srcId="{EC8BF6F5-5F11-F54E-95D8-342B16280E7B}" destId="{F321E855-1131-5F44-8303-2E61B7E807DA}" srcOrd="0" destOrd="0" presId="urn:microsoft.com/office/officeart/2005/8/layout/list1"/>
    <dgm:cxn modelId="{DCFA73F1-50E9-314D-BAE9-AC7F4AE79C45}" type="presParOf" srcId="{EC8BF6F5-5F11-F54E-95D8-342B16280E7B}" destId="{129324C6-A5F3-9A4A-8B5B-E140958892A3}" srcOrd="1" destOrd="0" presId="urn:microsoft.com/office/officeart/2005/8/layout/list1"/>
    <dgm:cxn modelId="{A72B631C-37F6-5F45-AD74-B0F6FB77E129}" type="presParOf" srcId="{95389043-166E-084E-AB98-60E997D49FB4}" destId="{0F9DF35E-3B9A-2943-BC53-85060CEC1DEE}" srcOrd="13" destOrd="0" presId="urn:microsoft.com/office/officeart/2005/8/layout/list1"/>
    <dgm:cxn modelId="{98BC1870-BE22-844E-BAA2-E211B126BABF}" type="presParOf" srcId="{95389043-166E-084E-AB98-60E997D49FB4}" destId="{8EA785C7-120D-314C-AE20-F9572B849B5B}" srcOrd="14" destOrd="0" presId="urn:microsoft.com/office/officeart/2005/8/layout/list1"/>
    <dgm:cxn modelId="{5FC65EBE-674C-C74E-8D44-729B429B9C1A}" type="presParOf" srcId="{95389043-166E-084E-AB98-60E997D49FB4}" destId="{A1192479-164B-7941-AA11-D8C767D18CD4}" srcOrd="15" destOrd="0" presId="urn:microsoft.com/office/officeart/2005/8/layout/list1"/>
    <dgm:cxn modelId="{B39C26F0-EC48-9743-9551-C9BDC48BA56F}" type="presParOf" srcId="{95389043-166E-084E-AB98-60E997D49FB4}" destId="{42AE8D9B-0E32-A646-9E67-C755D50F9B89}" srcOrd="16" destOrd="0" presId="urn:microsoft.com/office/officeart/2005/8/layout/list1"/>
    <dgm:cxn modelId="{FBB37142-F295-8C4B-82B8-3724CC5242F2}" type="presParOf" srcId="{42AE8D9B-0E32-A646-9E67-C755D50F9B89}" destId="{A14AE8F5-5863-BA43-8D3D-7B692B283022}" srcOrd="0" destOrd="0" presId="urn:microsoft.com/office/officeart/2005/8/layout/list1"/>
    <dgm:cxn modelId="{77A86B4D-3115-6F46-8B21-228F59B1AE58}" type="presParOf" srcId="{42AE8D9B-0E32-A646-9E67-C755D50F9B89}" destId="{A9B2C9FE-D650-D541-97CD-1FE7A7048DFD}" srcOrd="1" destOrd="0" presId="urn:microsoft.com/office/officeart/2005/8/layout/list1"/>
    <dgm:cxn modelId="{8B359CC3-B97D-3843-A69D-BE42718B4DD9}" type="presParOf" srcId="{95389043-166E-084E-AB98-60E997D49FB4}" destId="{31006412-95D7-4A43-BF91-B879E9DF6F25}" srcOrd="17" destOrd="0" presId="urn:microsoft.com/office/officeart/2005/8/layout/list1"/>
    <dgm:cxn modelId="{1F00DBFA-98D7-0B44-BF26-58126264445C}" type="presParOf" srcId="{95389043-166E-084E-AB98-60E997D49FB4}" destId="{0A7DF047-115B-A14C-BF2C-7D9DFDB2D356}" srcOrd="18" destOrd="0" presId="urn:microsoft.com/office/officeart/2005/8/layout/list1"/>
    <dgm:cxn modelId="{F6F0FA3E-11CC-3946-88E8-7B1176443FE6}" type="presParOf" srcId="{95389043-166E-084E-AB98-60E997D49FB4}" destId="{E42F3A8A-06CB-C348-AFE1-E0B0162FFCCC}" srcOrd="19" destOrd="0" presId="urn:microsoft.com/office/officeart/2005/8/layout/list1"/>
    <dgm:cxn modelId="{1C3C6239-0805-B647-ADB3-AB96B0882EBA}" type="presParOf" srcId="{95389043-166E-084E-AB98-60E997D49FB4}" destId="{B5BF62EA-52DD-7F4C-8BF1-9E116399ABF2}" srcOrd="20" destOrd="0" presId="urn:microsoft.com/office/officeart/2005/8/layout/list1"/>
    <dgm:cxn modelId="{E63845DE-9571-9F45-87A9-6ADC4F040E87}" type="presParOf" srcId="{B5BF62EA-52DD-7F4C-8BF1-9E116399ABF2}" destId="{1A2F53C8-086D-9E49-B7E5-E1775F749970}" srcOrd="0" destOrd="0" presId="urn:microsoft.com/office/officeart/2005/8/layout/list1"/>
    <dgm:cxn modelId="{940E1E0C-3D1F-6F4C-9129-FB5B5200B7D3}" type="presParOf" srcId="{B5BF62EA-52DD-7F4C-8BF1-9E116399ABF2}" destId="{F846C3D2-4D6C-4E40-A6B3-18CA8D31C2BB}" srcOrd="1" destOrd="0" presId="urn:microsoft.com/office/officeart/2005/8/layout/list1"/>
    <dgm:cxn modelId="{969AC8B2-1A4C-7D47-A099-3C8249E4859C}" type="presParOf" srcId="{95389043-166E-084E-AB98-60E997D49FB4}" destId="{9FE4B37C-72A3-344B-8406-24FADF731A70}" srcOrd="21" destOrd="0" presId="urn:microsoft.com/office/officeart/2005/8/layout/list1"/>
    <dgm:cxn modelId="{6F992302-AD3A-BA4B-B833-4E3AACAD1B46}" type="presParOf" srcId="{95389043-166E-084E-AB98-60E997D49FB4}" destId="{BE4F32D5-B599-D344-8469-C1979F148E17}" srcOrd="22"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0F92760C-17EA-41BF-8C2A-BF9704A37710}" type="doc">
      <dgm:prSet loTypeId="urn:microsoft.com/office/officeart/2005/8/layout/cycle1" loCatId="cycle" qsTypeId="urn:microsoft.com/office/officeart/2005/8/quickstyle/simple1" qsCatId="simple" csTypeId="urn:microsoft.com/office/officeart/2005/8/colors/accent2_2" csCatId="accent2"/>
      <dgm:spPr/>
      <dgm:t>
        <a:bodyPr/>
        <a:lstStyle/>
        <a:p>
          <a:endParaRPr lang="en-US"/>
        </a:p>
      </dgm:t>
    </dgm:pt>
    <dgm:pt modelId="{6B1ED7B1-F26C-4042-996F-39D153E3E7C5}">
      <dgm:prSet/>
      <dgm:spPr/>
      <dgm:t>
        <a:bodyPr/>
        <a:lstStyle/>
        <a:p>
          <a:r>
            <a:rPr lang="en-GB"/>
            <a:t>Threat agents evolve</a:t>
          </a:r>
          <a:endParaRPr lang="en-US"/>
        </a:p>
      </dgm:t>
    </dgm:pt>
    <dgm:pt modelId="{800D8174-33EB-4BCF-A7F3-943E07F2D5A9}" type="parTrans" cxnId="{2E6A2CC2-F6A5-4AEE-A38F-504B08385603}">
      <dgm:prSet/>
      <dgm:spPr/>
      <dgm:t>
        <a:bodyPr/>
        <a:lstStyle/>
        <a:p>
          <a:endParaRPr lang="en-US"/>
        </a:p>
      </dgm:t>
    </dgm:pt>
    <dgm:pt modelId="{0CD7D1A6-00A1-47DD-A3AE-1FBC07B7D84E}" type="sibTrans" cxnId="{2E6A2CC2-F6A5-4AEE-A38F-504B08385603}">
      <dgm:prSet/>
      <dgm:spPr/>
      <dgm:t>
        <a:bodyPr/>
        <a:lstStyle/>
        <a:p>
          <a:endParaRPr lang="en-US"/>
        </a:p>
      </dgm:t>
    </dgm:pt>
    <dgm:pt modelId="{A612E06A-D1E0-4C36-9A6B-BFAE1A8226E3}">
      <dgm:prSet/>
      <dgm:spPr/>
      <dgm:t>
        <a:bodyPr/>
        <a:lstStyle/>
        <a:p>
          <a:r>
            <a:rPr lang="en-GB"/>
            <a:t>Attackers will improve or change their attack vector</a:t>
          </a:r>
          <a:endParaRPr lang="en-US"/>
        </a:p>
      </dgm:t>
    </dgm:pt>
    <dgm:pt modelId="{50858730-0CBE-4D9D-A6D2-399F8B5FC9B2}" type="parTrans" cxnId="{BB3D28DF-BCB9-4B58-B3FA-EF0BAC033194}">
      <dgm:prSet/>
      <dgm:spPr/>
      <dgm:t>
        <a:bodyPr/>
        <a:lstStyle/>
        <a:p>
          <a:endParaRPr lang="en-US"/>
        </a:p>
      </dgm:t>
    </dgm:pt>
    <dgm:pt modelId="{67D4D61F-AE58-4168-AE4B-E92DB15722FD}" type="sibTrans" cxnId="{BB3D28DF-BCB9-4B58-B3FA-EF0BAC033194}">
      <dgm:prSet/>
      <dgm:spPr/>
      <dgm:t>
        <a:bodyPr/>
        <a:lstStyle/>
        <a:p>
          <a:endParaRPr lang="en-US"/>
        </a:p>
      </dgm:t>
    </dgm:pt>
    <dgm:pt modelId="{CB5E8A60-D6DA-47BB-A30E-D2B0478EF2F8}">
      <dgm:prSet/>
      <dgm:spPr/>
      <dgm:t>
        <a:bodyPr/>
        <a:lstStyle/>
        <a:p>
          <a:r>
            <a:rPr lang="en-GB"/>
            <a:t>Objectives evolve</a:t>
          </a:r>
          <a:endParaRPr lang="en-US"/>
        </a:p>
      </dgm:t>
    </dgm:pt>
    <dgm:pt modelId="{CF431CC4-D09E-4676-AB4D-E3DADD3DB229}" type="parTrans" cxnId="{F8341568-A1C0-468D-8275-87E0AEA798A2}">
      <dgm:prSet/>
      <dgm:spPr/>
      <dgm:t>
        <a:bodyPr/>
        <a:lstStyle/>
        <a:p>
          <a:endParaRPr lang="en-US"/>
        </a:p>
      </dgm:t>
    </dgm:pt>
    <dgm:pt modelId="{A9768A38-653B-4494-B6EC-B10C6D4AAE3F}" type="sibTrans" cxnId="{F8341568-A1C0-468D-8275-87E0AEA798A2}">
      <dgm:prSet/>
      <dgm:spPr/>
      <dgm:t>
        <a:bodyPr/>
        <a:lstStyle/>
        <a:p>
          <a:endParaRPr lang="en-US"/>
        </a:p>
      </dgm:t>
    </dgm:pt>
    <dgm:pt modelId="{553478A8-1CFC-4C61-B1CD-B4D8A82EB53A}">
      <dgm:prSet/>
      <dgm:spPr/>
      <dgm:t>
        <a:bodyPr/>
        <a:lstStyle/>
        <a:p>
          <a:r>
            <a:rPr lang="en-GB"/>
            <a:t>What the system is used for may change</a:t>
          </a:r>
          <a:endParaRPr lang="en-US"/>
        </a:p>
      </dgm:t>
    </dgm:pt>
    <dgm:pt modelId="{8FE89034-F3FD-4CA0-B789-112D79A2C7AA}" type="parTrans" cxnId="{556FA8DA-C3F6-44F1-A3F0-74A9EDD79BAE}">
      <dgm:prSet/>
      <dgm:spPr/>
      <dgm:t>
        <a:bodyPr/>
        <a:lstStyle/>
        <a:p>
          <a:endParaRPr lang="en-US"/>
        </a:p>
      </dgm:t>
    </dgm:pt>
    <dgm:pt modelId="{5F67C2D8-CD7C-4DA1-94E3-C49EE2F0AF5B}" type="sibTrans" cxnId="{556FA8DA-C3F6-44F1-A3F0-74A9EDD79BAE}">
      <dgm:prSet/>
      <dgm:spPr/>
      <dgm:t>
        <a:bodyPr/>
        <a:lstStyle/>
        <a:p>
          <a:endParaRPr lang="en-US"/>
        </a:p>
      </dgm:t>
    </dgm:pt>
    <dgm:pt modelId="{F7AC6884-9000-486D-AA8E-410308188209}">
      <dgm:prSet/>
      <dgm:spPr/>
      <dgm:t>
        <a:bodyPr/>
        <a:lstStyle/>
        <a:p>
          <a:r>
            <a:rPr lang="en-GB"/>
            <a:t>Unwanted incidents evolve</a:t>
          </a:r>
          <a:endParaRPr lang="en-US"/>
        </a:p>
      </dgm:t>
    </dgm:pt>
    <dgm:pt modelId="{50524492-CD96-4B8A-B69A-FA16A1139355}" type="parTrans" cxnId="{A421B4DA-717D-4DA2-8C7C-64BF04D2E0B0}">
      <dgm:prSet/>
      <dgm:spPr/>
      <dgm:t>
        <a:bodyPr/>
        <a:lstStyle/>
        <a:p>
          <a:endParaRPr lang="en-US"/>
        </a:p>
      </dgm:t>
    </dgm:pt>
    <dgm:pt modelId="{5123318E-F34E-4962-BE14-1FB9F983F78E}" type="sibTrans" cxnId="{A421B4DA-717D-4DA2-8C7C-64BF04D2E0B0}">
      <dgm:prSet/>
      <dgm:spPr/>
      <dgm:t>
        <a:bodyPr/>
        <a:lstStyle/>
        <a:p>
          <a:endParaRPr lang="en-US"/>
        </a:p>
      </dgm:t>
    </dgm:pt>
    <dgm:pt modelId="{3F288C4D-9B34-4A70-9908-7AD2D3BB722D}">
      <dgm:prSet/>
      <dgm:spPr/>
      <dgm:t>
        <a:bodyPr/>
        <a:lstStyle/>
        <a:p>
          <a:r>
            <a:rPr lang="en-GB"/>
            <a:t>Security metrics are incomplete</a:t>
          </a:r>
          <a:endParaRPr lang="en-US"/>
        </a:p>
      </dgm:t>
    </dgm:pt>
    <dgm:pt modelId="{229961CB-7A66-44D0-A208-81AB3B3F7579}" type="parTrans" cxnId="{AE31A89D-6565-4FC7-845C-2ADE3D878111}">
      <dgm:prSet/>
      <dgm:spPr/>
      <dgm:t>
        <a:bodyPr/>
        <a:lstStyle/>
        <a:p>
          <a:endParaRPr lang="en-US"/>
        </a:p>
      </dgm:t>
    </dgm:pt>
    <dgm:pt modelId="{C031C525-9A0C-4FF9-AE3D-683B5511378A}" type="sibTrans" cxnId="{AE31A89D-6565-4FC7-845C-2ADE3D878111}">
      <dgm:prSet/>
      <dgm:spPr/>
      <dgm:t>
        <a:bodyPr/>
        <a:lstStyle/>
        <a:p>
          <a:endParaRPr lang="en-US"/>
        </a:p>
      </dgm:t>
    </dgm:pt>
    <dgm:pt modelId="{486240C2-8820-4C84-9A1D-1D70122F01ED}">
      <dgm:prSet/>
      <dgm:spPr/>
      <dgm:t>
        <a:bodyPr/>
        <a:lstStyle/>
        <a:p>
          <a:r>
            <a:rPr lang="en-GB"/>
            <a:t>Security techniques evolve</a:t>
          </a:r>
          <a:endParaRPr lang="en-US"/>
        </a:p>
      </dgm:t>
    </dgm:pt>
    <dgm:pt modelId="{46EC9E88-0F4D-4D68-A8C2-68B2244FB1A4}" type="parTrans" cxnId="{E90CB2CA-F598-453D-AC90-6C05112748F0}">
      <dgm:prSet/>
      <dgm:spPr/>
      <dgm:t>
        <a:bodyPr/>
        <a:lstStyle/>
        <a:p>
          <a:endParaRPr lang="en-US"/>
        </a:p>
      </dgm:t>
    </dgm:pt>
    <dgm:pt modelId="{866C0470-1A79-4FCC-A70F-E921A235E8E6}" type="sibTrans" cxnId="{E90CB2CA-F598-453D-AC90-6C05112748F0}">
      <dgm:prSet/>
      <dgm:spPr/>
      <dgm:t>
        <a:bodyPr/>
        <a:lstStyle/>
        <a:p>
          <a:endParaRPr lang="en-US"/>
        </a:p>
      </dgm:t>
    </dgm:pt>
    <dgm:pt modelId="{F1193D31-FC27-4D28-81A1-422DFBD3EC0F}">
      <dgm:prSet/>
      <dgm:spPr/>
      <dgm:t>
        <a:bodyPr/>
        <a:lstStyle/>
        <a:p>
          <a:r>
            <a:rPr lang="en-GB"/>
            <a:t>Attacks</a:t>
          </a:r>
          <a:endParaRPr lang="en-US"/>
        </a:p>
      </dgm:t>
    </dgm:pt>
    <dgm:pt modelId="{6A22DB52-CF26-425B-88B2-FBFA7131E4C6}" type="parTrans" cxnId="{7CFFBE64-7662-488C-B6CB-3BF073CF2720}">
      <dgm:prSet/>
      <dgm:spPr/>
      <dgm:t>
        <a:bodyPr/>
        <a:lstStyle/>
        <a:p>
          <a:endParaRPr lang="en-US"/>
        </a:p>
      </dgm:t>
    </dgm:pt>
    <dgm:pt modelId="{2D3BEE79-33CF-492C-B647-D7FE93374F62}" type="sibTrans" cxnId="{7CFFBE64-7662-488C-B6CB-3BF073CF2720}">
      <dgm:prSet/>
      <dgm:spPr/>
      <dgm:t>
        <a:bodyPr/>
        <a:lstStyle/>
        <a:p>
          <a:endParaRPr lang="en-US"/>
        </a:p>
      </dgm:t>
    </dgm:pt>
    <dgm:pt modelId="{E3B10C6B-A0A1-4FD8-A07D-8E6763AB2CB0}">
      <dgm:prSet/>
      <dgm:spPr/>
      <dgm:t>
        <a:bodyPr/>
        <a:lstStyle/>
        <a:p>
          <a:r>
            <a:rPr lang="en-GB"/>
            <a:t>Countermeasures</a:t>
          </a:r>
          <a:endParaRPr lang="en-US"/>
        </a:p>
      </dgm:t>
    </dgm:pt>
    <dgm:pt modelId="{ABD312DC-AD0D-43CA-9574-D0D20F67B95A}" type="parTrans" cxnId="{835D431D-2EEC-4A75-AECC-93297843BF07}">
      <dgm:prSet/>
      <dgm:spPr/>
      <dgm:t>
        <a:bodyPr/>
        <a:lstStyle/>
        <a:p>
          <a:endParaRPr lang="en-US"/>
        </a:p>
      </dgm:t>
    </dgm:pt>
    <dgm:pt modelId="{1DDB3BC4-26D1-48EE-AB17-B3354371EF63}" type="sibTrans" cxnId="{835D431D-2EEC-4A75-AECC-93297843BF07}">
      <dgm:prSet/>
      <dgm:spPr/>
      <dgm:t>
        <a:bodyPr/>
        <a:lstStyle/>
        <a:p>
          <a:endParaRPr lang="en-US"/>
        </a:p>
      </dgm:t>
    </dgm:pt>
    <dgm:pt modelId="{0E8A5E0D-8440-4561-B43F-63A4BDA22EB7}">
      <dgm:prSet/>
      <dgm:spPr/>
      <dgm:t>
        <a:bodyPr/>
        <a:lstStyle/>
        <a:p>
          <a:r>
            <a:rPr lang="en-GB"/>
            <a:t>Attacks on countermeasures</a:t>
          </a:r>
          <a:endParaRPr lang="en-US"/>
        </a:p>
      </dgm:t>
    </dgm:pt>
    <dgm:pt modelId="{478E60F5-50CF-4093-BCA3-265400748A14}" type="parTrans" cxnId="{68DD8027-9A14-480E-9074-45697E09B77C}">
      <dgm:prSet/>
      <dgm:spPr/>
      <dgm:t>
        <a:bodyPr/>
        <a:lstStyle/>
        <a:p>
          <a:endParaRPr lang="en-US"/>
        </a:p>
      </dgm:t>
    </dgm:pt>
    <dgm:pt modelId="{CE9D575A-9C17-45B7-AFDA-127180660916}" type="sibTrans" cxnId="{68DD8027-9A14-480E-9074-45697E09B77C}">
      <dgm:prSet/>
      <dgm:spPr/>
      <dgm:t>
        <a:bodyPr/>
        <a:lstStyle/>
        <a:p>
          <a:endParaRPr lang="en-US"/>
        </a:p>
      </dgm:t>
    </dgm:pt>
    <dgm:pt modelId="{76C3DEF6-DAD1-0749-8BC2-4CA86FE60140}" type="pres">
      <dgm:prSet presAssocID="{0F92760C-17EA-41BF-8C2A-BF9704A37710}" presName="cycle" presStyleCnt="0">
        <dgm:presLayoutVars>
          <dgm:dir/>
          <dgm:resizeHandles val="exact"/>
        </dgm:presLayoutVars>
      </dgm:prSet>
      <dgm:spPr/>
    </dgm:pt>
    <dgm:pt modelId="{463EB20F-BB9A-A949-9212-19C80F7199BE}" type="pres">
      <dgm:prSet presAssocID="{6B1ED7B1-F26C-4042-996F-39D153E3E7C5}" presName="dummy" presStyleCnt="0"/>
      <dgm:spPr/>
    </dgm:pt>
    <dgm:pt modelId="{8E1B8D86-5EAB-1A4E-8143-C1C267088D0A}" type="pres">
      <dgm:prSet presAssocID="{6B1ED7B1-F26C-4042-996F-39D153E3E7C5}" presName="node" presStyleLbl="revTx" presStyleIdx="0" presStyleCnt="5">
        <dgm:presLayoutVars>
          <dgm:bulletEnabled val="1"/>
        </dgm:presLayoutVars>
      </dgm:prSet>
      <dgm:spPr/>
    </dgm:pt>
    <dgm:pt modelId="{B1036134-1FA3-0F4C-9292-9A67A6EBBD49}" type="pres">
      <dgm:prSet presAssocID="{0CD7D1A6-00A1-47DD-A3AE-1FBC07B7D84E}" presName="sibTrans" presStyleLbl="node1" presStyleIdx="0" presStyleCnt="5"/>
      <dgm:spPr/>
    </dgm:pt>
    <dgm:pt modelId="{173F0052-6991-6845-8B11-DAE01AF3FB2C}" type="pres">
      <dgm:prSet presAssocID="{CB5E8A60-D6DA-47BB-A30E-D2B0478EF2F8}" presName="dummy" presStyleCnt="0"/>
      <dgm:spPr/>
    </dgm:pt>
    <dgm:pt modelId="{3CC0EDC3-B64A-8B47-99CE-36249B0FBBFA}" type="pres">
      <dgm:prSet presAssocID="{CB5E8A60-D6DA-47BB-A30E-D2B0478EF2F8}" presName="node" presStyleLbl="revTx" presStyleIdx="1" presStyleCnt="5">
        <dgm:presLayoutVars>
          <dgm:bulletEnabled val="1"/>
        </dgm:presLayoutVars>
      </dgm:prSet>
      <dgm:spPr/>
    </dgm:pt>
    <dgm:pt modelId="{630E8A6C-A97A-4845-A15B-D897F5A6D37B}" type="pres">
      <dgm:prSet presAssocID="{A9768A38-653B-4494-B6EC-B10C6D4AAE3F}" presName="sibTrans" presStyleLbl="node1" presStyleIdx="1" presStyleCnt="5"/>
      <dgm:spPr/>
    </dgm:pt>
    <dgm:pt modelId="{3FA62916-40D3-E744-9917-FEB8FD300F6F}" type="pres">
      <dgm:prSet presAssocID="{F7AC6884-9000-486D-AA8E-410308188209}" presName="dummy" presStyleCnt="0"/>
      <dgm:spPr/>
    </dgm:pt>
    <dgm:pt modelId="{1F0EB6B2-2E33-3641-A056-03717749010D}" type="pres">
      <dgm:prSet presAssocID="{F7AC6884-9000-486D-AA8E-410308188209}" presName="node" presStyleLbl="revTx" presStyleIdx="2" presStyleCnt="5">
        <dgm:presLayoutVars>
          <dgm:bulletEnabled val="1"/>
        </dgm:presLayoutVars>
      </dgm:prSet>
      <dgm:spPr/>
    </dgm:pt>
    <dgm:pt modelId="{9E1CF19A-FC38-974E-B415-5BC07EAD8CE9}" type="pres">
      <dgm:prSet presAssocID="{5123318E-F34E-4962-BE14-1FB9F983F78E}" presName="sibTrans" presStyleLbl="node1" presStyleIdx="2" presStyleCnt="5"/>
      <dgm:spPr/>
    </dgm:pt>
    <dgm:pt modelId="{45D33700-583A-DF48-82FE-BC5599045169}" type="pres">
      <dgm:prSet presAssocID="{3F288C4D-9B34-4A70-9908-7AD2D3BB722D}" presName="dummy" presStyleCnt="0"/>
      <dgm:spPr/>
    </dgm:pt>
    <dgm:pt modelId="{6ECA0EFC-1469-9B40-B7F3-489968070654}" type="pres">
      <dgm:prSet presAssocID="{3F288C4D-9B34-4A70-9908-7AD2D3BB722D}" presName="node" presStyleLbl="revTx" presStyleIdx="3" presStyleCnt="5">
        <dgm:presLayoutVars>
          <dgm:bulletEnabled val="1"/>
        </dgm:presLayoutVars>
      </dgm:prSet>
      <dgm:spPr/>
    </dgm:pt>
    <dgm:pt modelId="{38A9E682-010F-614A-A158-293D77E44A88}" type="pres">
      <dgm:prSet presAssocID="{C031C525-9A0C-4FF9-AE3D-683B5511378A}" presName="sibTrans" presStyleLbl="node1" presStyleIdx="3" presStyleCnt="5"/>
      <dgm:spPr/>
    </dgm:pt>
    <dgm:pt modelId="{60F9BEE2-D3E0-2A4D-85FC-1BC6978F2015}" type="pres">
      <dgm:prSet presAssocID="{486240C2-8820-4C84-9A1D-1D70122F01ED}" presName="dummy" presStyleCnt="0"/>
      <dgm:spPr/>
    </dgm:pt>
    <dgm:pt modelId="{7CD03F78-E259-764E-8079-C2F42FAA1D60}" type="pres">
      <dgm:prSet presAssocID="{486240C2-8820-4C84-9A1D-1D70122F01ED}" presName="node" presStyleLbl="revTx" presStyleIdx="4" presStyleCnt="5">
        <dgm:presLayoutVars>
          <dgm:bulletEnabled val="1"/>
        </dgm:presLayoutVars>
      </dgm:prSet>
      <dgm:spPr/>
    </dgm:pt>
    <dgm:pt modelId="{BCD4D0E3-8968-A14A-82B3-157FF18894E5}" type="pres">
      <dgm:prSet presAssocID="{866C0470-1A79-4FCC-A70F-E921A235E8E6}" presName="sibTrans" presStyleLbl="node1" presStyleIdx="4" presStyleCnt="5"/>
      <dgm:spPr/>
    </dgm:pt>
  </dgm:ptLst>
  <dgm:cxnLst>
    <dgm:cxn modelId="{675E7008-26C6-AD47-B504-F6E88F5A37C2}" type="presOf" srcId="{0F92760C-17EA-41BF-8C2A-BF9704A37710}" destId="{76C3DEF6-DAD1-0749-8BC2-4CA86FE60140}" srcOrd="0" destOrd="0" presId="urn:microsoft.com/office/officeart/2005/8/layout/cycle1"/>
    <dgm:cxn modelId="{FFBF0A0A-4571-404A-844D-8578A0A12F54}" type="presOf" srcId="{6B1ED7B1-F26C-4042-996F-39D153E3E7C5}" destId="{8E1B8D86-5EAB-1A4E-8143-C1C267088D0A}" srcOrd="0" destOrd="0" presId="urn:microsoft.com/office/officeart/2005/8/layout/cycle1"/>
    <dgm:cxn modelId="{835D431D-2EEC-4A75-AECC-93297843BF07}" srcId="{486240C2-8820-4C84-9A1D-1D70122F01ED}" destId="{E3B10C6B-A0A1-4FD8-A07D-8E6763AB2CB0}" srcOrd="1" destOrd="0" parTransId="{ABD312DC-AD0D-43CA-9574-D0D20F67B95A}" sibTransId="{1DDB3BC4-26D1-48EE-AB17-B3354371EF63}"/>
    <dgm:cxn modelId="{4676691F-A5A4-644D-80B4-8F278E22F682}" type="presOf" srcId="{CB5E8A60-D6DA-47BB-A30E-D2B0478EF2F8}" destId="{3CC0EDC3-B64A-8B47-99CE-36249B0FBBFA}" srcOrd="0" destOrd="0" presId="urn:microsoft.com/office/officeart/2005/8/layout/cycle1"/>
    <dgm:cxn modelId="{68DD8027-9A14-480E-9074-45697E09B77C}" srcId="{486240C2-8820-4C84-9A1D-1D70122F01ED}" destId="{0E8A5E0D-8440-4561-B43F-63A4BDA22EB7}" srcOrd="2" destOrd="0" parTransId="{478E60F5-50CF-4093-BCA3-265400748A14}" sibTransId="{CE9D575A-9C17-45B7-AFDA-127180660916}"/>
    <dgm:cxn modelId="{994D3D29-0503-6045-ABB5-B7693D27CF9C}" type="presOf" srcId="{486240C2-8820-4C84-9A1D-1D70122F01ED}" destId="{7CD03F78-E259-764E-8079-C2F42FAA1D60}" srcOrd="0" destOrd="0" presId="urn:microsoft.com/office/officeart/2005/8/layout/cycle1"/>
    <dgm:cxn modelId="{EF87DA2C-C431-9F41-9C7C-633C57E898A9}" type="presOf" srcId="{A612E06A-D1E0-4C36-9A6B-BFAE1A8226E3}" destId="{8E1B8D86-5EAB-1A4E-8143-C1C267088D0A}" srcOrd="0" destOrd="1" presId="urn:microsoft.com/office/officeart/2005/8/layout/cycle1"/>
    <dgm:cxn modelId="{29DFDD3D-FD3C-1945-B736-E8A83C67BB69}" type="presOf" srcId="{0CD7D1A6-00A1-47DD-A3AE-1FBC07B7D84E}" destId="{B1036134-1FA3-0F4C-9292-9A67A6EBBD49}" srcOrd="0" destOrd="0" presId="urn:microsoft.com/office/officeart/2005/8/layout/cycle1"/>
    <dgm:cxn modelId="{42D2BD48-30AC-444D-970C-FA2462E4721B}" type="presOf" srcId="{3F288C4D-9B34-4A70-9908-7AD2D3BB722D}" destId="{6ECA0EFC-1469-9B40-B7F3-489968070654}" srcOrd="0" destOrd="0" presId="urn:microsoft.com/office/officeart/2005/8/layout/cycle1"/>
    <dgm:cxn modelId="{7CFFBE64-7662-488C-B6CB-3BF073CF2720}" srcId="{486240C2-8820-4C84-9A1D-1D70122F01ED}" destId="{F1193D31-FC27-4D28-81A1-422DFBD3EC0F}" srcOrd="0" destOrd="0" parTransId="{6A22DB52-CF26-425B-88B2-FBFA7131E4C6}" sibTransId="{2D3BEE79-33CF-492C-B647-D7FE93374F62}"/>
    <dgm:cxn modelId="{F8341568-A1C0-468D-8275-87E0AEA798A2}" srcId="{0F92760C-17EA-41BF-8C2A-BF9704A37710}" destId="{CB5E8A60-D6DA-47BB-A30E-D2B0478EF2F8}" srcOrd="1" destOrd="0" parTransId="{CF431CC4-D09E-4676-AB4D-E3DADD3DB229}" sibTransId="{A9768A38-653B-4494-B6EC-B10C6D4AAE3F}"/>
    <dgm:cxn modelId="{89C29874-A64A-684E-A9F8-D5A611788D2F}" type="presOf" srcId="{A9768A38-653B-4494-B6EC-B10C6D4AAE3F}" destId="{630E8A6C-A97A-4845-A15B-D897F5A6D37B}" srcOrd="0" destOrd="0" presId="urn:microsoft.com/office/officeart/2005/8/layout/cycle1"/>
    <dgm:cxn modelId="{5DF2C98C-F95C-964A-89F2-F1A6D11BCAD6}" type="presOf" srcId="{F1193D31-FC27-4D28-81A1-422DFBD3EC0F}" destId="{7CD03F78-E259-764E-8079-C2F42FAA1D60}" srcOrd="0" destOrd="1" presId="urn:microsoft.com/office/officeart/2005/8/layout/cycle1"/>
    <dgm:cxn modelId="{AE31A89D-6565-4FC7-845C-2ADE3D878111}" srcId="{0F92760C-17EA-41BF-8C2A-BF9704A37710}" destId="{3F288C4D-9B34-4A70-9908-7AD2D3BB722D}" srcOrd="3" destOrd="0" parTransId="{229961CB-7A66-44D0-A208-81AB3B3F7579}" sibTransId="{C031C525-9A0C-4FF9-AE3D-683B5511378A}"/>
    <dgm:cxn modelId="{B42000C2-5450-224B-823E-76467CAD7577}" type="presOf" srcId="{E3B10C6B-A0A1-4FD8-A07D-8E6763AB2CB0}" destId="{7CD03F78-E259-764E-8079-C2F42FAA1D60}" srcOrd="0" destOrd="2" presId="urn:microsoft.com/office/officeart/2005/8/layout/cycle1"/>
    <dgm:cxn modelId="{2E6A2CC2-F6A5-4AEE-A38F-504B08385603}" srcId="{0F92760C-17EA-41BF-8C2A-BF9704A37710}" destId="{6B1ED7B1-F26C-4042-996F-39D153E3E7C5}" srcOrd="0" destOrd="0" parTransId="{800D8174-33EB-4BCF-A7F3-943E07F2D5A9}" sibTransId="{0CD7D1A6-00A1-47DD-A3AE-1FBC07B7D84E}"/>
    <dgm:cxn modelId="{67B28AC3-AFBC-694A-BC29-887214A881AB}" type="presOf" srcId="{0E8A5E0D-8440-4561-B43F-63A4BDA22EB7}" destId="{7CD03F78-E259-764E-8079-C2F42FAA1D60}" srcOrd="0" destOrd="3" presId="urn:microsoft.com/office/officeart/2005/8/layout/cycle1"/>
    <dgm:cxn modelId="{E90CB2CA-F598-453D-AC90-6C05112748F0}" srcId="{0F92760C-17EA-41BF-8C2A-BF9704A37710}" destId="{486240C2-8820-4C84-9A1D-1D70122F01ED}" srcOrd="4" destOrd="0" parTransId="{46EC9E88-0F4D-4D68-A8C2-68B2244FB1A4}" sibTransId="{866C0470-1A79-4FCC-A70F-E921A235E8E6}"/>
    <dgm:cxn modelId="{437490CF-6A48-B743-B908-E2486F391712}" type="presOf" srcId="{C031C525-9A0C-4FF9-AE3D-683B5511378A}" destId="{38A9E682-010F-614A-A158-293D77E44A88}" srcOrd="0" destOrd="0" presId="urn:microsoft.com/office/officeart/2005/8/layout/cycle1"/>
    <dgm:cxn modelId="{3731A2D2-24E5-5742-AFCE-81011222840A}" type="presOf" srcId="{F7AC6884-9000-486D-AA8E-410308188209}" destId="{1F0EB6B2-2E33-3641-A056-03717749010D}" srcOrd="0" destOrd="0" presId="urn:microsoft.com/office/officeart/2005/8/layout/cycle1"/>
    <dgm:cxn modelId="{22E792D3-1929-9042-BF29-E9416C391425}" type="presOf" srcId="{553478A8-1CFC-4C61-B1CD-B4D8A82EB53A}" destId="{3CC0EDC3-B64A-8B47-99CE-36249B0FBBFA}" srcOrd="0" destOrd="1" presId="urn:microsoft.com/office/officeart/2005/8/layout/cycle1"/>
    <dgm:cxn modelId="{556FA8DA-C3F6-44F1-A3F0-74A9EDD79BAE}" srcId="{CB5E8A60-D6DA-47BB-A30E-D2B0478EF2F8}" destId="{553478A8-1CFC-4C61-B1CD-B4D8A82EB53A}" srcOrd="0" destOrd="0" parTransId="{8FE89034-F3FD-4CA0-B789-112D79A2C7AA}" sibTransId="{5F67C2D8-CD7C-4DA1-94E3-C49EE2F0AF5B}"/>
    <dgm:cxn modelId="{A421B4DA-717D-4DA2-8C7C-64BF04D2E0B0}" srcId="{0F92760C-17EA-41BF-8C2A-BF9704A37710}" destId="{F7AC6884-9000-486D-AA8E-410308188209}" srcOrd="2" destOrd="0" parTransId="{50524492-CD96-4B8A-B69A-FA16A1139355}" sibTransId="{5123318E-F34E-4962-BE14-1FB9F983F78E}"/>
    <dgm:cxn modelId="{BB3D28DF-BCB9-4B58-B3FA-EF0BAC033194}" srcId="{6B1ED7B1-F26C-4042-996F-39D153E3E7C5}" destId="{A612E06A-D1E0-4C36-9A6B-BFAE1A8226E3}" srcOrd="0" destOrd="0" parTransId="{50858730-0CBE-4D9D-A6D2-399F8B5FC9B2}" sibTransId="{67D4D61F-AE58-4168-AE4B-E92DB15722FD}"/>
    <dgm:cxn modelId="{B98A41E0-CC82-0C40-AC10-CD656AF7DDB6}" type="presOf" srcId="{5123318E-F34E-4962-BE14-1FB9F983F78E}" destId="{9E1CF19A-FC38-974E-B415-5BC07EAD8CE9}" srcOrd="0" destOrd="0" presId="urn:microsoft.com/office/officeart/2005/8/layout/cycle1"/>
    <dgm:cxn modelId="{ECA549E3-712C-9448-BB4A-4969682E053B}" type="presOf" srcId="{866C0470-1A79-4FCC-A70F-E921A235E8E6}" destId="{BCD4D0E3-8968-A14A-82B3-157FF18894E5}" srcOrd="0" destOrd="0" presId="urn:microsoft.com/office/officeart/2005/8/layout/cycle1"/>
    <dgm:cxn modelId="{1C86327C-CC5B-0242-87DE-04B56F27186A}" type="presParOf" srcId="{76C3DEF6-DAD1-0749-8BC2-4CA86FE60140}" destId="{463EB20F-BB9A-A949-9212-19C80F7199BE}" srcOrd="0" destOrd="0" presId="urn:microsoft.com/office/officeart/2005/8/layout/cycle1"/>
    <dgm:cxn modelId="{DAEF3E16-107A-3F43-B31A-A47024FB71C4}" type="presParOf" srcId="{76C3DEF6-DAD1-0749-8BC2-4CA86FE60140}" destId="{8E1B8D86-5EAB-1A4E-8143-C1C267088D0A}" srcOrd="1" destOrd="0" presId="urn:microsoft.com/office/officeart/2005/8/layout/cycle1"/>
    <dgm:cxn modelId="{EE7F2CDB-C7BA-554B-99E3-EF6909FAEB53}" type="presParOf" srcId="{76C3DEF6-DAD1-0749-8BC2-4CA86FE60140}" destId="{B1036134-1FA3-0F4C-9292-9A67A6EBBD49}" srcOrd="2" destOrd="0" presId="urn:microsoft.com/office/officeart/2005/8/layout/cycle1"/>
    <dgm:cxn modelId="{05E8A697-990C-8C45-8CDF-D7054F5DB090}" type="presParOf" srcId="{76C3DEF6-DAD1-0749-8BC2-4CA86FE60140}" destId="{173F0052-6991-6845-8B11-DAE01AF3FB2C}" srcOrd="3" destOrd="0" presId="urn:microsoft.com/office/officeart/2005/8/layout/cycle1"/>
    <dgm:cxn modelId="{972289FC-CF8C-7541-878D-0D697BA1B234}" type="presParOf" srcId="{76C3DEF6-DAD1-0749-8BC2-4CA86FE60140}" destId="{3CC0EDC3-B64A-8B47-99CE-36249B0FBBFA}" srcOrd="4" destOrd="0" presId="urn:microsoft.com/office/officeart/2005/8/layout/cycle1"/>
    <dgm:cxn modelId="{5E187FCC-8DCA-3C49-BF7A-76D147F72491}" type="presParOf" srcId="{76C3DEF6-DAD1-0749-8BC2-4CA86FE60140}" destId="{630E8A6C-A97A-4845-A15B-D897F5A6D37B}" srcOrd="5" destOrd="0" presId="urn:microsoft.com/office/officeart/2005/8/layout/cycle1"/>
    <dgm:cxn modelId="{59E0369A-8232-7D44-9FDA-5F5367888DD8}" type="presParOf" srcId="{76C3DEF6-DAD1-0749-8BC2-4CA86FE60140}" destId="{3FA62916-40D3-E744-9917-FEB8FD300F6F}" srcOrd="6" destOrd="0" presId="urn:microsoft.com/office/officeart/2005/8/layout/cycle1"/>
    <dgm:cxn modelId="{5B76B1C4-A93E-1C4E-9DD3-458D6042DA60}" type="presParOf" srcId="{76C3DEF6-DAD1-0749-8BC2-4CA86FE60140}" destId="{1F0EB6B2-2E33-3641-A056-03717749010D}" srcOrd="7" destOrd="0" presId="urn:microsoft.com/office/officeart/2005/8/layout/cycle1"/>
    <dgm:cxn modelId="{B54548FA-525D-664F-A918-221C000D1DBB}" type="presParOf" srcId="{76C3DEF6-DAD1-0749-8BC2-4CA86FE60140}" destId="{9E1CF19A-FC38-974E-B415-5BC07EAD8CE9}" srcOrd="8" destOrd="0" presId="urn:microsoft.com/office/officeart/2005/8/layout/cycle1"/>
    <dgm:cxn modelId="{3DEA42FF-319F-DB44-88D2-CCDBDF110E10}" type="presParOf" srcId="{76C3DEF6-DAD1-0749-8BC2-4CA86FE60140}" destId="{45D33700-583A-DF48-82FE-BC5599045169}" srcOrd="9" destOrd="0" presId="urn:microsoft.com/office/officeart/2005/8/layout/cycle1"/>
    <dgm:cxn modelId="{83124D4A-71E7-AF40-BA28-1CC0D758074D}" type="presParOf" srcId="{76C3DEF6-DAD1-0749-8BC2-4CA86FE60140}" destId="{6ECA0EFC-1469-9B40-B7F3-489968070654}" srcOrd="10" destOrd="0" presId="urn:microsoft.com/office/officeart/2005/8/layout/cycle1"/>
    <dgm:cxn modelId="{BB78E3FF-51DB-BC49-82B6-EAC8C28AB845}" type="presParOf" srcId="{76C3DEF6-DAD1-0749-8BC2-4CA86FE60140}" destId="{38A9E682-010F-614A-A158-293D77E44A88}" srcOrd="11" destOrd="0" presId="urn:microsoft.com/office/officeart/2005/8/layout/cycle1"/>
    <dgm:cxn modelId="{7F50189B-7687-1A4E-9636-29C068CE53ED}" type="presParOf" srcId="{76C3DEF6-DAD1-0749-8BC2-4CA86FE60140}" destId="{60F9BEE2-D3E0-2A4D-85FC-1BC6978F2015}" srcOrd="12" destOrd="0" presId="urn:microsoft.com/office/officeart/2005/8/layout/cycle1"/>
    <dgm:cxn modelId="{6A8A2FD4-2C6C-F846-BBD0-31600E4F156F}" type="presParOf" srcId="{76C3DEF6-DAD1-0749-8BC2-4CA86FE60140}" destId="{7CD03F78-E259-764E-8079-C2F42FAA1D60}" srcOrd="13" destOrd="0" presId="urn:microsoft.com/office/officeart/2005/8/layout/cycle1"/>
    <dgm:cxn modelId="{712D0FE4-8476-D843-98F7-672A0C8370C7}" type="presParOf" srcId="{76C3DEF6-DAD1-0749-8BC2-4CA86FE60140}" destId="{BCD4D0E3-8968-A14A-82B3-157FF18894E5}" srcOrd="14" destOrd="0" presId="urn:microsoft.com/office/officeart/2005/8/layout/cycle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DC5917A3-560E-4DDF-84B8-229DFCAB84A0}" type="doc">
      <dgm:prSet loTypeId="urn:microsoft.com/office/officeart/2018/5/layout/CenteredIconLabelDescriptionList" loCatId="icon" qsTypeId="urn:microsoft.com/office/officeart/2005/8/quickstyle/simple1" qsCatId="simple" csTypeId="urn:microsoft.com/office/officeart/2005/8/colors/accent1_2" csCatId="accent1" phldr="1"/>
      <dgm:spPr/>
      <dgm:t>
        <a:bodyPr/>
        <a:lstStyle/>
        <a:p>
          <a:endParaRPr lang="en-US"/>
        </a:p>
      </dgm:t>
    </dgm:pt>
    <dgm:pt modelId="{7F24DEC0-FAE1-4724-904D-E800BF191038}">
      <dgm:prSet/>
      <dgm:spPr/>
      <dgm:t>
        <a:bodyPr/>
        <a:lstStyle/>
        <a:p>
          <a:pPr>
            <a:defRPr b="1"/>
          </a:pPr>
          <a:r>
            <a:rPr lang="en-GB" baseline="0"/>
            <a:t>Assurance through evaluation</a:t>
          </a:r>
          <a:endParaRPr lang="en-US"/>
        </a:p>
      </dgm:t>
    </dgm:pt>
    <dgm:pt modelId="{206221E8-B716-432D-8786-D619057DAEB2}" type="parTrans" cxnId="{5B38287C-A479-4CBA-94DF-3B4AB461D954}">
      <dgm:prSet/>
      <dgm:spPr/>
      <dgm:t>
        <a:bodyPr/>
        <a:lstStyle/>
        <a:p>
          <a:endParaRPr lang="en-US"/>
        </a:p>
      </dgm:t>
    </dgm:pt>
    <dgm:pt modelId="{80603723-F5BF-4817-851C-B63080D3F221}" type="sibTrans" cxnId="{5B38287C-A479-4CBA-94DF-3B4AB461D954}">
      <dgm:prSet/>
      <dgm:spPr/>
      <dgm:t>
        <a:bodyPr/>
        <a:lstStyle/>
        <a:p>
          <a:endParaRPr lang="en-US"/>
        </a:p>
      </dgm:t>
    </dgm:pt>
    <dgm:pt modelId="{E850DA25-515B-48A2-A61B-BC4188BFBFB6}">
      <dgm:prSet/>
      <dgm:spPr/>
      <dgm:t>
        <a:bodyPr/>
        <a:lstStyle/>
        <a:p>
          <a:r>
            <a:rPr lang="en-GB" baseline="0"/>
            <a:t>Root of common criteria work</a:t>
          </a:r>
          <a:endParaRPr lang="en-US"/>
        </a:p>
      </dgm:t>
    </dgm:pt>
    <dgm:pt modelId="{D1A38F00-B530-4418-B0F7-249FA60C8A29}" type="parTrans" cxnId="{DFB62306-F980-439B-8CA6-74B5337A8DE1}">
      <dgm:prSet/>
      <dgm:spPr/>
      <dgm:t>
        <a:bodyPr/>
        <a:lstStyle/>
        <a:p>
          <a:endParaRPr lang="en-US"/>
        </a:p>
      </dgm:t>
    </dgm:pt>
    <dgm:pt modelId="{B7F2BD95-0A11-4425-A17A-37C0D2546C3C}" type="sibTrans" cxnId="{DFB62306-F980-439B-8CA6-74B5337A8DE1}">
      <dgm:prSet/>
      <dgm:spPr/>
      <dgm:t>
        <a:bodyPr/>
        <a:lstStyle/>
        <a:p>
          <a:endParaRPr lang="en-US"/>
        </a:p>
      </dgm:t>
    </dgm:pt>
    <dgm:pt modelId="{BD3D3C79-7FD0-4F08-8228-81EC4639D90E}">
      <dgm:prSet/>
      <dgm:spPr/>
      <dgm:t>
        <a:bodyPr/>
        <a:lstStyle/>
        <a:p>
          <a:r>
            <a:rPr lang="en-GB" baseline="0" dirty="0"/>
            <a:t>Mostly </a:t>
          </a:r>
          <a:r>
            <a:rPr lang="en-GB" baseline="0" dirty="0" err="1"/>
            <a:t>ITsec</a:t>
          </a:r>
          <a:r>
            <a:rPr lang="en-GB" baseline="0" dirty="0"/>
            <a:t> rather than </a:t>
          </a:r>
          <a:r>
            <a:rPr lang="en-GB" baseline="0" dirty="0" err="1"/>
            <a:t>ComSec</a:t>
          </a:r>
          <a:endParaRPr lang="en-US" dirty="0"/>
        </a:p>
      </dgm:t>
    </dgm:pt>
    <dgm:pt modelId="{B7652CE6-6DB2-47A4-B38D-94C23CB1F134}" type="parTrans" cxnId="{F7157CF8-7C68-49CD-A4BB-CCC80590981C}">
      <dgm:prSet/>
      <dgm:spPr/>
      <dgm:t>
        <a:bodyPr/>
        <a:lstStyle/>
        <a:p>
          <a:endParaRPr lang="en-US"/>
        </a:p>
      </dgm:t>
    </dgm:pt>
    <dgm:pt modelId="{227F947E-69EA-46BA-9D3C-23904086683B}" type="sibTrans" cxnId="{F7157CF8-7C68-49CD-A4BB-CCC80590981C}">
      <dgm:prSet/>
      <dgm:spPr/>
      <dgm:t>
        <a:bodyPr/>
        <a:lstStyle/>
        <a:p>
          <a:endParaRPr lang="en-US"/>
        </a:p>
      </dgm:t>
    </dgm:pt>
    <dgm:pt modelId="{64F5AB7A-9A0A-4C16-84E7-78344C990BE5}">
      <dgm:prSet/>
      <dgm:spPr/>
      <dgm:t>
        <a:bodyPr/>
        <a:lstStyle/>
        <a:p>
          <a:r>
            <a:rPr lang="en-GB" baseline="0" dirty="0"/>
            <a:t>Documentary approach</a:t>
          </a:r>
          <a:endParaRPr lang="en-US" dirty="0"/>
        </a:p>
      </dgm:t>
    </dgm:pt>
    <dgm:pt modelId="{9DFC5BC5-DB05-4BB0-A828-6070A7290DE2}" type="parTrans" cxnId="{8B7A56A4-1066-43E5-B4E2-ED814A7A02E1}">
      <dgm:prSet/>
      <dgm:spPr/>
      <dgm:t>
        <a:bodyPr/>
        <a:lstStyle/>
        <a:p>
          <a:endParaRPr lang="en-US"/>
        </a:p>
      </dgm:t>
    </dgm:pt>
    <dgm:pt modelId="{45C7F803-5D7C-47CE-98A1-874D0AE06359}" type="sibTrans" cxnId="{8B7A56A4-1066-43E5-B4E2-ED814A7A02E1}">
      <dgm:prSet/>
      <dgm:spPr/>
      <dgm:t>
        <a:bodyPr/>
        <a:lstStyle/>
        <a:p>
          <a:endParaRPr lang="en-US"/>
        </a:p>
      </dgm:t>
    </dgm:pt>
    <dgm:pt modelId="{FC8F4744-04AA-43BC-8973-F8BAE1EDB512}">
      <dgm:prSet/>
      <dgm:spPr/>
      <dgm:t>
        <a:bodyPr/>
        <a:lstStyle/>
        <a:p>
          <a:r>
            <a:rPr lang="en-GB" baseline="0" dirty="0"/>
            <a:t>This is my design, this is my analysis, are my countermeasures sufficient?</a:t>
          </a:r>
          <a:endParaRPr lang="en-US" dirty="0"/>
        </a:p>
      </dgm:t>
    </dgm:pt>
    <dgm:pt modelId="{90BC1792-8759-4E2E-A5F0-A951C5387E81}" type="parTrans" cxnId="{47467B0F-4A38-4265-9C13-68582C960431}">
      <dgm:prSet/>
      <dgm:spPr/>
      <dgm:t>
        <a:bodyPr/>
        <a:lstStyle/>
        <a:p>
          <a:endParaRPr lang="en-US"/>
        </a:p>
      </dgm:t>
    </dgm:pt>
    <dgm:pt modelId="{0768314C-7FE6-4DC3-9C1E-7DB4314A6658}" type="sibTrans" cxnId="{47467B0F-4A38-4265-9C13-68582C960431}">
      <dgm:prSet/>
      <dgm:spPr/>
      <dgm:t>
        <a:bodyPr/>
        <a:lstStyle/>
        <a:p>
          <a:endParaRPr lang="en-US"/>
        </a:p>
      </dgm:t>
    </dgm:pt>
    <dgm:pt modelId="{0755ED1C-3FCF-463B-AB16-7C9B6AB554C8}">
      <dgm:prSet/>
      <dgm:spPr/>
      <dgm:t>
        <a:bodyPr/>
        <a:lstStyle/>
        <a:p>
          <a:r>
            <a:rPr lang="en-GB" baseline="0" dirty="0"/>
            <a:t>Difficult for large systems </a:t>
          </a:r>
          <a:endParaRPr lang="en-US" dirty="0"/>
        </a:p>
      </dgm:t>
    </dgm:pt>
    <dgm:pt modelId="{D54FBF4F-BEE3-4A36-88F7-DC291A6FF603}" type="parTrans" cxnId="{18F298A7-CE65-438C-8CC8-53D19A229318}">
      <dgm:prSet/>
      <dgm:spPr/>
      <dgm:t>
        <a:bodyPr/>
        <a:lstStyle/>
        <a:p>
          <a:endParaRPr lang="en-US"/>
        </a:p>
      </dgm:t>
    </dgm:pt>
    <dgm:pt modelId="{B4414BBB-D756-4382-AA0B-B747831449F5}" type="sibTrans" cxnId="{18F298A7-CE65-438C-8CC8-53D19A229318}">
      <dgm:prSet/>
      <dgm:spPr/>
      <dgm:t>
        <a:bodyPr/>
        <a:lstStyle/>
        <a:p>
          <a:endParaRPr lang="en-US"/>
        </a:p>
      </dgm:t>
    </dgm:pt>
    <dgm:pt modelId="{DD85FFAF-9A6D-4562-ABB2-70939AEE0915}">
      <dgm:prSet/>
      <dgm:spPr/>
      <dgm:t>
        <a:bodyPr/>
        <a:lstStyle/>
        <a:p>
          <a:r>
            <a:rPr lang="en-GB" baseline="0" dirty="0"/>
            <a:t>Too many variables, too much documentation</a:t>
          </a:r>
          <a:endParaRPr lang="en-US" dirty="0"/>
        </a:p>
      </dgm:t>
    </dgm:pt>
    <dgm:pt modelId="{1FA40C78-D88D-49E1-9A39-C17B8580C438}" type="parTrans" cxnId="{9D67157C-8107-4672-B0F3-5B7F2B2B9EA0}">
      <dgm:prSet/>
      <dgm:spPr/>
      <dgm:t>
        <a:bodyPr/>
        <a:lstStyle/>
        <a:p>
          <a:endParaRPr lang="en-US"/>
        </a:p>
      </dgm:t>
    </dgm:pt>
    <dgm:pt modelId="{AB7F15E3-BF2C-4BF8-A9CC-A73551098A63}" type="sibTrans" cxnId="{9D67157C-8107-4672-B0F3-5B7F2B2B9EA0}">
      <dgm:prSet/>
      <dgm:spPr/>
      <dgm:t>
        <a:bodyPr/>
        <a:lstStyle/>
        <a:p>
          <a:endParaRPr lang="en-US"/>
        </a:p>
      </dgm:t>
    </dgm:pt>
    <dgm:pt modelId="{392AAC7F-5ABD-4CA5-A997-E1393ECADBF5}">
      <dgm:prSet/>
      <dgm:spPr/>
      <dgm:t>
        <a:bodyPr/>
        <a:lstStyle/>
        <a:p>
          <a:pPr>
            <a:defRPr b="1"/>
          </a:pPr>
          <a:r>
            <a:rPr lang="en-GB" baseline="0"/>
            <a:t>Assurance through testing</a:t>
          </a:r>
          <a:endParaRPr lang="en-US"/>
        </a:p>
      </dgm:t>
    </dgm:pt>
    <dgm:pt modelId="{577F4F9C-36B4-418B-9981-9CD11BE029A3}" type="parTrans" cxnId="{147CFCE0-4334-4205-9403-5837925AB7B7}">
      <dgm:prSet/>
      <dgm:spPr/>
      <dgm:t>
        <a:bodyPr/>
        <a:lstStyle/>
        <a:p>
          <a:endParaRPr lang="en-US"/>
        </a:p>
      </dgm:t>
    </dgm:pt>
    <dgm:pt modelId="{3CB6C72C-30CA-4DFB-BEBF-F75C758DBF22}" type="sibTrans" cxnId="{147CFCE0-4334-4205-9403-5837925AB7B7}">
      <dgm:prSet/>
      <dgm:spPr/>
      <dgm:t>
        <a:bodyPr/>
        <a:lstStyle/>
        <a:p>
          <a:endParaRPr lang="en-US"/>
        </a:p>
      </dgm:t>
    </dgm:pt>
    <dgm:pt modelId="{91B68A5B-950B-4C64-991E-8E3420222C44}">
      <dgm:prSet/>
      <dgm:spPr/>
      <dgm:t>
        <a:bodyPr/>
        <a:lstStyle/>
        <a:p>
          <a:r>
            <a:rPr lang="en-GB" baseline="0"/>
            <a:t>Penetration testing</a:t>
          </a:r>
          <a:endParaRPr lang="en-US"/>
        </a:p>
      </dgm:t>
    </dgm:pt>
    <dgm:pt modelId="{F3C6B4D9-D814-466F-817B-BBBA15D0776C}" type="parTrans" cxnId="{10398BDF-EB03-41D2-9A18-0AE2CEEF8E74}">
      <dgm:prSet/>
      <dgm:spPr/>
      <dgm:t>
        <a:bodyPr/>
        <a:lstStyle/>
        <a:p>
          <a:endParaRPr lang="en-US"/>
        </a:p>
      </dgm:t>
    </dgm:pt>
    <dgm:pt modelId="{E9B191EE-C42B-44EB-8696-B2727790FF17}" type="sibTrans" cxnId="{10398BDF-EB03-41D2-9A18-0AE2CEEF8E74}">
      <dgm:prSet/>
      <dgm:spPr/>
      <dgm:t>
        <a:bodyPr/>
        <a:lstStyle/>
        <a:p>
          <a:endParaRPr lang="en-US"/>
        </a:p>
      </dgm:t>
    </dgm:pt>
    <dgm:pt modelId="{BF688BBD-7FF0-4FD1-BB5D-90346E8D9968}" type="pres">
      <dgm:prSet presAssocID="{DC5917A3-560E-4DDF-84B8-229DFCAB84A0}" presName="root" presStyleCnt="0">
        <dgm:presLayoutVars>
          <dgm:dir/>
          <dgm:resizeHandles val="exact"/>
        </dgm:presLayoutVars>
      </dgm:prSet>
      <dgm:spPr/>
    </dgm:pt>
    <dgm:pt modelId="{2D88858B-B748-4010-BE44-04B75E169916}" type="pres">
      <dgm:prSet presAssocID="{7F24DEC0-FAE1-4724-904D-E800BF191038}" presName="compNode" presStyleCnt="0"/>
      <dgm:spPr/>
    </dgm:pt>
    <dgm:pt modelId="{0E1A8D22-6B41-489A-98B4-BC7F7BBC5045}" type="pres">
      <dgm:prSet presAssocID="{7F24DEC0-FAE1-4724-904D-E800BF191038}"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atabase"/>
        </a:ext>
      </dgm:extLst>
    </dgm:pt>
    <dgm:pt modelId="{AD3A6BA7-2684-4DCD-BFFC-D7B1865DBBDD}" type="pres">
      <dgm:prSet presAssocID="{7F24DEC0-FAE1-4724-904D-E800BF191038}" presName="iconSpace" presStyleCnt="0"/>
      <dgm:spPr/>
    </dgm:pt>
    <dgm:pt modelId="{75B258C0-311F-46C2-8572-702608F20B8B}" type="pres">
      <dgm:prSet presAssocID="{7F24DEC0-FAE1-4724-904D-E800BF191038}" presName="parTx" presStyleLbl="revTx" presStyleIdx="0" presStyleCnt="4">
        <dgm:presLayoutVars>
          <dgm:chMax val="0"/>
          <dgm:chPref val="0"/>
        </dgm:presLayoutVars>
      </dgm:prSet>
      <dgm:spPr/>
    </dgm:pt>
    <dgm:pt modelId="{D38F683C-D2C1-4F4A-9A5D-9DE3C02741D0}" type="pres">
      <dgm:prSet presAssocID="{7F24DEC0-FAE1-4724-904D-E800BF191038}" presName="txSpace" presStyleCnt="0"/>
      <dgm:spPr/>
    </dgm:pt>
    <dgm:pt modelId="{CA1B3A76-931E-49FD-9722-3FD504404C9C}" type="pres">
      <dgm:prSet presAssocID="{7F24DEC0-FAE1-4724-904D-E800BF191038}" presName="desTx" presStyleLbl="revTx" presStyleIdx="1" presStyleCnt="4">
        <dgm:presLayoutVars/>
      </dgm:prSet>
      <dgm:spPr/>
    </dgm:pt>
    <dgm:pt modelId="{8D6E3B90-65CE-4775-8576-370D5795A3C7}" type="pres">
      <dgm:prSet presAssocID="{80603723-F5BF-4817-851C-B63080D3F221}" presName="sibTrans" presStyleCnt="0"/>
      <dgm:spPr/>
    </dgm:pt>
    <dgm:pt modelId="{F69679C2-B7D1-4B9B-ADCF-E75E5FEA999A}" type="pres">
      <dgm:prSet presAssocID="{392AAC7F-5ABD-4CA5-A997-E1393ECADBF5}" presName="compNode" presStyleCnt="0"/>
      <dgm:spPr/>
    </dgm:pt>
    <dgm:pt modelId="{57B08A0C-4753-43BE-AF00-A06131213CE6}" type="pres">
      <dgm:prSet presAssocID="{392AAC7F-5ABD-4CA5-A997-E1393ECADBF5}"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Test tubes"/>
        </a:ext>
      </dgm:extLst>
    </dgm:pt>
    <dgm:pt modelId="{777F0703-8487-4231-9BCB-0D6E283E56B1}" type="pres">
      <dgm:prSet presAssocID="{392AAC7F-5ABD-4CA5-A997-E1393ECADBF5}" presName="iconSpace" presStyleCnt="0"/>
      <dgm:spPr/>
    </dgm:pt>
    <dgm:pt modelId="{26AE2B0D-CD5A-4BAE-B719-6F3FAFECDC21}" type="pres">
      <dgm:prSet presAssocID="{392AAC7F-5ABD-4CA5-A997-E1393ECADBF5}" presName="parTx" presStyleLbl="revTx" presStyleIdx="2" presStyleCnt="4">
        <dgm:presLayoutVars>
          <dgm:chMax val="0"/>
          <dgm:chPref val="0"/>
        </dgm:presLayoutVars>
      </dgm:prSet>
      <dgm:spPr/>
    </dgm:pt>
    <dgm:pt modelId="{D9AE38BD-CCC1-40D9-B29A-5E6C7614D3C3}" type="pres">
      <dgm:prSet presAssocID="{392AAC7F-5ABD-4CA5-A997-E1393ECADBF5}" presName="txSpace" presStyleCnt="0"/>
      <dgm:spPr/>
    </dgm:pt>
    <dgm:pt modelId="{1D5F4A05-2696-4FDC-A64A-22D5B0B50692}" type="pres">
      <dgm:prSet presAssocID="{392AAC7F-5ABD-4CA5-A997-E1393ECADBF5}" presName="desTx" presStyleLbl="revTx" presStyleIdx="3" presStyleCnt="4">
        <dgm:presLayoutVars/>
      </dgm:prSet>
      <dgm:spPr/>
    </dgm:pt>
  </dgm:ptLst>
  <dgm:cxnLst>
    <dgm:cxn modelId="{DFB62306-F980-439B-8CA6-74B5337A8DE1}" srcId="{7F24DEC0-FAE1-4724-904D-E800BF191038}" destId="{E850DA25-515B-48A2-A61B-BC4188BFBFB6}" srcOrd="0" destOrd="0" parTransId="{D1A38F00-B530-4418-B0F7-249FA60C8A29}" sibTransId="{B7F2BD95-0A11-4425-A17A-37C0D2546C3C}"/>
    <dgm:cxn modelId="{47467B0F-4A38-4265-9C13-68582C960431}" srcId="{64F5AB7A-9A0A-4C16-84E7-78344C990BE5}" destId="{FC8F4744-04AA-43BC-8973-F8BAE1EDB512}" srcOrd="0" destOrd="0" parTransId="{90BC1792-8759-4E2E-A5F0-A951C5387E81}" sibTransId="{0768314C-7FE6-4DC3-9C1E-7DB4314A6658}"/>
    <dgm:cxn modelId="{41278F1E-3AE1-46C2-A854-DD5C2C966319}" type="presOf" srcId="{DC5917A3-560E-4DDF-84B8-229DFCAB84A0}" destId="{BF688BBD-7FF0-4FD1-BB5D-90346E8D9968}" srcOrd="0" destOrd="0" presId="urn:microsoft.com/office/officeart/2018/5/layout/CenteredIconLabelDescriptionList"/>
    <dgm:cxn modelId="{4ADC673F-8DAD-48DE-A24D-EE65159C61CF}" type="presOf" srcId="{91B68A5B-950B-4C64-991E-8E3420222C44}" destId="{1D5F4A05-2696-4FDC-A64A-22D5B0B50692}" srcOrd="0" destOrd="0" presId="urn:microsoft.com/office/officeart/2018/5/layout/CenteredIconLabelDescriptionList"/>
    <dgm:cxn modelId="{5142A941-C649-4918-A2A3-B9CD01CDE95C}" type="presOf" srcId="{64F5AB7A-9A0A-4C16-84E7-78344C990BE5}" destId="{CA1B3A76-931E-49FD-9722-3FD504404C9C}" srcOrd="0" destOrd="2" presId="urn:microsoft.com/office/officeart/2018/5/layout/CenteredIconLabelDescriptionList"/>
    <dgm:cxn modelId="{04491B4D-0F67-4C65-9CB8-58D1D12FF2DD}" type="presOf" srcId="{E850DA25-515B-48A2-A61B-BC4188BFBFB6}" destId="{CA1B3A76-931E-49FD-9722-3FD504404C9C}" srcOrd="0" destOrd="0" presId="urn:microsoft.com/office/officeart/2018/5/layout/CenteredIconLabelDescriptionList"/>
    <dgm:cxn modelId="{8B0C094E-493D-48F2-A416-A7DA0A56B42C}" type="presOf" srcId="{FC8F4744-04AA-43BC-8973-F8BAE1EDB512}" destId="{CA1B3A76-931E-49FD-9722-3FD504404C9C}" srcOrd="0" destOrd="3" presId="urn:microsoft.com/office/officeart/2018/5/layout/CenteredIconLabelDescriptionList"/>
    <dgm:cxn modelId="{A8B7925C-2849-4E71-83D0-D5F61A2328BA}" type="presOf" srcId="{7F24DEC0-FAE1-4724-904D-E800BF191038}" destId="{75B258C0-311F-46C2-8572-702608F20B8B}" srcOrd="0" destOrd="0" presId="urn:microsoft.com/office/officeart/2018/5/layout/CenteredIconLabelDescriptionList"/>
    <dgm:cxn modelId="{920ADD6E-8398-46ED-AE58-DD7B29F5817F}" type="presOf" srcId="{0755ED1C-3FCF-463B-AB16-7C9B6AB554C8}" destId="{CA1B3A76-931E-49FD-9722-3FD504404C9C}" srcOrd="0" destOrd="4" presId="urn:microsoft.com/office/officeart/2018/5/layout/CenteredIconLabelDescriptionList"/>
    <dgm:cxn modelId="{9D67157C-8107-4672-B0F3-5B7F2B2B9EA0}" srcId="{0755ED1C-3FCF-463B-AB16-7C9B6AB554C8}" destId="{DD85FFAF-9A6D-4562-ABB2-70939AEE0915}" srcOrd="0" destOrd="0" parTransId="{1FA40C78-D88D-49E1-9A39-C17B8580C438}" sibTransId="{AB7F15E3-BF2C-4BF8-A9CC-A73551098A63}"/>
    <dgm:cxn modelId="{5B38287C-A479-4CBA-94DF-3B4AB461D954}" srcId="{DC5917A3-560E-4DDF-84B8-229DFCAB84A0}" destId="{7F24DEC0-FAE1-4724-904D-E800BF191038}" srcOrd="0" destOrd="0" parTransId="{206221E8-B716-432D-8786-D619057DAEB2}" sibTransId="{80603723-F5BF-4817-851C-B63080D3F221}"/>
    <dgm:cxn modelId="{8B7A56A4-1066-43E5-B4E2-ED814A7A02E1}" srcId="{7F24DEC0-FAE1-4724-904D-E800BF191038}" destId="{64F5AB7A-9A0A-4C16-84E7-78344C990BE5}" srcOrd="1" destOrd="0" parTransId="{9DFC5BC5-DB05-4BB0-A828-6070A7290DE2}" sibTransId="{45C7F803-5D7C-47CE-98A1-874D0AE06359}"/>
    <dgm:cxn modelId="{18F298A7-CE65-438C-8CC8-53D19A229318}" srcId="{7F24DEC0-FAE1-4724-904D-E800BF191038}" destId="{0755ED1C-3FCF-463B-AB16-7C9B6AB554C8}" srcOrd="2" destOrd="0" parTransId="{D54FBF4F-BEE3-4A36-88F7-DC291A6FF603}" sibTransId="{B4414BBB-D756-4382-AA0B-B747831449F5}"/>
    <dgm:cxn modelId="{60DBB7BE-FC75-44CB-B6A5-4EDA9803FE13}" type="presOf" srcId="{BD3D3C79-7FD0-4F08-8228-81EC4639D90E}" destId="{CA1B3A76-931E-49FD-9722-3FD504404C9C}" srcOrd="0" destOrd="1" presId="urn:microsoft.com/office/officeart/2018/5/layout/CenteredIconLabelDescriptionList"/>
    <dgm:cxn modelId="{10398BDF-EB03-41D2-9A18-0AE2CEEF8E74}" srcId="{392AAC7F-5ABD-4CA5-A997-E1393ECADBF5}" destId="{91B68A5B-950B-4C64-991E-8E3420222C44}" srcOrd="0" destOrd="0" parTransId="{F3C6B4D9-D814-466F-817B-BBBA15D0776C}" sibTransId="{E9B191EE-C42B-44EB-8696-B2727790FF17}"/>
    <dgm:cxn modelId="{147CFCE0-4334-4205-9403-5837925AB7B7}" srcId="{DC5917A3-560E-4DDF-84B8-229DFCAB84A0}" destId="{392AAC7F-5ABD-4CA5-A997-E1393ECADBF5}" srcOrd="1" destOrd="0" parTransId="{577F4F9C-36B4-418B-9981-9CD11BE029A3}" sibTransId="{3CB6C72C-30CA-4DFB-BEBF-F75C758DBF22}"/>
    <dgm:cxn modelId="{F9F241F0-6606-4724-9B9C-B8CB4997947E}" type="presOf" srcId="{392AAC7F-5ABD-4CA5-A997-E1393ECADBF5}" destId="{26AE2B0D-CD5A-4BAE-B719-6F3FAFECDC21}" srcOrd="0" destOrd="0" presId="urn:microsoft.com/office/officeart/2018/5/layout/CenteredIconLabelDescriptionList"/>
    <dgm:cxn modelId="{F7157CF8-7C68-49CD-A4BB-CCC80590981C}" srcId="{E850DA25-515B-48A2-A61B-BC4188BFBFB6}" destId="{BD3D3C79-7FD0-4F08-8228-81EC4639D90E}" srcOrd="0" destOrd="0" parTransId="{B7652CE6-6DB2-47A4-B38D-94C23CB1F134}" sibTransId="{227F947E-69EA-46BA-9D3C-23904086683B}"/>
    <dgm:cxn modelId="{C21B96FB-5A74-4FFE-BC74-062FA6EAC4E9}" type="presOf" srcId="{DD85FFAF-9A6D-4562-ABB2-70939AEE0915}" destId="{CA1B3A76-931E-49FD-9722-3FD504404C9C}" srcOrd="0" destOrd="5" presId="urn:microsoft.com/office/officeart/2018/5/layout/CenteredIconLabelDescriptionList"/>
    <dgm:cxn modelId="{6FF8CE64-BB2A-492C-9FCF-70780C822131}" type="presParOf" srcId="{BF688BBD-7FF0-4FD1-BB5D-90346E8D9968}" destId="{2D88858B-B748-4010-BE44-04B75E169916}" srcOrd="0" destOrd="0" presId="urn:microsoft.com/office/officeart/2018/5/layout/CenteredIconLabelDescriptionList"/>
    <dgm:cxn modelId="{FCB2078B-2B8F-4AE6-9329-999DE90E06F2}" type="presParOf" srcId="{2D88858B-B748-4010-BE44-04B75E169916}" destId="{0E1A8D22-6B41-489A-98B4-BC7F7BBC5045}" srcOrd="0" destOrd="0" presId="urn:microsoft.com/office/officeart/2018/5/layout/CenteredIconLabelDescriptionList"/>
    <dgm:cxn modelId="{41BF9A53-A31D-4D31-952F-CE238DA2395D}" type="presParOf" srcId="{2D88858B-B748-4010-BE44-04B75E169916}" destId="{AD3A6BA7-2684-4DCD-BFFC-D7B1865DBBDD}" srcOrd="1" destOrd="0" presId="urn:microsoft.com/office/officeart/2018/5/layout/CenteredIconLabelDescriptionList"/>
    <dgm:cxn modelId="{428DE6C8-C00E-4D1E-8F94-4E5CAAAA7CB0}" type="presParOf" srcId="{2D88858B-B748-4010-BE44-04B75E169916}" destId="{75B258C0-311F-46C2-8572-702608F20B8B}" srcOrd="2" destOrd="0" presId="urn:microsoft.com/office/officeart/2018/5/layout/CenteredIconLabelDescriptionList"/>
    <dgm:cxn modelId="{B096F749-6919-4A05-BC4C-3105FBBADF60}" type="presParOf" srcId="{2D88858B-B748-4010-BE44-04B75E169916}" destId="{D38F683C-D2C1-4F4A-9A5D-9DE3C02741D0}" srcOrd="3" destOrd="0" presId="urn:microsoft.com/office/officeart/2018/5/layout/CenteredIconLabelDescriptionList"/>
    <dgm:cxn modelId="{BE308217-DEAE-4C10-B043-912E23CD3E31}" type="presParOf" srcId="{2D88858B-B748-4010-BE44-04B75E169916}" destId="{CA1B3A76-931E-49FD-9722-3FD504404C9C}" srcOrd="4" destOrd="0" presId="urn:microsoft.com/office/officeart/2018/5/layout/CenteredIconLabelDescriptionList"/>
    <dgm:cxn modelId="{B3D30384-C662-48AD-8CF8-A3CAAE5D9A12}" type="presParOf" srcId="{BF688BBD-7FF0-4FD1-BB5D-90346E8D9968}" destId="{8D6E3B90-65CE-4775-8576-370D5795A3C7}" srcOrd="1" destOrd="0" presId="urn:microsoft.com/office/officeart/2018/5/layout/CenteredIconLabelDescriptionList"/>
    <dgm:cxn modelId="{C13E975C-CD5C-476B-BE17-049D67627E4B}" type="presParOf" srcId="{BF688BBD-7FF0-4FD1-BB5D-90346E8D9968}" destId="{F69679C2-B7D1-4B9B-ADCF-E75E5FEA999A}" srcOrd="2" destOrd="0" presId="urn:microsoft.com/office/officeart/2018/5/layout/CenteredIconLabelDescriptionList"/>
    <dgm:cxn modelId="{6FF530F9-8343-40E1-BCA2-BFF20D9E724D}" type="presParOf" srcId="{F69679C2-B7D1-4B9B-ADCF-E75E5FEA999A}" destId="{57B08A0C-4753-43BE-AF00-A06131213CE6}" srcOrd="0" destOrd="0" presId="urn:microsoft.com/office/officeart/2018/5/layout/CenteredIconLabelDescriptionList"/>
    <dgm:cxn modelId="{4F47BA66-F92C-4334-92D6-465AB25642C5}" type="presParOf" srcId="{F69679C2-B7D1-4B9B-ADCF-E75E5FEA999A}" destId="{777F0703-8487-4231-9BCB-0D6E283E56B1}" srcOrd="1" destOrd="0" presId="urn:microsoft.com/office/officeart/2018/5/layout/CenteredIconLabelDescriptionList"/>
    <dgm:cxn modelId="{56B454DD-1DFD-436A-BEC4-ED58375B80C5}" type="presParOf" srcId="{F69679C2-B7D1-4B9B-ADCF-E75E5FEA999A}" destId="{26AE2B0D-CD5A-4BAE-B719-6F3FAFECDC21}" srcOrd="2" destOrd="0" presId="urn:microsoft.com/office/officeart/2018/5/layout/CenteredIconLabelDescriptionList"/>
    <dgm:cxn modelId="{4CC099E6-20E2-490E-B3FF-28D66D656A9D}" type="presParOf" srcId="{F69679C2-B7D1-4B9B-ADCF-E75E5FEA999A}" destId="{D9AE38BD-CCC1-40D9-B29A-5E6C7614D3C3}" srcOrd="3" destOrd="0" presId="urn:microsoft.com/office/officeart/2018/5/layout/CenteredIconLabelDescriptionList"/>
    <dgm:cxn modelId="{DF4CB6DF-DFB6-4BB2-8FC2-088091129E79}" type="presParOf" srcId="{F69679C2-B7D1-4B9B-ADCF-E75E5FEA999A}" destId="{1D5F4A05-2696-4FDC-A64A-22D5B0B50692}"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10E2D61F-0AC0-4341-8B6F-B4383A20D9B5}" type="doc">
      <dgm:prSet loTypeId="urn:microsoft.com/office/officeart/2018/2/layout/IconLabelDescriptionList" loCatId="icon" qsTypeId="urn:microsoft.com/office/officeart/2005/8/quickstyle/simple1" qsCatId="simple" csTypeId="urn:microsoft.com/office/officeart/2005/8/colors/accent2_2" csCatId="accent2" phldr="1"/>
      <dgm:spPr/>
      <dgm:t>
        <a:bodyPr/>
        <a:lstStyle/>
        <a:p>
          <a:endParaRPr lang="en-US"/>
        </a:p>
      </dgm:t>
    </dgm:pt>
    <dgm:pt modelId="{54B24DB9-0C95-4C9C-B8B5-E61EB6DA4229}">
      <dgm:prSet/>
      <dgm:spPr/>
      <dgm:t>
        <a:bodyPr/>
        <a:lstStyle/>
        <a:p>
          <a:pPr>
            <a:defRPr b="1"/>
          </a:pPr>
          <a:r>
            <a:rPr lang="en-GB" baseline="0"/>
            <a:t>Standards are abstract models of what an implementation has to achieve</a:t>
          </a:r>
          <a:endParaRPr lang="en-US"/>
        </a:p>
      </dgm:t>
    </dgm:pt>
    <dgm:pt modelId="{9C42047B-F57C-481F-8D02-79990BD78C00}" type="parTrans" cxnId="{EC37E5C6-4646-4C3D-A887-B036E2698368}">
      <dgm:prSet/>
      <dgm:spPr/>
      <dgm:t>
        <a:bodyPr/>
        <a:lstStyle/>
        <a:p>
          <a:endParaRPr lang="en-US"/>
        </a:p>
      </dgm:t>
    </dgm:pt>
    <dgm:pt modelId="{66098CCE-3CA1-4E63-876D-404672B7D313}" type="sibTrans" cxnId="{EC37E5C6-4646-4C3D-A887-B036E2698368}">
      <dgm:prSet/>
      <dgm:spPr/>
      <dgm:t>
        <a:bodyPr/>
        <a:lstStyle/>
        <a:p>
          <a:endParaRPr lang="en-US"/>
        </a:p>
      </dgm:t>
    </dgm:pt>
    <dgm:pt modelId="{9EEF92D7-510B-4778-B021-5392BD89058D}">
      <dgm:prSet/>
      <dgm:spPr/>
      <dgm:t>
        <a:bodyPr/>
        <a:lstStyle/>
        <a:p>
          <a:r>
            <a:rPr lang="en-GB" baseline="0"/>
            <a:t>Spiritually close to a Protection Profile in Common Criteria</a:t>
          </a:r>
          <a:endParaRPr lang="en-US"/>
        </a:p>
      </dgm:t>
    </dgm:pt>
    <dgm:pt modelId="{ED1FC68D-7138-4EC4-A481-74CFFCE94476}" type="parTrans" cxnId="{D51B9C6C-B6AE-44A1-8532-8664F596E025}">
      <dgm:prSet/>
      <dgm:spPr/>
      <dgm:t>
        <a:bodyPr/>
        <a:lstStyle/>
        <a:p>
          <a:endParaRPr lang="en-US"/>
        </a:p>
      </dgm:t>
    </dgm:pt>
    <dgm:pt modelId="{96A58B36-D716-42F4-8270-AFF005A37198}" type="sibTrans" cxnId="{D51B9C6C-B6AE-44A1-8532-8664F596E025}">
      <dgm:prSet/>
      <dgm:spPr/>
      <dgm:t>
        <a:bodyPr/>
        <a:lstStyle/>
        <a:p>
          <a:endParaRPr lang="en-US"/>
        </a:p>
      </dgm:t>
    </dgm:pt>
    <dgm:pt modelId="{558D4E1E-E564-4EF6-A32B-4B4B11E367A2}">
      <dgm:prSet/>
      <dgm:spPr/>
      <dgm:t>
        <a:bodyPr/>
        <a:lstStyle/>
        <a:p>
          <a:r>
            <a:rPr lang="en-GB" baseline="0"/>
            <a:t>So define standards in a way that makes resulting products evaluation friendly</a:t>
          </a:r>
          <a:endParaRPr lang="en-US"/>
        </a:p>
      </dgm:t>
    </dgm:pt>
    <dgm:pt modelId="{A7A0664B-38FC-4C14-99BF-90CF970F8416}" type="parTrans" cxnId="{54DDB0B9-83EF-42CF-8A71-7F75483EE073}">
      <dgm:prSet/>
      <dgm:spPr/>
      <dgm:t>
        <a:bodyPr/>
        <a:lstStyle/>
        <a:p>
          <a:endParaRPr lang="en-US"/>
        </a:p>
      </dgm:t>
    </dgm:pt>
    <dgm:pt modelId="{6A2DCCCB-7ABA-47CD-8FA6-881A51FE5DC0}" type="sibTrans" cxnId="{54DDB0B9-83EF-42CF-8A71-7F75483EE073}">
      <dgm:prSet/>
      <dgm:spPr/>
      <dgm:t>
        <a:bodyPr/>
        <a:lstStyle/>
        <a:p>
          <a:endParaRPr lang="en-US"/>
        </a:p>
      </dgm:t>
    </dgm:pt>
    <dgm:pt modelId="{B3090D1E-D2DE-4CB5-A75D-4679720BF538}">
      <dgm:prSet/>
      <dgm:spPr/>
      <dgm:t>
        <a:bodyPr/>
        <a:lstStyle/>
        <a:p>
          <a:pPr>
            <a:defRPr b="1"/>
          </a:pPr>
          <a:r>
            <a:rPr lang="en-GB" baseline="0"/>
            <a:t>Elements needed</a:t>
          </a:r>
          <a:endParaRPr lang="en-US"/>
        </a:p>
      </dgm:t>
    </dgm:pt>
    <dgm:pt modelId="{73DFF277-BAFB-47A1-BD31-DE31B329CEC7}" type="parTrans" cxnId="{21942BED-36B0-4E7F-A903-6285A8560941}">
      <dgm:prSet/>
      <dgm:spPr/>
      <dgm:t>
        <a:bodyPr/>
        <a:lstStyle/>
        <a:p>
          <a:endParaRPr lang="en-US"/>
        </a:p>
      </dgm:t>
    </dgm:pt>
    <dgm:pt modelId="{8D4F27D8-FD0C-4BF2-A092-421EF4B4087C}" type="sibTrans" cxnId="{21942BED-36B0-4E7F-A903-6285A8560941}">
      <dgm:prSet/>
      <dgm:spPr/>
      <dgm:t>
        <a:bodyPr/>
        <a:lstStyle/>
        <a:p>
          <a:endParaRPr lang="en-US"/>
        </a:p>
      </dgm:t>
    </dgm:pt>
    <dgm:pt modelId="{81B2F888-B1FF-4CA7-9A7C-8CE4C28C2FDD}">
      <dgm:prSet/>
      <dgm:spPr/>
      <dgm:t>
        <a:bodyPr/>
        <a:lstStyle/>
        <a:p>
          <a:r>
            <a:rPr lang="en-GB" baseline="0"/>
            <a:t>Risk analysis</a:t>
          </a:r>
          <a:endParaRPr lang="en-US"/>
        </a:p>
      </dgm:t>
    </dgm:pt>
    <dgm:pt modelId="{A4DAA93F-65CA-437C-A0AF-905E3D1F3A45}" type="parTrans" cxnId="{F897E2D8-23DF-4ADC-8BFE-26DE82E38942}">
      <dgm:prSet/>
      <dgm:spPr/>
      <dgm:t>
        <a:bodyPr/>
        <a:lstStyle/>
        <a:p>
          <a:endParaRPr lang="en-US"/>
        </a:p>
      </dgm:t>
    </dgm:pt>
    <dgm:pt modelId="{3B66AD63-31A2-47FE-B8BA-1EDEC4063967}" type="sibTrans" cxnId="{F897E2D8-23DF-4ADC-8BFE-26DE82E38942}">
      <dgm:prSet/>
      <dgm:spPr/>
      <dgm:t>
        <a:bodyPr/>
        <a:lstStyle/>
        <a:p>
          <a:endParaRPr lang="en-US"/>
        </a:p>
      </dgm:t>
    </dgm:pt>
    <dgm:pt modelId="{1E294EB8-5E41-4B74-80F7-C5889C6C81F7}">
      <dgm:prSet/>
      <dgm:spPr/>
      <dgm:t>
        <a:bodyPr/>
        <a:lstStyle/>
        <a:p>
          <a:r>
            <a:rPr lang="en-GB" baseline="0"/>
            <a:t>Asset analysis</a:t>
          </a:r>
          <a:endParaRPr lang="en-US"/>
        </a:p>
      </dgm:t>
    </dgm:pt>
    <dgm:pt modelId="{360C47C1-9540-4271-B0CF-0A877DDB39D5}" type="parTrans" cxnId="{5306DBCA-9CA3-4100-9E6A-68A06BDFC95A}">
      <dgm:prSet/>
      <dgm:spPr/>
      <dgm:t>
        <a:bodyPr/>
        <a:lstStyle/>
        <a:p>
          <a:endParaRPr lang="en-US"/>
        </a:p>
      </dgm:t>
    </dgm:pt>
    <dgm:pt modelId="{3E3FE4DF-0D54-40B3-B8E4-DF646EB51114}" type="sibTrans" cxnId="{5306DBCA-9CA3-4100-9E6A-68A06BDFC95A}">
      <dgm:prSet/>
      <dgm:spPr/>
      <dgm:t>
        <a:bodyPr/>
        <a:lstStyle/>
        <a:p>
          <a:endParaRPr lang="en-US"/>
        </a:p>
      </dgm:t>
    </dgm:pt>
    <dgm:pt modelId="{AE3F2159-293C-4D80-A25C-490E1D3634DA}">
      <dgm:prSet/>
      <dgm:spPr/>
      <dgm:t>
        <a:bodyPr/>
        <a:lstStyle/>
        <a:p>
          <a:r>
            <a:rPr lang="en-GB" baseline="0"/>
            <a:t>Environment analysis</a:t>
          </a:r>
          <a:endParaRPr lang="en-US"/>
        </a:p>
      </dgm:t>
    </dgm:pt>
    <dgm:pt modelId="{7EE17121-A3FB-4F00-8FA1-E51302695D44}" type="parTrans" cxnId="{64F54F16-5198-438D-80BF-CF5FE6A6432F}">
      <dgm:prSet/>
      <dgm:spPr/>
      <dgm:t>
        <a:bodyPr/>
        <a:lstStyle/>
        <a:p>
          <a:endParaRPr lang="en-US"/>
        </a:p>
      </dgm:t>
    </dgm:pt>
    <dgm:pt modelId="{B698475B-E810-4D20-AF94-30F10717AFF4}" type="sibTrans" cxnId="{64F54F16-5198-438D-80BF-CF5FE6A6432F}">
      <dgm:prSet/>
      <dgm:spPr/>
      <dgm:t>
        <a:bodyPr/>
        <a:lstStyle/>
        <a:p>
          <a:endParaRPr lang="en-US"/>
        </a:p>
      </dgm:t>
    </dgm:pt>
    <dgm:pt modelId="{CB9A80FE-124F-48EA-9920-4C582B0D1B6D}">
      <dgm:prSet/>
      <dgm:spPr/>
      <dgm:t>
        <a:bodyPr/>
        <a:lstStyle/>
        <a:p>
          <a:r>
            <a:rPr lang="en-GB" baseline="0"/>
            <a:t>Objectives and requirements statements</a:t>
          </a:r>
          <a:endParaRPr lang="en-US"/>
        </a:p>
      </dgm:t>
    </dgm:pt>
    <dgm:pt modelId="{4F2D5B3A-B8E2-4C02-A48B-82E8D0A55760}" type="parTrans" cxnId="{57DD3DFD-4B9B-4B0B-A948-163BFC165F60}">
      <dgm:prSet/>
      <dgm:spPr/>
      <dgm:t>
        <a:bodyPr/>
        <a:lstStyle/>
        <a:p>
          <a:endParaRPr lang="en-US"/>
        </a:p>
      </dgm:t>
    </dgm:pt>
    <dgm:pt modelId="{B8B04100-69FE-4BB4-9CF0-52A9C86DB8AC}" type="sibTrans" cxnId="{57DD3DFD-4B9B-4B0B-A948-163BFC165F60}">
      <dgm:prSet/>
      <dgm:spPr/>
      <dgm:t>
        <a:bodyPr/>
        <a:lstStyle/>
        <a:p>
          <a:endParaRPr lang="en-US"/>
        </a:p>
      </dgm:t>
    </dgm:pt>
    <dgm:pt modelId="{7D7E4504-2ACD-475C-B0AC-0A68C854441A}">
      <dgm:prSet/>
      <dgm:spPr/>
      <dgm:t>
        <a:bodyPr/>
        <a:lstStyle/>
        <a:p>
          <a:r>
            <a:rPr lang="en-GB" baseline="0"/>
            <a:t>Good standards tick these boxes </a:t>
          </a:r>
          <a:endParaRPr lang="en-US"/>
        </a:p>
      </dgm:t>
    </dgm:pt>
    <dgm:pt modelId="{E5259151-62AF-4D18-966E-5C4964AB2F13}" type="parTrans" cxnId="{C2534571-9F7A-4915-BD37-E0AA91878109}">
      <dgm:prSet/>
      <dgm:spPr/>
      <dgm:t>
        <a:bodyPr/>
        <a:lstStyle/>
        <a:p>
          <a:endParaRPr lang="en-US"/>
        </a:p>
      </dgm:t>
    </dgm:pt>
    <dgm:pt modelId="{8D31E256-01C0-4F76-A47B-9EF99F428A0F}" type="sibTrans" cxnId="{C2534571-9F7A-4915-BD37-E0AA91878109}">
      <dgm:prSet/>
      <dgm:spPr/>
      <dgm:t>
        <a:bodyPr/>
        <a:lstStyle/>
        <a:p>
          <a:endParaRPr lang="en-US"/>
        </a:p>
      </dgm:t>
    </dgm:pt>
    <dgm:pt modelId="{CD12ABD9-D835-41BD-AD28-BAD3406C0472}" type="pres">
      <dgm:prSet presAssocID="{10E2D61F-0AC0-4341-8B6F-B4383A20D9B5}" presName="root" presStyleCnt="0">
        <dgm:presLayoutVars>
          <dgm:dir/>
          <dgm:resizeHandles val="exact"/>
        </dgm:presLayoutVars>
      </dgm:prSet>
      <dgm:spPr/>
    </dgm:pt>
    <dgm:pt modelId="{C530FF36-120D-4AEF-84C8-785548D18DF8}" type="pres">
      <dgm:prSet presAssocID="{54B24DB9-0C95-4C9C-B8B5-E61EB6DA4229}" presName="compNode" presStyleCnt="0"/>
      <dgm:spPr/>
    </dgm:pt>
    <dgm:pt modelId="{099E6EFB-582E-4AA3-B240-0BBA369DBE69}" type="pres">
      <dgm:prSet presAssocID="{54B24DB9-0C95-4C9C-B8B5-E61EB6DA4229}"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list"/>
        </a:ext>
      </dgm:extLst>
    </dgm:pt>
    <dgm:pt modelId="{52CB8612-32E3-41AA-AE07-5107E17C6972}" type="pres">
      <dgm:prSet presAssocID="{54B24DB9-0C95-4C9C-B8B5-E61EB6DA4229}" presName="iconSpace" presStyleCnt="0"/>
      <dgm:spPr/>
    </dgm:pt>
    <dgm:pt modelId="{B6E4A4FB-C8D9-4208-BD29-6BF96548EF79}" type="pres">
      <dgm:prSet presAssocID="{54B24DB9-0C95-4C9C-B8B5-E61EB6DA4229}" presName="parTx" presStyleLbl="revTx" presStyleIdx="0" presStyleCnt="4">
        <dgm:presLayoutVars>
          <dgm:chMax val="0"/>
          <dgm:chPref val="0"/>
        </dgm:presLayoutVars>
      </dgm:prSet>
      <dgm:spPr/>
    </dgm:pt>
    <dgm:pt modelId="{6F5321BD-74D8-4BCB-8941-BC716D68FADE}" type="pres">
      <dgm:prSet presAssocID="{54B24DB9-0C95-4C9C-B8B5-E61EB6DA4229}" presName="txSpace" presStyleCnt="0"/>
      <dgm:spPr/>
    </dgm:pt>
    <dgm:pt modelId="{854A6C67-D868-4298-8D13-1CFCA58CDA97}" type="pres">
      <dgm:prSet presAssocID="{54B24DB9-0C95-4C9C-B8B5-E61EB6DA4229}" presName="desTx" presStyleLbl="revTx" presStyleIdx="1" presStyleCnt="4">
        <dgm:presLayoutVars/>
      </dgm:prSet>
      <dgm:spPr/>
    </dgm:pt>
    <dgm:pt modelId="{D78E7122-F449-4CAB-98F7-ADA4EDFF09F3}" type="pres">
      <dgm:prSet presAssocID="{66098CCE-3CA1-4E63-876D-404672B7D313}" presName="sibTrans" presStyleCnt="0"/>
      <dgm:spPr/>
    </dgm:pt>
    <dgm:pt modelId="{D5C43379-50D6-4071-BFC3-0CDAE92726D3}" type="pres">
      <dgm:prSet presAssocID="{B3090D1E-D2DE-4CB5-A75D-4679720BF538}" presName="compNode" presStyleCnt="0"/>
      <dgm:spPr/>
    </dgm:pt>
    <dgm:pt modelId="{57EE4F28-9D18-421A-8963-F501F15AABD3}" type="pres">
      <dgm:prSet presAssocID="{B3090D1E-D2DE-4CB5-A75D-4679720BF538}"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309DAC9B-C6B1-42B8-879C-8FBCD5622A22}" type="pres">
      <dgm:prSet presAssocID="{B3090D1E-D2DE-4CB5-A75D-4679720BF538}" presName="iconSpace" presStyleCnt="0"/>
      <dgm:spPr/>
    </dgm:pt>
    <dgm:pt modelId="{9BFDFD45-3BB3-4E69-833E-F675E48FEFD8}" type="pres">
      <dgm:prSet presAssocID="{B3090D1E-D2DE-4CB5-A75D-4679720BF538}" presName="parTx" presStyleLbl="revTx" presStyleIdx="2" presStyleCnt="4">
        <dgm:presLayoutVars>
          <dgm:chMax val="0"/>
          <dgm:chPref val="0"/>
        </dgm:presLayoutVars>
      </dgm:prSet>
      <dgm:spPr/>
    </dgm:pt>
    <dgm:pt modelId="{62CF375C-5C51-4487-9DEA-D112E325E86B}" type="pres">
      <dgm:prSet presAssocID="{B3090D1E-D2DE-4CB5-A75D-4679720BF538}" presName="txSpace" presStyleCnt="0"/>
      <dgm:spPr/>
    </dgm:pt>
    <dgm:pt modelId="{153B04BF-35B2-48C7-8DF1-1A69EBEA8694}" type="pres">
      <dgm:prSet presAssocID="{B3090D1E-D2DE-4CB5-A75D-4679720BF538}" presName="desTx" presStyleLbl="revTx" presStyleIdx="3" presStyleCnt="4">
        <dgm:presLayoutVars/>
      </dgm:prSet>
      <dgm:spPr/>
    </dgm:pt>
  </dgm:ptLst>
  <dgm:cxnLst>
    <dgm:cxn modelId="{02D9A713-3CD2-4E0C-AE99-0AF2B3D1A807}" type="presOf" srcId="{CB9A80FE-124F-48EA-9920-4C582B0D1B6D}" destId="{153B04BF-35B2-48C7-8DF1-1A69EBEA8694}" srcOrd="0" destOrd="3" presId="urn:microsoft.com/office/officeart/2018/2/layout/IconLabelDescriptionList"/>
    <dgm:cxn modelId="{64F54F16-5198-438D-80BF-CF5FE6A6432F}" srcId="{B3090D1E-D2DE-4CB5-A75D-4679720BF538}" destId="{AE3F2159-293C-4D80-A25C-490E1D3634DA}" srcOrd="2" destOrd="0" parTransId="{7EE17121-A3FB-4F00-8FA1-E51302695D44}" sibTransId="{B698475B-E810-4D20-AF94-30F10717AFF4}"/>
    <dgm:cxn modelId="{4ECC201F-E486-4426-B400-A1A2202A2487}" type="presOf" srcId="{9EEF92D7-510B-4778-B021-5392BD89058D}" destId="{854A6C67-D868-4298-8D13-1CFCA58CDA97}" srcOrd="0" destOrd="0" presId="urn:microsoft.com/office/officeart/2018/2/layout/IconLabelDescriptionList"/>
    <dgm:cxn modelId="{2EC9353C-5BB3-492F-BB57-8C2F73091081}" type="presOf" srcId="{AE3F2159-293C-4D80-A25C-490E1D3634DA}" destId="{153B04BF-35B2-48C7-8DF1-1A69EBEA8694}" srcOrd="0" destOrd="2" presId="urn:microsoft.com/office/officeart/2018/2/layout/IconLabelDescriptionList"/>
    <dgm:cxn modelId="{0375733F-4CD0-479C-ACB2-FBDB7664EF88}" type="presOf" srcId="{81B2F888-B1FF-4CA7-9A7C-8CE4C28C2FDD}" destId="{153B04BF-35B2-48C7-8DF1-1A69EBEA8694}" srcOrd="0" destOrd="0" presId="urn:microsoft.com/office/officeart/2018/2/layout/IconLabelDescriptionList"/>
    <dgm:cxn modelId="{E6877251-1962-4346-BCED-F8E859318FAF}" type="presOf" srcId="{54B24DB9-0C95-4C9C-B8B5-E61EB6DA4229}" destId="{B6E4A4FB-C8D9-4208-BD29-6BF96548EF79}" srcOrd="0" destOrd="0" presId="urn:microsoft.com/office/officeart/2018/2/layout/IconLabelDescriptionList"/>
    <dgm:cxn modelId="{32838C63-A6EE-46F5-B4A9-A5AA36973DB2}" type="presOf" srcId="{B3090D1E-D2DE-4CB5-A75D-4679720BF538}" destId="{9BFDFD45-3BB3-4E69-833E-F675E48FEFD8}" srcOrd="0" destOrd="0" presId="urn:microsoft.com/office/officeart/2018/2/layout/IconLabelDescriptionList"/>
    <dgm:cxn modelId="{D51B9C6C-B6AE-44A1-8532-8664F596E025}" srcId="{54B24DB9-0C95-4C9C-B8B5-E61EB6DA4229}" destId="{9EEF92D7-510B-4778-B021-5392BD89058D}" srcOrd="0" destOrd="0" parTransId="{ED1FC68D-7138-4EC4-A481-74CFFCE94476}" sibTransId="{96A58B36-D716-42F4-8270-AFF005A37198}"/>
    <dgm:cxn modelId="{C2534571-9F7A-4915-BD37-E0AA91878109}" srcId="{B3090D1E-D2DE-4CB5-A75D-4679720BF538}" destId="{7D7E4504-2ACD-475C-B0AC-0A68C854441A}" srcOrd="4" destOrd="0" parTransId="{E5259151-62AF-4D18-966E-5C4964AB2F13}" sibTransId="{8D31E256-01C0-4F76-A47B-9EF99F428A0F}"/>
    <dgm:cxn modelId="{01546577-B374-4D83-8303-B1BAEC14D27E}" type="presOf" srcId="{10E2D61F-0AC0-4341-8B6F-B4383A20D9B5}" destId="{CD12ABD9-D835-41BD-AD28-BAD3406C0472}" srcOrd="0" destOrd="0" presId="urn:microsoft.com/office/officeart/2018/2/layout/IconLabelDescriptionList"/>
    <dgm:cxn modelId="{1E7E307F-FA72-4B6B-BAB6-887FFCDFCE3F}" type="presOf" srcId="{1E294EB8-5E41-4B74-80F7-C5889C6C81F7}" destId="{153B04BF-35B2-48C7-8DF1-1A69EBEA8694}" srcOrd="0" destOrd="1" presId="urn:microsoft.com/office/officeart/2018/2/layout/IconLabelDescriptionList"/>
    <dgm:cxn modelId="{20CE4D98-7A82-4BBE-AAAE-9EDC6D88EFCF}" type="presOf" srcId="{558D4E1E-E564-4EF6-A32B-4B4B11E367A2}" destId="{854A6C67-D868-4298-8D13-1CFCA58CDA97}" srcOrd="0" destOrd="1" presId="urn:microsoft.com/office/officeart/2018/2/layout/IconLabelDescriptionList"/>
    <dgm:cxn modelId="{54DDB0B9-83EF-42CF-8A71-7F75483EE073}" srcId="{54B24DB9-0C95-4C9C-B8B5-E61EB6DA4229}" destId="{558D4E1E-E564-4EF6-A32B-4B4B11E367A2}" srcOrd="1" destOrd="0" parTransId="{A7A0664B-38FC-4C14-99BF-90CF970F8416}" sibTransId="{6A2DCCCB-7ABA-47CD-8FA6-881A51FE5DC0}"/>
    <dgm:cxn modelId="{EC37E5C6-4646-4C3D-A887-B036E2698368}" srcId="{10E2D61F-0AC0-4341-8B6F-B4383A20D9B5}" destId="{54B24DB9-0C95-4C9C-B8B5-E61EB6DA4229}" srcOrd="0" destOrd="0" parTransId="{9C42047B-F57C-481F-8D02-79990BD78C00}" sibTransId="{66098CCE-3CA1-4E63-876D-404672B7D313}"/>
    <dgm:cxn modelId="{5306DBCA-9CA3-4100-9E6A-68A06BDFC95A}" srcId="{B3090D1E-D2DE-4CB5-A75D-4679720BF538}" destId="{1E294EB8-5E41-4B74-80F7-C5889C6C81F7}" srcOrd="1" destOrd="0" parTransId="{360C47C1-9540-4271-B0CF-0A877DDB39D5}" sibTransId="{3E3FE4DF-0D54-40B3-B8E4-DF646EB51114}"/>
    <dgm:cxn modelId="{F897E2D8-23DF-4ADC-8BFE-26DE82E38942}" srcId="{B3090D1E-D2DE-4CB5-A75D-4679720BF538}" destId="{81B2F888-B1FF-4CA7-9A7C-8CE4C28C2FDD}" srcOrd="0" destOrd="0" parTransId="{A4DAA93F-65CA-437C-A0AF-905E3D1F3A45}" sibTransId="{3B66AD63-31A2-47FE-B8BA-1EDEC4063967}"/>
    <dgm:cxn modelId="{21942BED-36B0-4E7F-A903-6285A8560941}" srcId="{10E2D61F-0AC0-4341-8B6F-B4383A20D9B5}" destId="{B3090D1E-D2DE-4CB5-A75D-4679720BF538}" srcOrd="1" destOrd="0" parTransId="{73DFF277-BAFB-47A1-BD31-DE31B329CEC7}" sibTransId="{8D4F27D8-FD0C-4BF2-A092-421EF4B4087C}"/>
    <dgm:cxn modelId="{57DD3DFD-4B9B-4B0B-A948-163BFC165F60}" srcId="{B3090D1E-D2DE-4CB5-A75D-4679720BF538}" destId="{CB9A80FE-124F-48EA-9920-4C582B0D1B6D}" srcOrd="3" destOrd="0" parTransId="{4F2D5B3A-B8E2-4C02-A48B-82E8D0A55760}" sibTransId="{B8B04100-69FE-4BB4-9CF0-52A9C86DB8AC}"/>
    <dgm:cxn modelId="{6A206CFD-2B2B-4A89-BDFE-A63A819B47DB}" type="presOf" srcId="{7D7E4504-2ACD-475C-B0AC-0A68C854441A}" destId="{153B04BF-35B2-48C7-8DF1-1A69EBEA8694}" srcOrd="0" destOrd="4" presId="urn:microsoft.com/office/officeart/2018/2/layout/IconLabelDescriptionList"/>
    <dgm:cxn modelId="{A0A96F1E-47A5-43C8-891F-57286EB2C313}" type="presParOf" srcId="{CD12ABD9-D835-41BD-AD28-BAD3406C0472}" destId="{C530FF36-120D-4AEF-84C8-785548D18DF8}" srcOrd="0" destOrd="0" presId="urn:microsoft.com/office/officeart/2018/2/layout/IconLabelDescriptionList"/>
    <dgm:cxn modelId="{73CBB419-15A2-4344-A0C9-0E38BB650FC8}" type="presParOf" srcId="{C530FF36-120D-4AEF-84C8-785548D18DF8}" destId="{099E6EFB-582E-4AA3-B240-0BBA369DBE69}" srcOrd="0" destOrd="0" presId="urn:microsoft.com/office/officeart/2018/2/layout/IconLabelDescriptionList"/>
    <dgm:cxn modelId="{EE60DBC6-D239-40E7-974C-478F215B62DC}" type="presParOf" srcId="{C530FF36-120D-4AEF-84C8-785548D18DF8}" destId="{52CB8612-32E3-41AA-AE07-5107E17C6972}" srcOrd="1" destOrd="0" presId="urn:microsoft.com/office/officeart/2018/2/layout/IconLabelDescriptionList"/>
    <dgm:cxn modelId="{1427B19A-3E48-4DF4-AE82-E7FACBE1407A}" type="presParOf" srcId="{C530FF36-120D-4AEF-84C8-785548D18DF8}" destId="{B6E4A4FB-C8D9-4208-BD29-6BF96548EF79}" srcOrd="2" destOrd="0" presId="urn:microsoft.com/office/officeart/2018/2/layout/IconLabelDescriptionList"/>
    <dgm:cxn modelId="{988E9581-43DC-46C3-A875-FD0DC3AE30EA}" type="presParOf" srcId="{C530FF36-120D-4AEF-84C8-785548D18DF8}" destId="{6F5321BD-74D8-4BCB-8941-BC716D68FADE}" srcOrd="3" destOrd="0" presId="urn:microsoft.com/office/officeart/2018/2/layout/IconLabelDescriptionList"/>
    <dgm:cxn modelId="{91FBE829-A640-4B04-A2F8-E925B418264A}" type="presParOf" srcId="{C530FF36-120D-4AEF-84C8-785548D18DF8}" destId="{854A6C67-D868-4298-8D13-1CFCA58CDA97}" srcOrd="4" destOrd="0" presId="urn:microsoft.com/office/officeart/2018/2/layout/IconLabelDescriptionList"/>
    <dgm:cxn modelId="{E71C4BFB-A99A-47E6-97B0-7EC114FAE676}" type="presParOf" srcId="{CD12ABD9-D835-41BD-AD28-BAD3406C0472}" destId="{D78E7122-F449-4CAB-98F7-ADA4EDFF09F3}" srcOrd="1" destOrd="0" presId="urn:microsoft.com/office/officeart/2018/2/layout/IconLabelDescriptionList"/>
    <dgm:cxn modelId="{1478DDDF-DD2C-40BA-BD37-2AB77254F443}" type="presParOf" srcId="{CD12ABD9-D835-41BD-AD28-BAD3406C0472}" destId="{D5C43379-50D6-4071-BFC3-0CDAE92726D3}" srcOrd="2" destOrd="0" presId="urn:microsoft.com/office/officeart/2018/2/layout/IconLabelDescriptionList"/>
    <dgm:cxn modelId="{4AB73EA1-76A5-4316-8E2E-4E4831938B4F}" type="presParOf" srcId="{D5C43379-50D6-4071-BFC3-0CDAE92726D3}" destId="{57EE4F28-9D18-421A-8963-F501F15AABD3}" srcOrd="0" destOrd="0" presId="urn:microsoft.com/office/officeart/2018/2/layout/IconLabelDescriptionList"/>
    <dgm:cxn modelId="{1276155B-E688-4B7B-A7F3-516AAAC2C6ED}" type="presParOf" srcId="{D5C43379-50D6-4071-BFC3-0CDAE92726D3}" destId="{309DAC9B-C6B1-42B8-879C-8FBCD5622A22}" srcOrd="1" destOrd="0" presId="urn:microsoft.com/office/officeart/2018/2/layout/IconLabelDescriptionList"/>
    <dgm:cxn modelId="{AF098DB8-A007-431C-9387-AD50DC0AD639}" type="presParOf" srcId="{D5C43379-50D6-4071-BFC3-0CDAE92726D3}" destId="{9BFDFD45-3BB3-4E69-833E-F675E48FEFD8}" srcOrd="2" destOrd="0" presId="urn:microsoft.com/office/officeart/2018/2/layout/IconLabelDescriptionList"/>
    <dgm:cxn modelId="{D7261B7C-3855-44CB-B310-19CEAE6B98B3}" type="presParOf" srcId="{D5C43379-50D6-4071-BFC3-0CDAE92726D3}" destId="{62CF375C-5C51-4487-9DEA-D112E325E86B}" srcOrd="3" destOrd="0" presId="urn:microsoft.com/office/officeart/2018/2/layout/IconLabelDescriptionList"/>
    <dgm:cxn modelId="{2BB72268-99C7-4FDC-AEF4-E461806A9C86}" type="presParOf" srcId="{D5C43379-50D6-4071-BFC3-0CDAE92726D3}" destId="{153B04BF-35B2-48C7-8DF1-1A69EBEA8694}" srcOrd="4" destOrd="0" presId="urn:microsoft.com/office/officeart/2018/2/layout/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F72754E0-9312-4D31-936F-05F9CAD515CB}"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369DC539-7257-4908-96B1-6F41220A15D9}">
      <dgm:prSet/>
      <dgm:spPr/>
      <dgm:t>
        <a:bodyPr/>
        <a:lstStyle/>
        <a:p>
          <a:r>
            <a:rPr lang="en-GB" baseline="0"/>
            <a:t>Root in ETSI standards:</a:t>
          </a:r>
          <a:endParaRPr lang="en-US"/>
        </a:p>
      </dgm:t>
    </dgm:pt>
    <dgm:pt modelId="{51A9854B-8DD0-49B9-97B2-A3E6ADBAE550}" type="parTrans" cxnId="{BCFD7293-42A5-4918-B0CC-26CD3891994D}">
      <dgm:prSet/>
      <dgm:spPr/>
      <dgm:t>
        <a:bodyPr/>
        <a:lstStyle/>
        <a:p>
          <a:endParaRPr lang="en-US"/>
        </a:p>
      </dgm:t>
    </dgm:pt>
    <dgm:pt modelId="{EF32DB13-6AA5-4D60-A05D-EFF00164A618}" type="sibTrans" cxnId="{BCFD7293-42A5-4918-B0CC-26CD3891994D}">
      <dgm:prSet/>
      <dgm:spPr/>
      <dgm:t>
        <a:bodyPr/>
        <a:lstStyle/>
        <a:p>
          <a:endParaRPr lang="en-US"/>
        </a:p>
      </dgm:t>
    </dgm:pt>
    <dgm:pt modelId="{FA745BDD-019F-4F9F-A145-E90E0FAB5B91}">
      <dgm:prSet/>
      <dgm:spPr/>
      <dgm:t>
        <a:bodyPr/>
        <a:lstStyle/>
        <a:p>
          <a:r>
            <a:rPr lang="en-GB" baseline="0"/>
            <a:t>Described in TS 102 165-1</a:t>
          </a:r>
          <a:endParaRPr lang="en-US"/>
        </a:p>
      </dgm:t>
    </dgm:pt>
    <dgm:pt modelId="{CA76C4B2-554C-4BCC-A1E0-656ED99257BE}" type="parTrans" cxnId="{4995804E-FB88-4B4E-B8A8-01869659DDD4}">
      <dgm:prSet/>
      <dgm:spPr/>
      <dgm:t>
        <a:bodyPr/>
        <a:lstStyle/>
        <a:p>
          <a:endParaRPr lang="en-US"/>
        </a:p>
      </dgm:t>
    </dgm:pt>
    <dgm:pt modelId="{60366115-4138-4308-987E-25142306BFB1}" type="sibTrans" cxnId="{4995804E-FB88-4B4E-B8A8-01869659DDD4}">
      <dgm:prSet/>
      <dgm:spPr/>
      <dgm:t>
        <a:bodyPr/>
        <a:lstStyle/>
        <a:p>
          <a:endParaRPr lang="en-US"/>
        </a:p>
      </dgm:t>
    </dgm:pt>
    <dgm:pt modelId="{2797EF6A-0362-4B4D-B39E-D263B7464414}">
      <dgm:prSet/>
      <dgm:spPr/>
      <dgm:t>
        <a:bodyPr/>
        <a:lstStyle/>
        <a:p>
          <a:r>
            <a:rPr lang="en-GB" baseline="0"/>
            <a:t>Extends from ETR332</a:t>
          </a:r>
          <a:endParaRPr lang="en-US"/>
        </a:p>
      </dgm:t>
    </dgm:pt>
    <dgm:pt modelId="{76B00A92-18FD-41AC-BC4F-78A2FC8944B3}" type="parTrans" cxnId="{F45DB885-AA0E-417C-9CB6-6E306C69CCE8}">
      <dgm:prSet/>
      <dgm:spPr/>
      <dgm:t>
        <a:bodyPr/>
        <a:lstStyle/>
        <a:p>
          <a:endParaRPr lang="en-US"/>
        </a:p>
      </dgm:t>
    </dgm:pt>
    <dgm:pt modelId="{FDEBFC92-8F64-4B4E-9D44-1DA259DD45FD}" type="sibTrans" cxnId="{F45DB885-AA0E-417C-9CB6-6E306C69CCE8}">
      <dgm:prSet/>
      <dgm:spPr/>
      <dgm:t>
        <a:bodyPr/>
        <a:lstStyle/>
        <a:p>
          <a:endParaRPr lang="en-US"/>
        </a:p>
      </dgm:t>
    </dgm:pt>
    <dgm:pt modelId="{CE90E92B-0290-455C-B55F-487F207985D7}">
      <dgm:prSet/>
      <dgm:spPr/>
      <dgm:t>
        <a:bodyPr/>
        <a:lstStyle/>
        <a:p>
          <a:r>
            <a:rPr lang="en-GB" baseline="0"/>
            <a:t>Based on:</a:t>
          </a:r>
          <a:endParaRPr lang="en-US"/>
        </a:p>
      </dgm:t>
    </dgm:pt>
    <dgm:pt modelId="{8E07BF83-2EFA-4F1E-92C8-53DC520D5C98}" type="parTrans" cxnId="{E6348B9D-452E-4B66-9F01-5BFD94008481}">
      <dgm:prSet/>
      <dgm:spPr/>
      <dgm:t>
        <a:bodyPr/>
        <a:lstStyle/>
        <a:p>
          <a:endParaRPr lang="en-US"/>
        </a:p>
      </dgm:t>
    </dgm:pt>
    <dgm:pt modelId="{4DDABCCC-530A-4BC5-9386-1A4598507ECE}" type="sibTrans" cxnId="{E6348B9D-452E-4B66-9F01-5BFD94008481}">
      <dgm:prSet/>
      <dgm:spPr/>
      <dgm:t>
        <a:bodyPr/>
        <a:lstStyle/>
        <a:p>
          <a:endParaRPr lang="en-US"/>
        </a:p>
      </dgm:t>
    </dgm:pt>
    <dgm:pt modelId="{3EBC62D7-799A-4C3E-9606-E2778A5E5E7C}">
      <dgm:prSet/>
      <dgm:spPr/>
      <dgm:t>
        <a:bodyPr/>
        <a:lstStyle/>
        <a:p>
          <a:r>
            <a:rPr lang="en-GB" baseline="0"/>
            <a:t>The Common Criteria, and its companion methodology</a:t>
          </a:r>
          <a:endParaRPr lang="en-US"/>
        </a:p>
      </dgm:t>
    </dgm:pt>
    <dgm:pt modelId="{0B740F15-17BB-4EAF-9815-AA09D136DE78}" type="parTrans" cxnId="{C184A977-3C68-41ED-A153-BD2CE14591EB}">
      <dgm:prSet/>
      <dgm:spPr/>
      <dgm:t>
        <a:bodyPr/>
        <a:lstStyle/>
        <a:p>
          <a:endParaRPr lang="en-US"/>
        </a:p>
      </dgm:t>
    </dgm:pt>
    <dgm:pt modelId="{024DB805-C0E7-49C7-9919-35D8D9778FFC}" type="sibTrans" cxnId="{C184A977-3C68-41ED-A153-BD2CE14591EB}">
      <dgm:prSet/>
      <dgm:spPr/>
      <dgm:t>
        <a:bodyPr/>
        <a:lstStyle/>
        <a:p>
          <a:endParaRPr lang="en-US"/>
        </a:p>
      </dgm:t>
    </dgm:pt>
    <dgm:pt modelId="{F883A8CD-3802-4F69-B939-54404DFA61EE}">
      <dgm:prSet/>
      <dgm:spPr/>
      <dgm:t>
        <a:bodyPr/>
        <a:lstStyle/>
        <a:p>
          <a:r>
            <a:rPr lang="en-GB" baseline="0"/>
            <a:t>CORAS</a:t>
          </a:r>
          <a:endParaRPr lang="en-US"/>
        </a:p>
      </dgm:t>
    </dgm:pt>
    <dgm:pt modelId="{7CB6775E-A3B6-4A65-BFCF-CC5469FC6376}" type="parTrans" cxnId="{2E15FF5F-E99F-4188-A948-72313E068644}">
      <dgm:prSet/>
      <dgm:spPr/>
      <dgm:t>
        <a:bodyPr/>
        <a:lstStyle/>
        <a:p>
          <a:endParaRPr lang="en-US"/>
        </a:p>
      </dgm:t>
    </dgm:pt>
    <dgm:pt modelId="{EEB2FDA4-82AB-4E57-B916-0EAA02B8800F}" type="sibTrans" cxnId="{2E15FF5F-E99F-4188-A948-72313E068644}">
      <dgm:prSet/>
      <dgm:spPr/>
      <dgm:t>
        <a:bodyPr/>
        <a:lstStyle/>
        <a:p>
          <a:endParaRPr lang="en-US"/>
        </a:p>
      </dgm:t>
    </dgm:pt>
    <dgm:pt modelId="{6D3E511D-231D-419E-B657-CC7BD5FED259}">
      <dgm:prSet/>
      <dgm:spPr/>
      <dgm:t>
        <a:bodyPr/>
        <a:lstStyle/>
        <a:p>
          <a:r>
            <a:rPr lang="en-GB" baseline="0"/>
            <a:t>Recommends a database to store and analyse results</a:t>
          </a:r>
          <a:endParaRPr lang="en-US"/>
        </a:p>
      </dgm:t>
    </dgm:pt>
    <dgm:pt modelId="{AE7AE8A9-CBA6-4EB7-B90F-3D0B0E46A2C5}" type="parTrans" cxnId="{528CA649-2D27-4FD4-9CAA-87695D5BFBAE}">
      <dgm:prSet/>
      <dgm:spPr/>
      <dgm:t>
        <a:bodyPr/>
        <a:lstStyle/>
        <a:p>
          <a:endParaRPr lang="en-US"/>
        </a:p>
      </dgm:t>
    </dgm:pt>
    <dgm:pt modelId="{22A13D81-BA11-4DC5-9CFA-82420E1E8509}" type="sibTrans" cxnId="{528CA649-2D27-4FD4-9CAA-87695D5BFBAE}">
      <dgm:prSet/>
      <dgm:spPr/>
      <dgm:t>
        <a:bodyPr/>
        <a:lstStyle/>
        <a:p>
          <a:endParaRPr lang="en-US"/>
        </a:p>
      </dgm:t>
    </dgm:pt>
    <dgm:pt modelId="{1084A984-F2CF-460B-ADF4-40B182D91C3B}">
      <dgm:prSet/>
      <dgm:spPr/>
      <dgm:t>
        <a:bodyPr/>
        <a:lstStyle/>
        <a:p>
          <a:r>
            <a:rPr lang="en-GB" baseline="0"/>
            <a:t>Database should be accessible and usable</a:t>
          </a:r>
          <a:endParaRPr lang="en-US"/>
        </a:p>
      </dgm:t>
    </dgm:pt>
    <dgm:pt modelId="{38246AA9-2C09-4908-BB92-A701C440D8AA}" type="parTrans" cxnId="{9CC58533-C6C6-454D-83E0-E7C4E20887DF}">
      <dgm:prSet/>
      <dgm:spPr/>
      <dgm:t>
        <a:bodyPr/>
        <a:lstStyle/>
        <a:p>
          <a:endParaRPr lang="en-US"/>
        </a:p>
      </dgm:t>
    </dgm:pt>
    <dgm:pt modelId="{D1E99604-2B68-4FD6-B5E2-51740DB0D171}" type="sibTrans" cxnId="{9CC58533-C6C6-454D-83E0-E7C4E20887DF}">
      <dgm:prSet/>
      <dgm:spPr/>
      <dgm:t>
        <a:bodyPr/>
        <a:lstStyle/>
        <a:p>
          <a:endParaRPr lang="en-US"/>
        </a:p>
      </dgm:t>
    </dgm:pt>
    <dgm:pt modelId="{210D61F8-2D83-41A2-A116-4725525225AF}">
      <dgm:prSet/>
      <dgm:spPr/>
      <dgm:t>
        <a:bodyPr/>
        <a:lstStyle/>
        <a:p>
          <a:r>
            <a:rPr lang="en-GB" baseline="0"/>
            <a:t>Web-based tool</a:t>
          </a:r>
          <a:endParaRPr lang="en-US"/>
        </a:p>
      </dgm:t>
    </dgm:pt>
    <dgm:pt modelId="{95B46475-7349-4D9E-A69D-250200EBDA68}" type="parTrans" cxnId="{28FD6ED5-112C-474A-BECC-4581A65744FD}">
      <dgm:prSet/>
      <dgm:spPr/>
      <dgm:t>
        <a:bodyPr/>
        <a:lstStyle/>
        <a:p>
          <a:endParaRPr lang="en-US"/>
        </a:p>
      </dgm:t>
    </dgm:pt>
    <dgm:pt modelId="{3BA5D233-C152-435F-AC1C-FD4A012AD83C}" type="sibTrans" cxnId="{28FD6ED5-112C-474A-BECC-4581A65744FD}">
      <dgm:prSet/>
      <dgm:spPr/>
      <dgm:t>
        <a:bodyPr/>
        <a:lstStyle/>
        <a:p>
          <a:endParaRPr lang="en-US"/>
        </a:p>
      </dgm:t>
    </dgm:pt>
    <dgm:pt modelId="{197CBA4B-D001-4769-B29A-1E6ECA9C8697}">
      <dgm:prSet/>
      <dgm:spPr/>
      <dgm:t>
        <a:bodyPr/>
        <a:lstStyle/>
        <a:p>
          <a:r>
            <a:rPr lang="en-GB" baseline="0"/>
            <a:t>ETSI hosted</a:t>
          </a:r>
          <a:endParaRPr lang="en-US"/>
        </a:p>
      </dgm:t>
    </dgm:pt>
    <dgm:pt modelId="{0E326605-FB3F-4715-9192-4CB6925A6DBD}" type="parTrans" cxnId="{82921CA7-A075-4A40-90BD-E96CD1AF760D}">
      <dgm:prSet/>
      <dgm:spPr/>
      <dgm:t>
        <a:bodyPr/>
        <a:lstStyle/>
        <a:p>
          <a:endParaRPr lang="en-US"/>
        </a:p>
      </dgm:t>
    </dgm:pt>
    <dgm:pt modelId="{933E28E4-916E-4A69-8BD5-3FB8E6D2EFE5}" type="sibTrans" cxnId="{82921CA7-A075-4A40-90BD-E96CD1AF760D}">
      <dgm:prSet/>
      <dgm:spPr/>
      <dgm:t>
        <a:bodyPr/>
        <a:lstStyle/>
        <a:p>
          <a:endParaRPr lang="en-US"/>
        </a:p>
      </dgm:t>
    </dgm:pt>
    <dgm:pt modelId="{280F14B5-DF28-49F7-AABA-46D729EF7337}">
      <dgm:prSet/>
      <dgm:spPr/>
      <dgm:t>
        <a:bodyPr/>
        <a:lstStyle/>
        <a:p>
          <a:r>
            <a:rPr lang="en-GB" baseline="0"/>
            <a:t>Database does not ease TVRA complexity</a:t>
          </a:r>
          <a:endParaRPr lang="en-US"/>
        </a:p>
      </dgm:t>
    </dgm:pt>
    <dgm:pt modelId="{F57CFFEB-DB6C-4CA1-855A-5A8C24E220D4}" type="parTrans" cxnId="{E5E85E7C-F660-47D1-A606-7E6EB5209A46}">
      <dgm:prSet/>
      <dgm:spPr/>
      <dgm:t>
        <a:bodyPr/>
        <a:lstStyle/>
        <a:p>
          <a:endParaRPr lang="en-US"/>
        </a:p>
      </dgm:t>
    </dgm:pt>
    <dgm:pt modelId="{F009B067-B3B2-4886-BA19-325B32300246}" type="sibTrans" cxnId="{E5E85E7C-F660-47D1-A606-7E6EB5209A46}">
      <dgm:prSet/>
      <dgm:spPr/>
      <dgm:t>
        <a:bodyPr/>
        <a:lstStyle/>
        <a:p>
          <a:endParaRPr lang="en-US"/>
        </a:p>
      </dgm:t>
    </dgm:pt>
    <dgm:pt modelId="{EED2C992-BF6D-49CD-9AA4-09DF5C501595}">
      <dgm:prSet/>
      <dgm:spPr/>
      <dgm:t>
        <a:bodyPr/>
        <a:lstStyle/>
        <a:p>
          <a:r>
            <a:rPr lang="en-GB" baseline="0"/>
            <a:t>Tool aids repeatability, doesn’t make it easier</a:t>
          </a:r>
          <a:endParaRPr lang="en-US"/>
        </a:p>
      </dgm:t>
    </dgm:pt>
    <dgm:pt modelId="{8DBC2492-5D8B-4D02-A5B8-E4FE08EF9DC6}" type="parTrans" cxnId="{76199558-2090-4EA9-BC26-2F91937867C3}">
      <dgm:prSet/>
      <dgm:spPr/>
      <dgm:t>
        <a:bodyPr/>
        <a:lstStyle/>
        <a:p>
          <a:endParaRPr lang="en-US"/>
        </a:p>
      </dgm:t>
    </dgm:pt>
    <dgm:pt modelId="{C416509F-B034-47EB-9745-0A52DB45BA7A}" type="sibTrans" cxnId="{76199558-2090-4EA9-BC26-2F91937867C3}">
      <dgm:prSet/>
      <dgm:spPr/>
      <dgm:t>
        <a:bodyPr/>
        <a:lstStyle/>
        <a:p>
          <a:endParaRPr lang="en-US"/>
        </a:p>
      </dgm:t>
    </dgm:pt>
    <dgm:pt modelId="{E18D217C-FBA8-4956-AB3F-494F3BEDE1FC}" type="pres">
      <dgm:prSet presAssocID="{F72754E0-9312-4D31-936F-05F9CAD515CB}" presName="root" presStyleCnt="0">
        <dgm:presLayoutVars>
          <dgm:dir/>
          <dgm:resizeHandles val="exact"/>
        </dgm:presLayoutVars>
      </dgm:prSet>
      <dgm:spPr/>
    </dgm:pt>
    <dgm:pt modelId="{584255D4-83E8-4F57-A65D-C7420E730F32}" type="pres">
      <dgm:prSet presAssocID="{369DC539-7257-4908-96B1-6F41220A15D9}" presName="compNode" presStyleCnt="0"/>
      <dgm:spPr/>
    </dgm:pt>
    <dgm:pt modelId="{68E61B51-BCFB-469F-B863-2B2588DE17A1}" type="pres">
      <dgm:prSet presAssocID="{369DC539-7257-4908-96B1-6F41220A15D9}" presName="bgRect" presStyleLbl="bgShp" presStyleIdx="0" presStyleCnt="4"/>
      <dgm:spPr/>
    </dgm:pt>
    <dgm:pt modelId="{DA5E768A-0286-4829-ABBB-CA26B287CCBF}" type="pres">
      <dgm:prSet presAssocID="{369DC539-7257-4908-96B1-6F41220A15D9}"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isconnected"/>
        </a:ext>
      </dgm:extLst>
    </dgm:pt>
    <dgm:pt modelId="{328169FD-A3B3-46E1-AF4C-82FD322D1DF7}" type="pres">
      <dgm:prSet presAssocID="{369DC539-7257-4908-96B1-6F41220A15D9}" presName="spaceRect" presStyleCnt="0"/>
      <dgm:spPr/>
    </dgm:pt>
    <dgm:pt modelId="{39A6EDD3-9E41-476E-A5C6-E473F4FE447A}" type="pres">
      <dgm:prSet presAssocID="{369DC539-7257-4908-96B1-6F41220A15D9}" presName="parTx" presStyleLbl="revTx" presStyleIdx="0" presStyleCnt="8">
        <dgm:presLayoutVars>
          <dgm:chMax val="0"/>
          <dgm:chPref val="0"/>
        </dgm:presLayoutVars>
      </dgm:prSet>
      <dgm:spPr/>
    </dgm:pt>
    <dgm:pt modelId="{B258D1A3-9EA3-4B56-BF2F-B1681F66CF38}" type="pres">
      <dgm:prSet presAssocID="{369DC539-7257-4908-96B1-6F41220A15D9}" presName="desTx" presStyleLbl="revTx" presStyleIdx="1" presStyleCnt="8">
        <dgm:presLayoutVars/>
      </dgm:prSet>
      <dgm:spPr/>
    </dgm:pt>
    <dgm:pt modelId="{B0F0B1C1-2CC0-4328-9AE7-115A45086522}" type="pres">
      <dgm:prSet presAssocID="{EF32DB13-6AA5-4D60-A05D-EFF00164A618}" presName="sibTrans" presStyleCnt="0"/>
      <dgm:spPr/>
    </dgm:pt>
    <dgm:pt modelId="{D02EF87D-AB85-42A4-B6B1-232BD3919C8E}" type="pres">
      <dgm:prSet presAssocID="{CE90E92B-0290-455C-B55F-487F207985D7}" presName="compNode" presStyleCnt="0"/>
      <dgm:spPr/>
    </dgm:pt>
    <dgm:pt modelId="{3CBD3989-04CC-4593-9D5D-F3571B0BCE74}" type="pres">
      <dgm:prSet presAssocID="{CE90E92B-0290-455C-B55F-487F207985D7}" presName="bgRect" presStyleLbl="bgShp" presStyleIdx="1" presStyleCnt="4"/>
      <dgm:spPr/>
    </dgm:pt>
    <dgm:pt modelId="{829A7EF1-69A0-4F3E-9BD5-9CA9E5697D1C}" type="pres">
      <dgm:prSet presAssocID="{CE90E92B-0290-455C-B55F-487F207985D7}"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uck"/>
        </a:ext>
      </dgm:extLst>
    </dgm:pt>
    <dgm:pt modelId="{0834B977-DB27-4D53-A764-57AD3981D7A7}" type="pres">
      <dgm:prSet presAssocID="{CE90E92B-0290-455C-B55F-487F207985D7}" presName="spaceRect" presStyleCnt="0"/>
      <dgm:spPr/>
    </dgm:pt>
    <dgm:pt modelId="{9DDB1D3D-1C73-4714-BE40-7A88C18F203C}" type="pres">
      <dgm:prSet presAssocID="{CE90E92B-0290-455C-B55F-487F207985D7}" presName="parTx" presStyleLbl="revTx" presStyleIdx="2" presStyleCnt="8">
        <dgm:presLayoutVars>
          <dgm:chMax val="0"/>
          <dgm:chPref val="0"/>
        </dgm:presLayoutVars>
      </dgm:prSet>
      <dgm:spPr/>
    </dgm:pt>
    <dgm:pt modelId="{54259D41-5A35-485D-8BE8-2C83E8568812}" type="pres">
      <dgm:prSet presAssocID="{CE90E92B-0290-455C-B55F-487F207985D7}" presName="desTx" presStyleLbl="revTx" presStyleIdx="3" presStyleCnt="8">
        <dgm:presLayoutVars/>
      </dgm:prSet>
      <dgm:spPr/>
    </dgm:pt>
    <dgm:pt modelId="{0F4EBD27-49D2-48AA-AB16-E4278B087AA5}" type="pres">
      <dgm:prSet presAssocID="{4DDABCCC-530A-4BC5-9386-1A4598507ECE}" presName="sibTrans" presStyleCnt="0"/>
      <dgm:spPr/>
    </dgm:pt>
    <dgm:pt modelId="{2E0A3C70-9C47-4F27-8531-27F356CF4530}" type="pres">
      <dgm:prSet presAssocID="{6D3E511D-231D-419E-B657-CC7BD5FED259}" presName="compNode" presStyleCnt="0"/>
      <dgm:spPr/>
    </dgm:pt>
    <dgm:pt modelId="{252AEC29-4D77-4F75-A743-3D4B2493F841}" type="pres">
      <dgm:prSet presAssocID="{6D3E511D-231D-419E-B657-CC7BD5FED259}" presName="bgRect" presStyleLbl="bgShp" presStyleIdx="2" presStyleCnt="4"/>
      <dgm:spPr/>
    </dgm:pt>
    <dgm:pt modelId="{BFF14AA9-65E1-4050-991E-72843C7D3C15}" type="pres">
      <dgm:prSet presAssocID="{6D3E511D-231D-419E-B657-CC7BD5FED259}"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Database"/>
        </a:ext>
      </dgm:extLst>
    </dgm:pt>
    <dgm:pt modelId="{07DCE3B0-86AC-4BE5-9F90-D86065E2B21A}" type="pres">
      <dgm:prSet presAssocID="{6D3E511D-231D-419E-B657-CC7BD5FED259}" presName="spaceRect" presStyleCnt="0"/>
      <dgm:spPr/>
    </dgm:pt>
    <dgm:pt modelId="{C1C57FA1-CBDC-4285-9381-BEEFE006BA37}" type="pres">
      <dgm:prSet presAssocID="{6D3E511D-231D-419E-B657-CC7BD5FED259}" presName="parTx" presStyleLbl="revTx" presStyleIdx="4" presStyleCnt="8">
        <dgm:presLayoutVars>
          <dgm:chMax val="0"/>
          <dgm:chPref val="0"/>
        </dgm:presLayoutVars>
      </dgm:prSet>
      <dgm:spPr/>
    </dgm:pt>
    <dgm:pt modelId="{9107C342-29E8-4F55-AC48-B6DA27A22E68}" type="pres">
      <dgm:prSet presAssocID="{6D3E511D-231D-419E-B657-CC7BD5FED259}" presName="desTx" presStyleLbl="revTx" presStyleIdx="5" presStyleCnt="8">
        <dgm:presLayoutVars/>
      </dgm:prSet>
      <dgm:spPr/>
    </dgm:pt>
    <dgm:pt modelId="{C74FC124-3F21-4048-8357-F58A051F3A31}" type="pres">
      <dgm:prSet presAssocID="{22A13D81-BA11-4DC5-9CFA-82420E1E8509}" presName="sibTrans" presStyleCnt="0"/>
      <dgm:spPr/>
    </dgm:pt>
    <dgm:pt modelId="{AFD0D873-4C13-4A0A-B07E-6A623B105249}" type="pres">
      <dgm:prSet presAssocID="{280F14B5-DF28-49F7-AABA-46D729EF7337}" presName="compNode" presStyleCnt="0"/>
      <dgm:spPr/>
    </dgm:pt>
    <dgm:pt modelId="{9B29C0B3-202D-43FD-BA16-5E3D477B6C8F}" type="pres">
      <dgm:prSet presAssocID="{280F14B5-DF28-49F7-AABA-46D729EF7337}" presName="bgRect" presStyleLbl="bgShp" presStyleIdx="3" presStyleCnt="4"/>
      <dgm:spPr/>
    </dgm:pt>
    <dgm:pt modelId="{782841A7-4F50-4A08-9D08-513D18ED33FD}" type="pres">
      <dgm:prSet presAssocID="{280F14B5-DF28-49F7-AABA-46D729EF7337}"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Checkmark"/>
        </a:ext>
      </dgm:extLst>
    </dgm:pt>
    <dgm:pt modelId="{F0DC54C9-8A68-42D1-9647-0EA80BB8BDFF}" type="pres">
      <dgm:prSet presAssocID="{280F14B5-DF28-49F7-AABA-46D729EF7337}" presName="spaceRect" presStyleCnt="0"/>
      <dgm:spPr/>
    </dgm:pt>
    <dgm:pt modelId="{3C6BC596-5AC2-4501-94B6-FD979CB4C876}" type="pres">
      <dgm:prSet presAssocID="{280F14B5-DF28-49F7-AABA-46D729EF7337}" presName="parTx" presStyleLbl="revTx" presStyleIdx="6" presStyleCnt="8">
        <dgm:presLayoutVars>
          <dgm:chMax val="0"/>
          <dgm:chPref val="0"/>
        </dgm:presLayoutVars>
      </dgm:prSet>
      <dgm:spPr/>
    </dgm:pt>
    <dgm:pt modelId="{46BF55C8-032B-4E25-857C-6E5310E675FF}" type="pres">
      <dgm:prSet presAssocID="{280F14B5-DF28-49F7-AABA-46D729EF7337}" presName="desTx" presStyleLbl="revTx" presStyleIdx="7" presStyleCnt="8">
        <dgm:presLayoutVars/>
      </dgm:prSet>
      <dgm:spPr/>
    </dgm:pt>
  </dgm:ptLst>
  <dgm:cxnLst>
    <dgm:cxn modelId="{5E9EA131-7AB2-4559-9F10-FB5F154B4A21}" type="presOf" srcId="{3EBC62D7-799A-4C3E-9606-E2778A5E5E7C}" destId="{54259D41-5A35-485D-8BE8-2C83E8568812}" srcOrd="0" destOrd="0" presId="urn:microsoft.com/office/officeart/2018/2/layout/IconVerticalSolidList"/>
    <dgm:cxn modelId="{9CC58533-C6C6-454D-83E0-E7C4E20887DF}" srcId="{6D3E511D-231D-419E-B657-CC7BD5FED259}" destId="{1084A984-F2CF-460B-ADF4-40B182D91C3B}" srcOrd="0" destOrd="0" parTransId="{38246AA9-2C09-4908-BB92-A701C440D8AA}" sibTransId="{D1E99604-2B68-4FD6-B5E2-51740DB0D171}"/>
    <dgm:cxn modelId="{528CA649-2D27-4FD4-9CAA-87695D5BFBAE}" srcId="{F72754E0-9312-4D31-936F-05F9CAD515CB}" destId="{6D3E511D-231D-419E-B657-CC7BD5FED259}" srcOrd="2" destOrd="0" parTransId="{AE7AE8A9-CBA6-4EB7-B90F-3D0B0E46A2C5}" sibTransId="{22A13D81-BA11-4DC5-9CFA-82420E1E8509}"/>
    <dgm:cxn modelId="{4995804E-FB88-4B4E-B8A8-01869659DDD4}" srcId="{369DC539-7257-4908-96B1-6F41220A15D9}" destId="{FA745BDD-019F-4F9F-A145-E90E0FAB5B91}" srcOrd="0" destOrd="0" parTransId="{CA76C4B2-554C-4BCC-A1E0-656ED99257BE}" sibTransId="{60366115-4138-4308-987E-25142306BFB1}"/>
    <dgm:cxn modelId="{76199558-2090-4EA9-BC26-2F91937867C3}" srcId="{280F14B5-DF28-49F7-AABA-46D729EF7337}" destId="{EED2C992-BF6D-49CD-9AA4-09DF5C501595}" srcOrd="0" destOrd="0" parTransId="{8DBC2492-5D8B-4D02-A5B8-E4FE08EF9DC6}" sibTransId="{C416509F-B034-47EB-9745-0A52DB45BA7A}"/>
    <dgm:cxn modelId="{2E15FF5F-E99F-4188-A948-72313E068644}" srcId="{CE90E92B-0290-455C-B55F-487F207985D7}" destId="{F883A8CD-3802-4F69-B939-54404DFA61EE}" srcOrd="1" destOrd="0" parTransId="{7CB6775E-A3B6-4A65-BFCF-CC5469FC6376}" sibTransId="{EEB2FDA4-82AB-4E57-B916-0EAA02B8800F}"/>
    <dgm:cxn modelId="{C184A977-3C68-41ED-A153-BD2CE14591EB}" srcId="{CE90E92B-0290-455C-B55F-487F207985D7}" destId="{3EBC62D7-799A-4C3E-9606-E2778A5E5E7C}" srcOrd="0" destOrd="0" parTransId="{0B740F15-17BB-4EAF-9815-AA09D136DE78}" sibTransId="{024DB805-C0E7-49C7-9919-35D8D9778FFC}"/>
    <dgm:cxn modelId="{E5E85E7C-F660-47D1-A606-7E6EB5209A46}" srcId="{F72754E0-9312-4D31-936F-05F9CAD515CB}" destId="{280F14B5-DF28-49F7-AABA-46D729EF7337}" srcOrd="3" destOrd="0" parTransId="{F57CFFEB-DB6C-4CA1-855A-5A8C24E220D4}" sibTransId="{F009B067-B3B2-4886-BA19-325B32300246}"/>
    <dgm:cxn modelId="{F45DB885-AA0E-417C-9CB6-6E306C69CCE8}" srcId="{369DC539-7257-4908-96B1-6F41220A15D9}" destId="{2797EF6A-0362-4B4D-B39E-D263B7464414}" srcOrd="1" destOrd="0" parTransId="{76B00A92-18FD-41AC-BC4F-78A2FC8944B3}" sibTransId="{FDEBFC92-8F64-4B4E-9D44-1DA259DD45FD}"/>
    <dgm:cxn modelId="{BCFD7293-42A5-4918-B0CC-26CD3891994D}" srcId="{F72754E0-9312-4D31-936F-05F9CAD515CB}" destId="{369DC539-7257-4908-96B1-6F41220A15D9}" srcOrd="0" destOrd="0" parTransId="{51A9854B-8DD0-49B9-97B2-A3E6ADBAE550}" sibTransId="{EF32DB13-6AA5-4D60-A05D-EFF00164A618}"/>
    <dgm:cxn modelId="{3765179D-9AC9-40A1-B8D7-FAAD33C22EEB}" type="presOf" srcId="{FA745BDD-019F-4F9F-A145-E90E0FAB5B91}" destId="{B258D1A3-9EA3-4B56-BF2F-B1681F66CF38}" srcOrd="0" destOrd="0" presId="urn:microsoft.com/office/officeart/2018/2/layout/IconVerticalSolidList"/>
    <dgm:cxn modelId="{E6348B9D-452E-4B66-9F01-5BFD94008481}" srcId="{F72754E0-9312-4D31-936F-05F9CAD515CB}" destId="{CE90E92B-0290-455C-B55F-487F207985D7}" srcOrd="1" destOrd="0" parTransId="{8E07BF83-2EFA-4F1E-92C8-53DC520D5C98}" sibTransId="{4DDABCCC-530A-4BC5-9386-1A4598507ECE}"/>
    <dgm:cxn modelId="{A7A9D8A6-27C9-4525-8227-E19194C78314}" type="presOf" srcId="{2797EF6A-0362-4B4D-B39E-D263B7464414}" destId="{B258D1A3-9EA3-4B56-BF2F-B1681F66CF38}" srcOrd="0" destOrd="1" presId="urn:microsoft.com/office/officeart/2018/2/layout/IconVerticalSolidList"/>
    <dgm:cxn modelId="{82921CA7-A075-4A40-90BD-E96CD1AF760D}" srcId="{1084A984-F2CF-460B-ADF4-40B182D91C3B}" destId="{197CBA4B-D001-4769-B29A-1E6ECA9C8697}" srcOrd="1" destOrd="0" parTransId="{0E326605-FB3F-4715-9192-4CB6925A6DBD}" sibTransId="{933E28E4-916E-4A69-8BD5-3FB8E6D2EFE5}"/>
    <dgm:cxn modelId="{A8F9DDA7-6703-4A1B-BE47-B8FBE34E6ED1}" type="presOf" srcId="{1084A984-F2CF-460B-ADF4-40B182D91C3B}" destId="{9107C342-29E8-4F55-AC48-B6DA27A22E68}" srcOrd="0" destOrd="0" presId="urn:microsoft.com/office/officeart/2018/2/layout/IconVerticalSolidList"/>
    <dgm:cxn modelId="{5E02A3C9-CB50-40CF-9A48-31A0C5589D99}" type="presOf" srcId="{F883A8CD-3802-4F69-B939-54404DFA61EE}" destId="{54259D41-5A35-485D-8BE8-2C83E8568812}" srcOrd="0" destOrd="1" presId="urn:microsoft.com/office/officeart/2018/2/layout/IconVerticalSolidList"/>
    <dgm:cxn modelId="{9BA7F9CE-5FA5-474B-8818-7BA94CA1A0CB}" type="presOf" srcId="{280F14B5-DF28-49F7-AABA-46D729EF7337}" destId="{3C6BC596-5AC2-4501-94B6-FD979CB4C876}" srcOrd="0" destOrd="0" presId="urn:microsoft.com/office/officeart/2018/2/layout/IconVerticalSolidList"/>
    <dgm:cxn modelId="{C5EF9BD0-6AE3-48F5-AA04-AD2A66D7F0BE}" type="presOf" srcId="{210D61F8-2D83-41A2-A116-4725525225AF}" destId="{9107C342-29E8-4F55-AC48-B6DA27A22E68}" srcOrd="0" destOrd="1" presId="urn:microsoft.com/office/officeart/2018/2/layout/IconVerticalSolidList"/>
    <dgm:cxn modelId="{28FD6ED5-112C-474A-BECC-4581A65744FD}" srcId="{1084A984-F2CF-460B-ADF4-40B182D91C3B}" destId="{210D61F8-2D83-41A2-A116-4725525225AF}" srcOrd="0" destOrd="0" parTransId="{95B46475-7349-4D9E-A69D-250200EBDA68}" sibTransId="{3BA5D233-C152-435F-AC1C-FD4A012AD83C}"/>
    <dgm:cxn modelId="{097F3AD7-AB1D-4909-8B02-E72D9E17220A}" type="presOf" srcId="{EED2C992-BF6D-49CD-9AA4-09DF5C501595}" destId="{46BF55C8-032B-4E25-857C-6E5310E675FF}" srcOrd="0" destOrd="0" presId="urn:microsoft.com/office/officeart/2018/2/layout/IconVerticalSolidList"/>
    <dgm:cxn modelId="{324C46D8-7BCC-4580-AA9B-A96D2B7AE2BB}" type="presOf" srcId="{F72754E0-9312-4D31-936F-05F9CAD515CB}" destId="{E18D217C-FBA8-4956-AB3F-494F3BEDE1FC}" srcOrd="0" destOrd="0" presId="urn:microsoft.com/office/officeart/2018/2/layout/IconVerticalSolidList"/>
    <dgm:cxn modelId="{20A0E8DB-8C52-4E4C-8054-673AA1B0DCB1}" type="presOf" srcId="{6D3E511D-231D-419E-B657-CC7BD5FED259}" destId="{C1C57FA1-CBDC-4285-9381-BEEFE006BA37}" srcOrd="0" destOrd="0" presId="urn:microsoft.com/office/officeart/2018/2/layout/IconVerticalSolidList"/>
    <dgm:cxn modelId="{47F463E2-8604-48D6-8A8D-BF92B7A444F2}" type="presOf" srcId="{CE90E92B-0290-455C-B55F-487F207985D7}" destId="{9DDB1D3D-1C73-4714-BE40-7A88C18F203C}" srcOrd="0" destOrd="0" presId="urn:microsoft.com/office/officeart/2018/2/layout/IconVerticalSolidList"/>
    <dgm:cxn modelId="{3A3C7FE7-BF15-410D-87B7-F0345015829F}" type="presOf" srcId="{369DC539-7257-4908-96B1-6F41220A15D9}" destId="{39A6EDD3-9E41-476E-A5C6-E473F4FE447A}" srcOrd="0" destOrd="0" presId="urn:microsoft.com/office/officeart/2018/2/layout/IconVerticalSolidList"/>
    <dgm:cxn modelId="{AA47CAF2-8A13-44DB-ABCE-147D078DD921}" type="presOf" srcId="{197CBA4B-D001-4769-B29A-1E6ECA9C8697}" destId="{9107C342-29E8-4F55-AC48-B6DA27A22E68}" srcOrd="0" destOrd="2" presId="urn:microsoft.com/office/officeart/2018/2/layout/IconVerticalSolidList"/>
    <dgm:cxn modelId="{E9C2274C-EAB1-4412-97CE-3740C0FB8E95}" type="presParOf" srcId="{E18D217C-FBA8-4956-AB3F-494F3BEDE1FC}" destId="{584255D4-83E8-4F57-A65D-C7420E730F32}" srcOrd="0" destOrd="0" presId="urn:microsoft.com/office/officeart/2018/2/layout/IconVerticalSolidList"/>
    <dgm:cxn modelId="{738D40FB-A684-4014-89BB-7094B2678FF0}" type="presParOf" srcId="{584255D4-83E8-4F57-A65D-C7420E730F32}" destId="{68E61B51-BCFB-469F-B863-2B2588DE17A1}" srcOrd="0" destOrd="0" presId="urn:microsoft.com/office/officeart/2018/2/layout/IconVerticalSolidList"/>
    <dgm:cxn modelId="{32D2041C-84E6-4F42-94CC-D9DB255C3DAC}" type="presParOf" srcId="{584255D4-83E8-4F57-A65D-C7420E730F32}" destId="{DA5E768A-0286-4829-ABBB-CA26B287CCBF}" srcOrd="1" destOrd="0" presId="urn:microsoft.com/office/officeart/2018/2/layout/IconVerticalSolidList"/>
    <dgm:cxn modelId="{FCE07993-4D83-4DC6-8BFF-EFAB91CC9E80}" type="presParOf" srcId="{584255D4-83E8-4F57-A65D-C7420E730F32}" destId="{328169FD-A3B3-46E1-AF4C-82FD322D1DF7}" srcOrd="2" destOrd="0" presId="urn:microsoft.com/office/officeart/2018/2/layout/IconVerticalSolidList"/>
    <dgm:cxn modelId="{82520095-9A5A-4BB9-99F1-A1772E2DD210}" type="presParOf" srcId="{584255D4-83E8-4F57-A65D-C7420E730F32}" destId="{39A6EDD3-9E41-476E-A5C6-E473F4FE447A}" srcOrd="3" destOrd="0" presId="urn:microsoft.com/office/officeart/2018/2/layout/IconVerticalSolidList"/>
    <dgm:cxn modelId="{22DB2B90-CAB1-4E42-B450-2B2586D1DC3D}" type="presParOf" srcId="{584255D4-83E8-4F57-A65D-C7420E730F32}" destId="{B258D1A3-9EA3-4B56-BF2F-B1681F66CF38}" srcOrd="4" destOrd="0" presId="urn:microsoft.com/office/officeart/2018/2/layout/IconVerticalSolidList"/>
    <dgm:cxn modelId="{6F5E35B4-2D52-4823-90AF-087229883BF7}" type="presParOf" srcId="{E18D217C-FBA8-4956-AB3F-494F3BEDE1FC}" destId="{B0F0B1C1-2CC0-4328-9AE7-115A45086522}" srcOrd="1" destOrd="0" presId="urn:microsoft.com/office/officeart/2018/2/layout/IconVerticalSolidList"/>
    <dgm:cxn modelId="{BBFA5471-51B9-4B4E-8425-F2D60660B7BE}" type="presParOf" srcId="{E18D217C-FBA8-4956-AB3F-494F3BEDE1FC}" destId="{D02EF87D-AB85-42A4-B6B1-232BD3919C8E}" srcOrd="2" destOrd="0" presId="urn:microsoft.com/office/officeart/2018/2/layout/IconVerticalSolidList"/>
    <dgm:cxn modelId="{940B4A4C-3AEF-4B13-9513-BB6B4DF8CE0C}" type="presParOf" srcId="{D02EF87D-AB85-42A4-B6B1-232BD3919C8E}" destId="{3CBD3989-04CC-4593-9D5D-F3571B0BCE74}" srcOrd="0" destOrd="0" presId="urn:microsoft.com/office/officeart/2018/2/layout/IconVerticalSolidList"/>
    <dgm:cxn modelId="{769900DD-1F37-4BB5-8585-02A664EB9E6E}" type="presParOf" srcId="{D02EF87D-AB85-42A4-B6B1-232BD3919C8E}" destId="{829A7EF1-69A0-4F3E-9BD5-9CA9E5697D1C}" srcOrd="1" destOrd="0" presId="urn:microsoft.com/office/officeart/2018/2/layout/IconVerticalSolidList"/>
    <dgm:cxn modelId="{715334A9-EBF3-474C-B82D-DF2D10893235}" type="presParOf" srcId="{D02EF87D-AB85-42A4-B6B1-232BD3919C8E}" destId="{0834B977-DB27-4D53-A764-57AD3981D7A7}" srcOrd="2" destOrd="0" presId="urn:microsoft.com/office/officeart/2018/2/layout/IconVerticalSolidList"/>
    <dgm:cxn modelId="{07ADD887-42E8-41E0-8415-049757856017}" type="presParOf" srcId="{D02EF87D-AB85-42A4-B6B1-232BD3919C8E}" destId="{9DDB1D3D-1C73-4714-BE40-7A88C18F203C}" srcOrd="3" destOrd="0" presId="urn:microsoft.com/office/officeart/2018/2/layout/IconVerticalSolidList"/>
    <dgm:cxn modelId="{24798BB0-3B2E-4A27-AA71-443004E710EA}" type="presParOf" srcId="{D02EF87D-AB85-42A4-B6B1-232BD3919C8E}" destId="{54259D41-5A35-485D-8BE8-2C83E8568812}" srcOrd="4" destOrd="0" presId="urn:microsoft.com/office/officeart/2018/2/layout/IconVerticalSolidList"/>
    <dgm:cxn modelId="{2F7FCBB3-002A-4598-90B8-952F21373107}" type="presParOf" srcId="{E18D217C-FBA8-4956-AB3F-494F3BEDE1FC}" destId="{0F4EBD27-49D2-48AA-AB16-E4278B087AA5}" srcOrd="3" destOrd="0" presId="urn:microsoft.com/office/officeart/2018/2/layout/IconVerticalSolidList"/>
    <dgm:cxn modelId="{A44682DD-5AE1-47F7-8ED6-94C47BFF96FC}" type="presParOf" srcId="{E18D217C-FBA8-4956-AB3F-494F3BEDE1FC}" destId="{2E0A3C70-9C47-4F27-8531-27F356CF4530}" srcOrd="4" destOrd="0" presId="urn:microsoft.com/office/officeart/2018/2/layout/IconVerticalSolidList"/>
    <dgm:cxn modelId="{ECBF6C3C-CA79-472E-B049-194D8115C6A4}" type="presParOf" srcId="{2E0A3C70-9C47-4F27-8531-27F356CF4530}" destId="{252AEC29-4D77-4F75-A743-3D4B2493F841}" srcOrd="0" destOrd="0" presId="urn:microsoft.com/office/officeart/2018/2/layout/IconVerticalSolidList"/>
    <dgm:cxn modelId="{A5E31B0E-E0ED-478C-AA1B-6073EAEDB4D0}" type="presParOf" srcId="{2E0A3C70-9C47-4F27-8531-27F356CF4530}" destId="{BFF14AA9-65E1-4050-991E-72843C7D3C15}" srcOrd="1" destOrd="0" presId="urn:microsoft.com/office/officeart/2018/2/layout/IconVerticalSolidList"/>
    <dgm:cxn modelId="{F7BA2411-612A-473D-8C9D-8D2471F7D189}" type="presParOf" srcId="{2E0A3C70-9C47-4F27-8531-27F356CF4530}" destId="{07DCE3B0-86AC-4BE5-9F90-D86065E2B21A}" srcOrd="2" destOrd="0" presId="urn:microsoft.com/office/officeart/2018/2/layout/IconVerticalSolidList"/>
    <dgm:cxn modelId="{4E690245-A800-4AB0-A717-4252A8A4A199}" type="presParOf" srcId="{2E0A3C70-9C47-4F27-8531-27F356CF4530}" destId="{C1C57FA1-CBDC-4285-9381-BEEFE006BA37}" srcOrd="3" destOrd="0" presId="urn:microsoft.com/office/officeart/2018/2/layout/IconVerticalSolidList"/>
    <dgm:cxn modelId="{374C4745-8007-43C0-835A-C2447DEE37AA}" type="presParOf" srcId="{2E0A3C70-9C47-4F27-8531-27F356CF4530}" destId="{9107C342-29E8-4F55-AC48-B6DA27A22E68}" srcOrd="4" destOrd="0" presId="urn:microsoft.com/office/officeart/2018/2/layout/IconVerticalSolidList"/>
    <dgm:cxn modelId="{66696200-9F13-4884-9DC0-BE11F03990C0}" type="presParOf" srcId="{E18D217C-FBA8-4956-AB3F-494F3BEDE1FC}" destId="{C74FC124-3F21-4048-8357-F58A051F3A31}" srcOrd="5" destOrd="0" presId="urn:microsoft.com/office/officeart/2018/2/layout/IconVerticalSolidList"/>
    <dgm:cxn modelId="{48209697-D692-4B23-8512-A2BED387D2B7}" type="presParOf" srcId="{E18D217C-FBA8-4956-AB3F-494F3BEDE1FC}" destId="{AFD0D873-4C13-4A0A-B07E-6A623B105249}" srcOrd="6" destOrd="0" presId="urn:microsoft.com/office/officeart/2018/2/layout/IconVerticalSolidList"/>
    <dgm:cxn modelId="{264FA7F4-333C-43F8-9F08-5EBA48844568}" type="presParOf" srcId="{AFD0D873-4C13-4A0A-B07E-6A623B105249}" destId="{9B29C0B3-202D-43FD-BA16-5E3D477B6C8F}" srcOrd="0" destOrd="0" presId="urn:microsoft.com/office/officeart/2018/2/layout/IconVerticalSolidList"/>
    <dgm:cxn modelId="{38030768-2062-4C4E-8A01-0BFA72CCE6F6}" type="presParOf" srcId="{AFD0D873-4C13-4A0A-B07E-6A623B105249}" destId="{782841A7-4F50-4A08-9D08-513D18ED33FD}" srcOrd="1" destOrd="0" presId="urn:microsoft.com/office/officeart/2018/2/layout/IconVerticalSolidList"/>
    <dgm:cxn modelId="{8CCB4322-9253-4A71-9576-79B7111FE668}" type="presParOf" srcId="{AFD0D873-4C13-4A0A-B07E-6A623B105249}" destId="{F0DC54C9-8A68-42D1-9647-0EA80BB8BDFF}" srcOrd="2" destOrd="0" presId="urn:microsoft.com/office/officeart/2018/2/layout/IconVerticalSolidList"/>
    <dgm:cxn modelId="{408E30BE-08D4-446F-BC93-25F5F85B7895}" type="presParOf" srcId="{AFD0D873-4C13-4A0A-B07E-6A623B105249}" destId="{3C6BC596-5AC2-4501-94B6-FD979CB4C876}" srcOrd="3" destOrd="0" presId="urn:microsoft.com/office/officeart/2018/2/layout/IconVerticalSolidList"/>
    <dgm:cxn modelId="{81BC3C97-D50C-4D4D-BA4E-E87B12394873}" type="presParOf" srcId="{AFD0D873-4C13-4A0A-B07E-6A623B105249}" destId="{46BF55C8-032B-4E25-857C-6E5310E675FF}" srcOrd="4"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DB104DDA-EFA0-4A79-A7CB-A73D0EBD9C6A}"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739971B5-EE87-4C2B-9CC1-EA2BD3818B98}">
      <dgm:prSet/>
      <dgm:spPr/>
      <dgm:t>
        <a:bodyPr/>
        <a:lstStyle/>
        <a:p>
          <a:pPr>
            <a:lnSpc>
              <a:spcPct val="100000"/>
            </a:lnSpc>
          </a:pPr>
          <a:r>
            <a:rPr lang="en-US" baseline="0"/>
            <a:t>Systematic Approach to Risk analysis</a:t>
          </a:r>
          <a:endParaRPr lang="en-US"/>
        </a:p>
      </dgm:t>
    </dgm:pt>
    <dgm:pt modelId="{FD550FA2-71A3-4B77-82EB-3DD9DE62DAF2}" type="parTrans" cxnId="{4112B831-A002-4E03-85C3-5436F84D50A5}">
      <dgm:prSet/>
      <dgm:spPr/>
      <dgm:t>
        <a:bodyPr/>
        <a:lstStyle/>
        <a:p>
          <a:endParaRPr lang="en-US"/>
        </a:p>
      </dgm:t>
    </dgm:pt>
    <dgm:pt modelId="{FA3504B3-83D8-4D83-AEB9-BA4D3842DACA}" type="sibTrans" cxnId="{4112B831-A002-4E03-85C3-5436F84D50A5}">
      <dgm:prSet/>
      <dgm:spPr/>
      <dgm:t>
        <a:bodyPr/>
        <a:lstStyle/>
        <a:p>
          <a:endParaRPr lang="en-US"/>
        </a:p>
      </dgm:t>
    </dgm:pt>
    <dgm:pt modelId="{82D43CDA-74F6-4692-ABB1-8ACAB1752242}">
      <dgm:prSet/>
      <dgm:spPr/>
      <dgm:t>
        <a:bodyPr/>
        <a:lstStyle/>
        <a:p>
          <a:pPr>
            <a:lnSpc>
              <a:spcPct val="100000"/>
            </a:lnSpc>
          </a:pPr>
          <a:r>
            <a:rPr lang="en-GB" baseline="0"/>
            <a:t>Systematic Identification of assets and threats and weaknesses, computes a weighted risk level.</a:t>
          </a:r>
          <a:endParaRPr lang="en-US"/>
        </a:p>
      </dgm:t>
    </dgm:pt>
    <dgm:pt modelId="{43DFF0BF-5175-4080-930B-40728A3F111A}" type="parTrans" cxnId="{BCF8AE7C-DA51-4BD3-87FD-FEF9A812CC52}">
      <dgm:prSet/>
      <dgm:spPr/>
      <dgm:t>
        <a:bodyPr/>
        <a:lstStyle/>
        <a:p>
          <a:endParaRPr lang="en-US"/>
        </a:p>
      </dgm:t>
    </dgm:pt>
    <dgm:pt modelId="{C77A7E3A-75E5-442D-8E6C-8538F5044501}" type="sibTrans" cxnId="{BCF8AE7C-DA51-4BD3-87FD-FEF9A812CC52}">
      <dgm:prSet/>
      <dgm:spPr/>
      <dgm:t>
        <a:bodyPr/>
        <a:lstStyle/>
        <a:p>
          <a:endParaRPr lang="en-US"/>
        </a:p>
      </dgm:t>
    </dgm:pt>
    <dgm:pt modelId="{4F893405-D3A3-4BF9-B166-C5F5369365C7}">
      <dgm:prSet/>
      <dgm:spPr/>
      <dgm:t>
        <a:bodyPr/>
        <a:lstStyle/>
        <a:p>
          <a:pPr>
            <a:lnSpc>
              <a:spcPct val="100000"/>
            </a:lnSpc>
          </a:pPr>
          <a:r>
            <a:rPr lang="en-US" baseline="0"/>
            <a:t>Applicable during:</a:t>
          </a:r>
          <a:endParaRPr lang="en-US"/>
        </a:p>
      </dgm:t>
    </dgm:pt>
    <dgm:pt modelId="{46C6A3F5-5E45-4645-A9E4-54172A0FC7BB}" type="parTrans" cxnId="{38EBD398-ED0D-45AC-842B-33BC730FA0A7}">
      <dgm:prSet/>
      <dgm:spPr/>
      <dgm:t>
        <a:bodyPr/>
        <a:lstStyle/>
        <a:p>
          <a:endParaRPr lang="en-US"/>
        </a:p>
      </dgm:t>
    </dgm:pt>
    <dgm:pt modelId="{9289A5B1-839C-47AF-A346-5A99E95BDA48}" type="sibTrans" cxnId="{38EBD398-ED0D-45AC-842B-33BC730FA0A7}">
      <dgm:prSet/>
      <dgm:spPr/>
      <dgm:t>
        <a:bodyPr/>
        <a:lstStyle/>
        <a:p>
          <a:endParaRPr lang="en-US"/>
        </a:p>
      </dgm:t>
    </dgm:pt>
    <dgm:pt modelId="{EBA9895C-D32D-4271-851F-60DAD3D5202F}">
      <dgm:prSet/>
      <dgm:spPr/>
      <dgm:t>
        <a:bodyPr/>
        <a:lstStyle/>
        <a:p>
          <a:pPr>
            <a:lnSpc>
              <a:spcPct val="100000"/>
            </a:lnSpc>
          </a:pPr>
          <a:r>
            <a:rPr lang="en-US" baseline="0"/>
            <a:t>Standards development</a:t>
          </a:r>
          <a:endParaRPr lang="en-US"/>
        </a:p>
      </dgm:t>
    </dgm:pt>
    <dgm:pt modelId="{94F853D2-DB18-4E4A-B8BA-F11723AA933D}" type="parTrans" cxnId="{3D7ECDE4-8D70-4FD0-9B7A-994CC31E968E}">
      <dgm:prSet/>
      <dgm:spPr/>
      <dgm:t>
        <a:bodyPr/>
        <a:lstStyle/>
        <a:p>
          <a:endParaRPr lang="en-US"/>
        </a:p>
      </dgm:t>
    </dgm:pt>
    <dgm:pt modelId="{16CB9208-88D1-4149-A52C-E46B410A994C}" type="sibTrans" cxnId="{3D7ECDE4-8D70-4FD0-9B7A-994CC31E968E}">
      <dgm:prSet/>
      <dgm:spPr/>
      <dgm:t>
        <a:bodyPr/>
        <a:lstStyle/>
        <a:p>
          <a:endParaRPr lang="en-US"/>
        </a:p>
      </dgm:t>
    </dgm:pt>
    <dgm:pt modelId="{FE4E27EA-54BD-45BB-BBC4-8E44DD10979F}">
      <dgm:prSet/>
      <dgm:spPr/>
      <dgm:t>
        <a:bodyPr/>
        <a:lstStyle/>
        <a:p>
          <a:pPr>
            <a:lnSpc>
              <a:spcPct val="100000"/>
            </a:lnSpc>
          </a:pPr>
          <a:r>
            <a:rPr lang="en-US" baseline="0"/>
            <a:t>Development</a:t>
          </a:r>
          <a:endParaRPr lang="en-US"/>
        </a:p>
      </dgm:t>
    </dgm:pt>
    <dgm:pt modelId="{AFE32B8B-FDF5-4D18-AF21-EF71F8D3BF1A}" type="parTrans" cxnId="{C687514B-D07D-482B-AF51-5530C4EEA3D2}">
      <dgm:prSet/>
      <dgm:spPr/>
      <dgm:t>
        <a:bodyPr/>
        <a:lstStyle/>
        <a:p>
          <a:endParaRPr lang="en-US"/>
        </a:p>
      </dgm:t>
    </dgm:pt>
    <dgm:pt modelId="{EC5F9CAD-7B58-4B88-ABB1-B8CB7DA17B1E}" type="sibTrans" cxnId="{C687514B-D07D-482B-AF51-5530C4EEA3D2}">
      <dgm:prSet/>
      <dgm:spPr/>
      <dgm:t>
        <a:bodyPr/>
        <a:lstStyle/>
        <a:p>
          <a:endParaRPr lang="en-US"/>
        </a:p>
      </dgm:t>
    </dgm:pt>
    <dgm:pt modelId="{7DF7AF72-6A5B-47D6-B79C-B2B07F76626C}">
      <dgm:prSet/>
      <dgm:spPr/>
      <dgm:t>
        <a:bodyPr/>
        <a:lstStyle/>
        <a:p>
          <a:pPr>
            <a:lnSpc>
              <a:spcPct val="100000"/>
            </a:lnSpc>
          </a:pPr>
          <a:r>
            <a:rPr lang="en-US" baseline="0"/>
            <a:t>Deployment</a:t>
          </a:r>
          <a:endParaRPr lang="en-US"/>
        </a:p>
      </dgm:t>
    </dgm:pt>
    <dgm:pt modelId="{99FC4C7E-3EDF-448C-B02F-1037B6342887}" type="parTrans" cxnId="{A1374F08-4591-4245-9769-09AF82546545}">
      <dgm:prSet/>
      <dgm:spPr/>
      <dgm:t>
        <a:bodyPr/>
        <a:lstStyle/>
        <a:p>
          <a:endParaRPr lang="en-US"/>
        </a:p>
      </dgm:t>
    </dgm:pt>
    <dgm:pt modelId="{25B2D856-B657-4CC8-9D97-2340444773C1}" type="sibTrans" cxnId="{A1374F08-4591-4245-9769-09AF82546545}">
      <dgm:prSet/>
      <dgm:spPr/>
      <dgm:t>
        <a:bodyPr/>
        <a:lstStyle/>
        <a:p>
          <a:endParaRPr lang="en-US"/>
        </a:p>
      </dgm:t>
    </dgm:pt>
    <dgm:pt modelId="{8F42CEF8-CA6A-4681-B156-CF49F2D8C382}">
      <dgm:prSet/>
      <dgm:spPr/>
      <dgm:t>
        <a:bodyPr/>
        <a:lstStyle/>
        <a:p>
          <a:pPr>
            <a:lnSpc>
              <a:spcPct val="100000"/>
            </a:lnSpc>
          </a:pPr>
          <a:r>
            <a:rPr lang="en-US" baseline="0"/>
            <a:t>Utilization</a:t>
          </a:r>
          <a:endParaRPr lang="en-US"/>
        </a:p>
      </dgm:t>
    </dgm:pt>
    <dgm:pt modelId="{5379E21B-0BB3-482A-A792-C2FC0F3189C9}" type="parTrans" cxnId="{4E83428B-1562-4FD2-B63C-2FE538DC2DBA}">
      <dgm:prSet/>
      <dgm:spPr/>
      <dgm:t>
        <a:bodyPr/>
        <a:lstStyle/>
        <a:p>
          <a:endParaRPr lang="en-US"/>
        </a:p>
      </dgm:t>
    </dgm:pt>
    <dgm:pt modelId="{96C70D4D-431B-45DA-AE01-71D9C87FBFA3}" type="sibTrans" cxnId="{4E83428B-1562-4FD2-B63C-2FE538DC2DBA}">
      <dgm:prSet/>
      <dgm:spPr/>
      <dgm:t>
        <a:bodyPr/>
        <a:lstStyle/>
        <a:p>
          <a:endParaRPr lang="en-US"/>
        </a:p>
      </dgm:t>
    </dgm:pt>
    <dgm:pt modelId="{3BD203FB-170D-4972-9ECC-08C75AF59C3B}" type="pres">
      <dgm:prSet presAssocID="{DB104DDA-EFA0-4A79-A7CB-A73D0EBD9C6A}" presName="root" presStyleCnt="0">
        <dgm:presLayoutVars>
          <dgm:dir/>
          <dgm:resizeHandles val="exact"/>
        </dgm:presLayoutVars>
      </dgm:prSet>
      <dgm:spPr/>
    </dgm:pt>
    <dgm:pt modelId="{2E29B8D0-9C90-4AE8-B2CD-A4EB2012DBEC}" type="pres">
      <dgm:prSet presAssocID="{739971B5-EE87-4C2B-9CC1-EA2BD3818B98}" presName="compNode" presStyleCnt="0"/>
      <dgm:spPr/>
    </dgm:pt>
    <dgm:pt modelId="{452E0203-78E1-48EE-AE22-C6A5A88D2270}" type="pres">
      <dgm:prSet presAssocID="{739971B5-EE87-4C2B-9CC1-EA2BD3818B98}" presName="bgRect" presStyleLbl="bgShp" presStyleIdx="0" presStyleCnt="2"/>
      <dgm:spPr/>
    </dgm:pt>
    <dgm:pt modelId="{D0F1E5B8-07D5-4F8D-B452-20FB5839CB5A}" type="pres">
      <dgm:prSet presAssocID="{739971B5-EE87-4C2B-9CC1-EA2BD3818B98}"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arning"/>
        </a:ext>
      </dgm:extLst>
    </dgm:pt>
    <dgm:pt modelId="{5FA0121A-27C4-47AE-A833-8154731F75E0}" type="pres">
      <dgm:prSet presAssocID="{739971B5-EE87-4C2B-9CC1-EA2BD3818B98}" presName="spaceRect" presStyleCnt="0"/>
      <dgm:spPr/>
    </dgm:pt>
    <dgm:pt modelId="{EB82A601-C1C8-485E-A2C8-398E9968589B}" type="pres">
      <dgm:prSet presAssocID="{739971B5-EE87-4C2B-9CC1-EA2BD3818B98}" presName="parTx" presStyleLbl="revTx" presStyleIdx="0" presStyleCnt="4">
        <dgm:presLayoutVars>
          <dgm:chMax val="0"/>
          <dgm:chPref val="0"/>
        </dgm:presLayoutVars>
      </dgm:prSet>
      <dgm:spPr/>
    </dgm:pt>
    <dgm:pt modelId="{A3E60809-44DF-4422-B970-521055496516}" type="pres">
      <dgm:prSet presAssocID="{739971B5-EE87-4C2B-9CC1-EA2BD3818B98}" presName="desTx" presStyleLbl="revTx" presStyleIdx="1" presStyleCnt="4">
        <dgm:presLayoutVars/>
      </dgm:prSet>
      <dgm:spPr/>
    </dgm:pt>
    <dgm:pt modelId="{822525FA-899C-4AD0-82B4-4F2D2E86B776}" type="pres">
      <dgm:prSet presAssocID="{FA3504B3-83D8-4D83-AEB9-BA4D3842DACA}" presName="sibTrans" presStyleCnt="0"/>
      <dgm:spPr/>
    </dgm:pt>
    <dgm:pt modelId="{5F237669-8CF8-4F57-8D0E-9AB6B7ECDF5E}" type="pres">
      <dgm:prSet presAssocID="{4F893405-D3A3-4BF9-B166-C5F5369365C7}" presName="compNode" presStyleCnt="0"/>
      <dgm:spPr/>
    </dgm:pt>
    <dgm:pt modelId="{12F9F154-CFD7-4550-A036-27F0331BBA53}" type="pres">
      <dgm:prSet presAssocID="{4F893405-D3A3-4BF9-B166-C5F5369365C7}" presName="bgRect" presStyleLbl="bgShp" presStyleIdx="1" presStyleCnt="2"/>
      <dgm:spPr/>
    </dgm:pt>
    <dgm:pt modelId="{2403749C-97E5-4DFF-9AB5-D4F712B245A6}" type="pres">
      <dgm:prSet presAssocID="{4F893405-D3A3-4BF9-B166-C5F5369365C7}"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EE39EBCF-3C53-4560-A974-38F2D6062AAF}" type="pres">
      <dgm:prSet presAssocID="{4F893405-D3A3-4BF9-B166-C5F5369365C7}" presName="spaceRect" presStyleCnt="0"/>
      <dgm:spPr/>
    </dgm:pt>
    <dgm:pt modelId="{1064675B-2ABE-4057-B224-0FED2961EAC8}" type="pres">
      <dgm:prSet presAssocID="{4F893405-D3A3-4BF9-B166-C5F5369365C7}" presName="parTx" presStyleLbl="revTx" presStyleIdx="2" presStyleCnt="4">
        <dgm:presLayoutVars>
          <dgm:chMax val="0"/>
          <dgm:chPref val="0"/>
        </dgm:presLayoutVars>
      </dgm:prSet>
      <dgm:spPr/>
    </dgm:pt>
    <dgm:pt modelId="{D7B5E9CB-2EA8-4590-994F-9554EBE14FED}" type="pres">
      <dgm:prSet presAssocID="{4F893405-D3A3-4BF9-B166-C5F5369365C7}" presName="desTx" presStyleLbl="revTx" presStyleIdx="3" presStyleCnt="4">
        <dgm:presLayoutVars/>
      </dgm:prSet>
      <dgm:spPr/>
    </dgm:pt>
  </dgm:ptLst>
  <dgm:cxnLst>
    <dgm:cxn modelId="{57FBC607-5FE4-494E-A74E-58EE8312596E}" type="presOf" srcId="{739971B5-EE87-4C2B-9CC1-EA2BD3818B98}" destId="{EB82A601-C1C8-485E-A2C8-398E9968589B}" srcOrd="0" destOrd="0" presId="urn:microsoft.com/office/officeart/2018/2/layout/IconVerticalSolidList"/>
    <dgm:cxn modelId="{A1374F08-4591-4245-9769-09AF82546545}" srcId="{4F893405-D3A3-4BF9-B166-C5F5369365C7}" destId="{7DF7AF72-6A5B-47D6-B79C-B2B07F76626C}" srcOrd="2" destOrd="0" parTransId="{99FC4C7E-3EDF-448C-B02F-1037B6342887}" sibTransId="{25B2D856-B657-4CC8-9D97-2340444773C1}"/>
    <dgm:cxn modelId="{4112B831-A002-4E03-85C3-5436F84D50A5}" srcId="{DB104DDA-EFA0-4A79-A7CB-A73D0EBD9C6A}" destId="{739971B5-EE87-4C2B-9CC1-EA2BD3818B98}" srcOrd="0" destOrd="0" parTransId="{FD550FA2-71A3-4B77-82EB-3DD9DE62DAF2}" sibTransId="{FA3504B3-83D8-4D83-AEB9-BA4D3842DACA}"/>
    <dgm:cxn modelId="{F58CDF35-873F-8F44-A494-D192B4DD5306}" type="presOf" srcId="{82D43CDA-74F6-4692-ABB1-8ACAB1752242}" destId="{A3E60809-44DF-4422-B970-521055496516}" srcOrd="0" destOrd="0" presId="urn:microsoft.com/office/officeart/2018/2/layout/IconVerticalSolidList"/>
    <dgm:cxn modelId="{F5467944-4C21-014A-ACAB-D8853EB8492C}" type="presOf" srcId="{8F42CEF8-CA6A-4681-B156-CF49F2D8C382}" destId="{D7B5E9CB-2EA8-4590-994F-9554EBE14FED}" srcOrd="0" destOrd="3" presId="urn:microsoft.com/office/officeart/2018/2/layout/IconVerticalSolidList"/>
    <dgm:cxn modelId="{C687514B-D07D-482B-AF51-5530C4EEA3D2}" srcId="{4F893405-D3A3-4BF9-B166-C5F5369365C7}" destId="{FE4E27EA-54BD-45BB-BBC4-8E44DD10979F}" srcOrd="1" destOrd="0" parTransId="{AFE32B8B-FDF5-4D18-AF21-EF71F8D3BF1A}" sibTransId="{EC5F9CAD-7B58-4B88-ABB1-B8CB7DA17B1E}"/>
    <dgm:cxn modelId="{BCF8AE7C-DA51-4BD3-87FD-FEF9A812CC52}" srcId="{739971B5-EE87-4C2B-9CC1-EA2BD3818B98}" destId="{82D43CDA-74F6-4692-ABB1-8ACAB1752242}" srcOrd="0" destOrd="0" parTransId="{43DFF0BF-5175-4080-930B-40728A3F111A}" sibTransId="{C77A7E3A-75E5-442D-8E6C-8538F5044501}"/>
    <dgm:cxn modelId="{4D42FF7C-C939-E649-934B-AD7B62DB665D}" type="presOf" srcId="{EBA9895C-D32D-4271-851F-60DAD3D5202F}" destId="{D7B5E9CB-2EA8-4590-994F-9554EBE14FED}" srcOrd="0" destOrd="0" presId="urn:microsoft.com/office/officeart/2018/2/layout/IconVerticalSolidList"/>
    <dgm:cxn modelId="{4E83428B-1562-4FD2-B63C-2FE538DC2DBA}" srcId="{4F893405-D3A3-4BF9-B166-C5F5369365C7}" destId="{8F42CEF8-CA6A-4681-B156-CF49F2D8C382}" srcOrd="3" destOrd="0" parTransId="{5379E21B-0BB3-482A-A792-C2FC0F3189C9}" sibTransId="{96C70D4D-431B-45DA-AE01-71D9C87FBFA3}"/>
    <dgm:cxn modelId="{D9F21D93-799F-E148-8304-F74F1C21E8BF}" type="presOf" srcId="{FE4E27EA-54BD-45BB-BBC4-8E44DD10979F}" destId="{D7B5E9CB-2EA8-4590-994F-9554EBE14FED}" srcOrd="0" destOrd="1" presId="urn:microsoft.com/office/officeart/2018/2/layout/IconVerticalSolidList"/>
    <dgm:cxn modelId="{38EBD398-ED0D-45AC-842B-33BC730FA0A7}" srcId="{DB104DDA-EFA0-4A79-A7CB-A73D0EBD9C6A}" destId="{4F893405-D3A3-4BF9-B166-C5F5369365C7}" srcOrd="1" destOrd="0" parTransId="{46C6A3F5-5E45-4645-A9E4-54172A0FC7BB}" sibTransId="{9289A5B1-839C-47AF-A346-5A99E95BDA48}"/>
    <dgm:cxn modelId="{3CC7349E-03D2-C544-93E4-9592051FE646}" type="presOf" srcId="{4F893405-D3A3-4BF9-B166-C5F5369365C7}" destId="{1064675B-2ABE-4057-B224-0FED2961EAC8}" srcOrd="0" destOrd="0" presId="urn:microsoft.com/office/officeart/2018/2/layout/IconVerticalSolidList"/>
    <dgm:cxn modelId="{3D7ECDE4-8D70-4FD0-9B7A-994CC31E968E}" srcId="{4F893405-D3A3-4BF9-B166-C5F5369365C7}" destId="{EBA9895C-D32D-4271-851F-60DAD3D5202F}" srcOrd="0" destOrd="0" parTransId="{94F853D2-DB18-4E4A-B8BA-F11723AA933D}" sibTransId="{16CB9208-88D1-4149-A52C-E46B410A994C}"/>
    <dgm:cxn modelId="{85F4DCEB-9B33-8B49-ACAB-611EC080731B}" type="presOf" srcId="{DB104DDA-EFA0-4A79-A7CB-A73D0EBD9C6A}" destId="{3BD203FB-170D-4972-9ECC-08C75AF59C3B}" srcOrd="0" destOrd="0" presId="urn:microsoft.com/office/officeart/2018/2/layout/IconVerticalSolidList"/>
    <dgm:cxn modelId="{289258F6-C88A-E547-807F-385B491A3E63}" type="presOf" srcId="{7DF7AF72-6A5B-47D6-B79C-B2B07F76626C}" destId="{D7B5E9CB-2EA8-4590-994F-9554EBE14FED}" srcOrd="0" destOrd="2" presId="urn:microsoft.com/office/officeart/2018/2/layout/IconVerticalSolidList"/>
    <dgm:cxn modelId="{0B49C52E-FC13-5543-AE66-280BB30B9DA6}" type="presParOf" srcId="{3BD203FB-170D-4972-9ECC-08C75AF59C3B}" destId="{2E29B8D0-9C90-4AE8-B2CD-A4EB2012DBEC}" srcOrd="0" destOrd="0" presId="urn:microsoft.com/office/officeart/2018/2/layout/IconVerticalSolidList"/>
    <dgm:cxn modelId="{E1667B25-829C-8048-ADBB-EBE456C511E9}" type="presParOf" srcId="{2E29B8D0-9C90-4AE8-B2CD-A4EB2012DBEC}" destId="{452E0203-78E1-48EE-AE22-C6A5A88D2270}" srcOrd="0" destOrd="0" presId="urn:microsoft.com/office/officeart/2018/2/layout/IconVerticalSolidList"/>
    <dgm:cxn modelId="{A537A0AC-A88B-744C-9B08-39A1286E866D}" type="presParOf" srcId="{2E29B8D0-9C90-4AE8-B2CD-A4EB2012DBEC}" destId="{D0F1E5B8-07D5-4F8D-B452-20FB5839CB5A}" srcOrd="1" destOrd="0" presId="urn:microsoft.com/office/officeart/2018/2/layout/IconVerticalSolidList"/>
    <dgm:cxn modelId="{EBD72842-3692-E149-B35E-51F5AB876521}" type="presParOf" srcId="{2E29B8D0-9C90-4AE8-B2CD-A4EB2012DBEC}" destId="{5FA0121A-27C4-47AE-A833-8154731F75E0}" srcOrd="2" destOrd="0" presId="urn:microsoft.com/office/officeart/2018/2/layout/IconVerticalSolidList"/>
    <dgm:cxn modelId="{236AFAA5-3E6F-0245-B29E-0C2568710CE0}" type="presParOf" srcId="{2E29B8D0-9C90-4AE8-B2CD-A4EB2012DBEC}" destId="{EB82A601-C1C8-485E-A2C8-398E9968589B}" srcOrd="3" destOrd="0" presId="urn:microsoft.com/office/officeart/2018/2/layout/IconVerticalSolidList"/>
    <dgm:cxn modelId="{26C7AE72-5153-8441-8496-427ED8F371DA}" type="presParOf" srcId="{2E29B8D0-9C90-4AE8-B2CD-A4EB2012DBEC}" destId="{A3E60809-44DF-4422-B970-521055496516}" srcOrd="4" destOrd="0" presId="urn:microsoft.com/office/officeart/2018/2/layout/IconVerticalSolidList"/>
    <dgm:cxn modelId="{FAC31714-5172-0E49-9A8A-A27E5EEB0C50}" type="presParOf" srcId="{3BD203FB-170D-4972-9ECC-08C75AF59C3B}" destId="{822525FA-899C-4AD0-82B4-4F2D2E86B776}" srcOrd="1" destOrd="0" presId="urn:microsoft.com/office/officeart/2018/2/layout/IconVerticalSolidList"/>
    <dgm:cxn modelId="{A75AE73F-5D64-0345-9084-95CC7BDF66A9}" type="presParOf" srcId="{3BD203FB-170D-4972-9ECC-08C75AF59C3B}" destId="{5F237669-8CF8-4F57-8D0E-9AB6B7ECDF5E}" srcOrd="2" destOrd="0" presId="urn:microsoft.com/office/officeart/2018/2/layout/IconVerticalSolidList"/>
    <dgm:cxn modelId="{3401549B-F69E-D64D-957D-048BBB0E4C33}" type="presParOf" srcId="{5F237669-8CF8-4F57-8D0E-9AB6B7ECDF5E}" destId="{12F9F154-CFD7-4550-A036-27F0331BBA53}" srcOrd="0" destOrd="0" presId="urn:microsoft.com/office/officeart/2018/2/layout/IconVerticalSolidList"/>
    <dgm:cxn modelId="{6792869E-A5BC-9944-B3AD-33752CA676BC}" type="presParOf" srcId="{5F237669-8CF8-4F57-8D0E-9AB6B7ECDF5E}" destId="{2403749C-97E5-4DFF-9AB5-D4F712B245A6}" srcOrd="1" destOrd="0" presId="urn:microsoft.com/office/officeart/2018/2/layout/IconVerticalSolidList"/>
    <dgm:cxn modelId="{F5268854-10CF-CA4F-856E-86E00B6BFC96}" type="presParOf" srcId="{5F237669-8CF8-4F57-8D0E-9AB6B7ECDF5E}" destId="{EE39EBCF-3C53-4560-A974-38F2D6062AAF}" srcOrd="2" destOrd="0" presId="urn:microsoft.com/office/officeart/2018/2/layout/IconVerticalSolidList"/>
    <dgm:cxn modelId="{A4BCBB97-18F4-4F40-9A16-3E2522DE0C91}" type="presParOf" srcId="{5F237669-8CF8-4F57-8D0E-9AB6B7ECDF5E}" destId="{1064675B-2ABE-4057-B224-0FED2961EAC8}" srcOrd="3" destOrd="0" presId="urn:microsoft.com/office/officeart/2018/2/layout/IconVerticalSolidList"/>
    <dgm:cxn modelId="{9B11E6F1-EDF7-A745-9451-81761A6BCD3A}" type="presParOf" srcId="{5F237669-8CF8-4F57-8D0E-9AB6B7ECDF5E}" destId="{D7B5E9CB-2EA8-4590-994F-9554EBE14FED}" srcOrd="4"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D67A389-EC71-CA4C-BA83-23CC99D5265D}" type="doc">
      <dgm:prSet loTypeId="urn:microsoft.com/office/officeart/2005/8/layout/venn1" loCatId="" qsTypeId="urn:microsoft.com/office/officeart/2005/8/quickstyle/simple1" qsCatId="simple" csTypeId="urn:microsoft.com/office/officeart/2005/8/colors/accent1_2" csCatId="accent1" phldr="1"/>
      <dgm:spPr/>
    </dgm:pt>
    <dgm:pt modelId="{D0C01E3E-220F-3F46-AA3E-B5B6A625C7B6}">
      <dgm:prSet phldrT="[Text]"/>
      <dgm:spPr/>
      <dgm:t>
        <a:bodyPr/>
        <a:lstStyle/>
        <a:p>
          <a:r>
            <a:rPr lang="en-US" dirty="0"/>
            <a:t>Security</a:t>
          </a:r>
        </a:p>
      </dgm:t>
    </dgm:pt>
    <dgm:pt modelId="{94EE391D-8625-5A4B-83CA-D042F7C8B2A8}" type="parTrans" cxnId="{929391C2-C5A7-2D45-B2F0-291744DBF4A2}">
      <dgm:prSet/>
      <dgm:spPr/>
      <dgm:t>
        <a:bodyPr/>
        <a:lstStyle/>
        <a:p>
          <a:endParaRPr lang="en-US"/>
        </a:p>
      </dgm:t>
    </dgm:pt>
    <dgm:pt modelId="{637461DF-4D51-C545-B4F5-9D5549CC57A3}" type="sibTrans" cxnId="{929391C2-C5A7-2D45-B2F0-291744DBF4A2}">
      <dgm:prSet/>
      <dgm:spPr/>
      <dgm:t>
        <a:bodyPr/>
        <a:lstStyle/>
        <a:p>
          <a:endParaRPr lang="en-US"/>
        </a:p>
      </dgm:t>
    </dgm:pt>
    <dgm:pt modelId="{244B6430-CA99-7C47-815D-BA7D3AC0E97B}">
      <dgm:prSet phldrT="[Text]"/>
      <dgm:spPr/>
      <dgm:t>
        <a:bodyPr/>
        <a:lstStyle/>
        <a:p>
          <a:r>
            <a:rPr lang="en-US" dirty="0"/>
            <a:t>Privacy</a:t>
          </a:r>
        </a:p>
      </dgm:t>
    </dgm:pt>
    <dgm:pt modelId="{A4A12A2B-8A94-9A4B-95D7-E3D2DF7CB1D5}" type="parTrans" cxnId="{D45C81DC-654F-6748-9CD8-2754023ACD15}">
      <dgm:prSet/>
      <dgm:spPr/>
      <dgm:t>
        <a:bodyPr/>
        <a:lstStyle/>
        <a:p>
          <a:endParaRPr lang="en-US"/>
        </a:p>
      </dgm:t>
    </dgm:pt>
    <dgm:pt modelId="{0921CE5D-1255-7344-89DF-E7C0285CF487}" type="sibTrans" cxnId="{D45C81DC-654F-6748-9CD8-2754023ACD15}">
      <dgm:prSet/>
      <dgm:spPr/>
      <dgm:t>
        <a:bodyPr/>
        <a:lstStyle/>
        <a:p>
          <a:endParaRPr lang="en-US"/>
        </a:p>
      </dgm:t>
    </dgm:pt>
    <dgm:pt modelId="{A8F7B44A-FCA4-2640-9A37-B5F0F65BFB23}">
      <dgm:prSet phldrT="[Text]"/>
      <dgm:spPr/>
      <dgm:t>
        <a:bodyPr/>
        <a:lstStyle/>
        <a:p>
          <a:r>
            <a:rPr lang="en-US" dirty="0"/>
            <a:t>Safety</a:t>
          </a:r>
        </a:p>
      </dgm:t>
    </dgm:pt>
    <dgm:pt modelId="{40FB5D8D-00C3-6F48-A0DD-436F81CE7334}" type="parTrans" cxnId="{8C87DCC8-3E6C-7641-96FF-217BAED26AC8}">
      <dgm:prSet/>
      <dgm:spPr/>
      <dgm:t>
        <a:bodyPr/>
        <a:lstStyle/>
        <a:p>
          <a:endParaRPr lang="en-US"/>
        </a:p>
      </dgm:t>
    </dgm:pt>
    <dgm:pt modelId="{D27F18FE-1958-5648-9B23-25BB04320333}" type="sibTrans" cxnId="{8C87DCC8-3E6C-7641-96FF-217BAED26AC8}">
      <dgm:prSet/>
      <dgm:spPr/>
      <dgm:t>
        <a:bodyPr/>
        <a:lstStyle/>
        <a:p>
          <a:endParaRPr lang="en-US"/>
        </a:p>
      </dgm:t>
    </dgm:pt>
    <dgm:pt modelId="{0AE3400D-D400-D84B-B00B-DA3EDEB657F5}" type="pres">
      <dgm:prSet presAssocID="{1D67A389-EC71-CA4C-BA83-23CC99D5265D}" presName="compositeShape" presStyleCnt="0">
        <dgm:presLayoutVars>
          <dgm:chMax val="7"/>
          <dgm:dir/>
          <dgm:resizeHandles val="exact"/>
        </dgm:presLayoutVars>
      </dgm:prSet>
      <dgm:spPr/>
    </dgm:pt>
    <dgm:pt modelId="{1AF2C0F0-FBA5-6A48-923F-296DB0B03613}" type="pres">
      <dgm:prSet presAssocID="{D0C01E3E-220F-3F46-AA3E-B5B6A625C7B6}" presName="circ1" presStyleLbl="vennNode1" presStyleIdx="0" presStyleCnt="3"/>
      <dgm:spPr/>
    </dgm:pt>
    <dgm:pt modelId="{9BB0BA2D-1DE1-CA4E-A71B-65F94A8B7F0F}" type="pres">
      <dgm:prSet presAssocID="{D0C01E3E-220F-3F46-AA3E-B5B6A625C7B6}" presName="circ1Tx" presStyleLbl="revTx" presStyleIdx="0" presStyleCnt="0">
        <dgm:presLayoutVars>
          <dgm:chMax val="0"/>
          <dgm:chPref val="0"/>
          <dgm:bulletEnabled val="1"/>
        </dgm:presLayoutVars>
      </dgm:prSet>
      <dgm:spPr/>
    </dgm:pt>
    <dgm:pt modelId="{3A7D5B35-1DA7-024C-B557-C827373DB21D}" type="pres">
      <dgm:prSet presAssocID="{244B6430-CA99-7C47-815D-BA7D3AC0E97B}" presName="circ2" presStyleLbl="vennNode1" presStyleIdx="1" presStyleCnt="3"/>
      <dgm:spPr/>
    </dgm:pt>
    <dgm:pt modelId="{FFD0E6FD-C5A5-D744-A9B1-AECBCA15CB91}" type="pres">
      <dgm:prSet presAssocID="{244B6430-CA99-7C47-815D-BA7D3AC0E97B}" presName="circ2Tx" presStyleLbl="revTx" presStyleIdx="0" presStyleCnt="0">
        <dgm:presLayoutVars>
          <dgm:chMax val="0"/>
          <dgm:chPref val="0"/>
          <dgm:bulletEnabled val="1"/>
        </dgm:presLayoutVars>
      </dgm:prSet>
      <dgm:spPr/>
    </dgm:pt>
    <dgm:pt modelId="{D0B5FF1C-DB0E-5344-B986-0E41AA646E23}" type="pres">
      <dgm:prSet presAssocID="{A8F7B44A-FCA4-2640-9A37-B5F0F65BFB23}" presName="circ3" presStyleLbl="vennNode1" presStyleIdx="2" presStyleCnt="3"/>
      <dgm:spPr/>
    </dgm:pt>
    <dgm:pt modelId="{D82560F5-03C6-194B-AD74-1B716B68FC07}" type="pres">
      <dgm:prSet presAssocID="{A8F7B44A-FCA4-2640-9A37-B5F0F65BFB23}" presName="circ3Tx" presStyleLbl="revTx" presStyleIdx="0" presStyleCnt="0">
        <dgm:presLayoutVars>
          <dgm:chMax val="0"/>
          <dgm:chPref val="0"/>
          <dgm:bulletEnabled val="1"/>
        </dgm:presLayoutVars>
      </dgm:prSet>
      <dgm:spPr/>
    </dgm:pt>
  </dgm:ptLst>
  <dgm:cxnLst>
    <dgm:cxn modelId="{44CCDF39-9690-D841-AF9A-978B59B6D634}" type="presOf" srcId="{1D67A389-EC71-CA4C-BA83-23CC99D5265D}" destId="{0AE3400D-D400-D84B-B00B-DA3EDEB657F5}" srcOrd="0" destOrd="0" presId="urn:microsoft.com/office/officeart/2005/8/layout/venn1"/>
    <dgm:cxn modelId="{A81290AB-0DEE-0E49-BBDC-7E09ED148258}" type="presOf" srcId="{244B6430-CA99-7C47-815D-BA7D3AC0E97B}" destId="{FFD0E6FD-C5A5-D744-A9B1-AECBCA15CB91}" srcOrd="1" destOrd="0" presId="urn:microsoft.com/office/officeart/2005/8/layout/venn1"/>
    <dgm:cxn modelId="{A9CD15AF-4078-744F-844A-BDF67396200B}" type="presOf" srcId="{A8F7B44A-FCA4-2640-9A37-B5F0F65BFB23}" destId="{D0B5FF1C-DB0E-5344-B986-0E41AA646E23}" srcOrd="0" destOrd="0" presId="urn:microsoft.com/office/officeart/2005/8/layout/venn1"/>
    <dgm:cxn modelId="{929391C2-C5A7-2D45-B2F0-291744DBF4A2}" srcId="{1D67A389-EC71-CA4C-BA83-23CC99D5265D}" destId="{D0C01E3E-220F-3F46-AA3E-B5B6A625C7B6}" srcOrd="0" destOrd="0" parTransId="{94EE391D-8625-5A4B-83CA-D042F7C8B2A8}" sibTransId="{637461DF-4D51-C545-B4F5-9D5549CC57A3}"/>
    <dgm:cxn modelId="{D91D92C7-7941-3E40-B7F6-B581F735CDA0}" type="presOf" srcId="{D0C01E3E-220F-3F46-AA3E-B5B6A625C7B6}" destId="{9BB0BA2D-1DE1-CA4E-A71B-65F94A8B7F0F}" srcOrd="1" destOrd="0" presId="urn:microsoft.com/office/officeart/2005/8/layout/venn1"/>
    <dgm:cxn modelId="{8C87DCC8-3E6C-7641-96FF-217BAED26AC8}" srcId="{1D67A389-EC71-CA4C-BA83-23CC99D5265D}" destId="{A8F7B44A-FCA4-2640-9A37-B5F0F65BFB23}" srcOrd="2" destOrd="0" parTransId="{40FB5D8D-00C3-6F48-A0DD-436F81CE7334}" sibTransId="{D27F18FE-1958-5648-9B23-25BB04320333}"/>
    <dgm:cxn modelId="{38E3D8D4-32DE-EB49-8C05-EB07F93C420D}" type="presOf" srcId="{A8F7B44A-FCA4-2640-9A37-B5F0F65BFB23}" destId="{D82560F5-03C6-194B-AD74-1B716B68FC07}" srcOrd="1" destOrd="0" presId="urn:microsoft.com/office/officeart/2005/8/layout/venn1"/>
    <dgm:cxn modelId="{D45C81DC-654F-6748-9CD8-2754023ACD15}" srcId="{1D67A389-EC71-CA4C-BA83-23CC99D5265D}" destId="{244B6430-CA99-7C47-815D-BA7D3AC0E97B}" srcOrd="1" destOrd="0" parTransId="{A4A12A2B-8A94-9A4B-95D7-E3D2DF7CB1D5}" sibTransId="{0921CE5D-1255-7344-89DF-E7C0285CF487}"/>
    <dgm:cxn modelId="{05A927DD-3D0B-6643-B257-49762EFA7FF7}" type="presOf" srcId="{D0C01E3E-220F-3F46-AA3E-B5B6A625C7B6}" destId="{1AF2C0F0-FBA5-6A48-923F-296DB0B03613}" srcOrd="0" destOrd="0" presId="urn:microsoft.com/office/officeart/2005/8/layout/venn1"/>
    <dgm:cxn modelId="{5623B6EE-18ED-CB43-9931-A7D0980BF8E4}" type="presOf" srcId="{244B6430-CA99-7C47-815D-BA7D3AC0E97B}" destId="{3A7D5B35-1DA7-024C-B557-C827373DB21D}" srcOrd="0" destOrd="0" presId="urn:microsoft.com/office/officeart/2005/8/layout/venn1"/>
    <dgm:cxn modelId="{C1DEF26D-13F0-B646-8FA2-08A6DB9A27CB}" type="presParOf" srcId="{0AE3400D-D400-D84B-B00B-DA3EDEB657F5}" destId="{1AF2C0F0-FBA5-6A48-923F-296DB0B03613}" srcOrd="0" destOrd="0" presId="urn:microsoft.com/office/officeart/2005/8/layout/venn1"/>
    <dgm:cxn modelId="{F76026AB-6C7E-8F49-B2EF-9C1365E0515A}" type="presParOf" srcId="{0AE3400D-D400-D84B-B00B-DA3EDEB657F5}" destId="{9BB0BA2D-1DE1-CA4E-A71B-65F94A8B7F0F}" srcOrd="1" destOrd="0" presId="urn:microsoft.com/office/officeart/2005/8/layout/venn1"/>
    <dgm:cxn modelId="{5BC27DBA-F044-F041-A77A-193E0F6DF12E}" type="presParOf" srcId="{0AE3400D-D400-D84B-B00B-DA3EDEB657F5}" destId="{3A7D5B35-1DA7-024C-B557-C827373DB21D}" srcOrd="2" destOrd="0" presId="urn:microsoft.com/office/officeart/2005/8/layout/venn1"/>
    <dgm:cxn modelId="{8492EBBA-B22C-3448-9E26-27F7515AA53A}" type="presParOf" srcId="{0AE3400D-D400-D84B-B00B-DA3EDEB657F5}" destId="{FFD0E6FD-C5A5-D744-A9B1-AECBCA15CB91}" srcOrd="3" destOrd="0" presId="urn:microsoft.com/office/officeart/2005/8/layout/venn1"/>
    <dgm:cxn modelId="{EF1DB1C4-F968-ED4F-9CED-EF8E88C32B3B}" type="presParOf" srcId="{0AE3400D-D400-D84B-B00B-DA3EDEB657F5}" destId="{D0B5FF1C-DB0E-5344-B986-0E41AA646E23}" srcOrd="4" destOrd="0" presId="urn:microsoft.com/office/officeart/2005/8/layout/venn1"/>
    <dgm:cxn modelId="{D400C1DC-51F1-A04D-9720-1FCECBEE1AA3}" type="presParOf" srcId="{0AE3400D-D400-D84B-B00B-DA3EDEB657F5}" destId="{D82560F5-03C6-194B-AD74-1B716B68FC07}"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4AE0ED5A-EC61-42E5-93EC-347B842B7125}" type="doc">
      <dgm:prSet loTypeId="urn:microsoft.com/office/officeart/2018/5/layout/CenteredIconLabelDescriptionList" loCatId="icon" qsTypeId="urn:microsoft.com/office/officeart/2005/8/quickstyle/simple1" qsCatId="simple" csTypeId="urn:microsoft.com/office/officeart/2005/8/colors/accent1_2" csCatId="accent1" phldr="1"/>
      <dgm:spPr/>
      <dgm:t>
        <a:bodyPr/>
        <a:lstStyle/>
        <a:p>
          <a:endParaRPr lang="en-US"/>
        </a:p>
      </dgm:t>
    </dgm:pt>
    <dgm:pt modelId="{D4D3D139-3685-4249-9F3F-FF213D145979}">
      <dgm:prSet/>
      <dgm:spPr/>
      <dgm:t>
        <a:bodyPr/>
        <a:lstStyle/>
        <a:p>
          <a:pPr>
            <a:defRPr b="1"/>
          </a:pPr>
          <a:r>
            <a:rPr lang="en-GB" baseline="0"/>
            <a:t>Basic Risk Analysis</a:t>
          </a:r>
          <a:endParaRPr lang="en-US"/>
        </a:p>
      </dgm:t>
    </dgm:pt>
    <dgm:pt modelId="{9E1DDBEA-85A3-415F-8DA5-790A9B3DA290}" type="parTrans" cxnId="{D1088E7E-71F4-4DD2-B435-8F3723AF55BD}">
      <dgm:prSet/>
      <dgm:spPr/>
      <dgm:t>
        <a:bodyPr/>
        <a:lstStyle/>
        <a:p>
          <a:endParaRPr lang="en-US"/>
        </a:p>
      </dgm:t>
    </dgm:pt>
    <dgm:pt modelId="{27FA501F-4138-461C-9C77-C90E1B21F477}" type="sibTrans" cxnId="{D1088E7E-71F4-4DD2-B435-8F3723AF55BD}">
      <dgm:prSet/>
      <dgm:spPr/>
      <dgm:t>
        <a:bodyPr/>
        <a:lstStyle/>
        <a:p>
          <a:endParaRPr lang="en-US"/>
        </a:p>
      </dgm:t>
    </dgm:pt>
    <dgm:pt modelId="{2C9FDDAC-8C37-4028-BC09-F628BD7E0086}">
      <dgm:prSet/>
      <dgm:spPr/>
      <dgm:t>
        <a:bodyPr/>
        <a:lstStyle/>
        <a:p>
          <a:r>
            <a:rPr lang="en-GB" baseline="0"/>
            <a:t>Key to security need is knowing risk being exposed</a:t>
          </a:r>
          <a:endParaRPr lang="en-US"/>
        </a:p>
      </dgm:t>
    </dgm:pt>
    <dgm:pt modelId="{A6E886B7-ACE3-4B9F-A096-112C477B9347}" type="parTrans" cxnId="{C951AC9F-B2CE-4C28-B313-DD8C29686B4A}">
      <dgm:prSet/>
      <dgm:spPr/>
      <dgm:t>
        <a:bodyPr/>
        <a:lstStyle/>
        <a:p>
          <a:endParaRPr lang="en-US"/>
        </a:p>
      </dgm:t>
    </dgm:pt>
    <dgm:pt modelId="{F8E1E22E-3984-465C-B378-A83DD73BC3DF}" type="sibTrans" cxnId="{C951AC9F-B2CE-4C28-B313-DD8C29686B4A}">
      <dgm:prSet/>
      <dgm:spPr/>
      <dgm:t>
        <a:bodyPr/>
        <a:lstStyle/>
        <a:p>
          <a:endParaRPr lang="en-US"/>
        </a:p>
      </dgm:t>
    </dgm:pt>
    <dgm:pt modelId="{5E4741A6-4622-418E-86C8-CA0FBDF98D20}">
      <dgm:prSet/>
      <dgm:spPr/>
      <dgm:t>
        <a:bodyPr/>
        <a:lstStyle/>
        <a:p>
          <a:pPr>
            <a:defRPr b="1"/>
          </a:pPr>
          <a:r>
            <a:rPr lang="en-GB" baseline="0"/>
            <a:t>Detailed system analysis</a:t>
          </a:r>
          <a:endParaRPr lang="en-US"/>
        </a:p>
      </dgm:t>
    </dgm:pt>
    <dgm:pt modelId="{71942703-729C-418D-AF49-EBF17FA2CB4D}" type="parTrans" cxnId="{C65ADCFF-AF34-4680-8081-242AEDFAFE60}">
      <dgm:prSet/>
      <dgm:spPr/>
      <dgm:t>
        <a:bodyPr/>
        <a:lstStyle/>
        <a:p>
          <a:endParaRPr lang="en-US"/>
        </a:p>
      </dgm:t>
    </dgm:pt>
    <dgm:pt modelId="{748C4D96-A379-44C9-92C7-10B6E8DAB99A}" type="sibTrans" cxnId="{C65ADCFF-AF34-4680-8081-242AEDFAFE60}">
      <dgm:prSet/>
      <dgm:spPr/>
      <dgm:t>
        <a:bodyPr/>
        <a:lstStyle/>
        <a:p>
          <a:endParaRPr lang="en-US"/>
        </a:p>
      </dgm:t>
    </dgm:pt>
    <dgm:pt modelId="{C6186CBE-30E3-41B4-B3FE-0D91CD62A63E}">
      <dgm:prSet/>
      <dgm:spPr/>
      <dgm:t>
        <a:bodyPr/>
        <a:lstStyle/>
        <a:p>
          <a:r>
            <a:rPr lang="en-GB" baseline="0"/>
            <a:t>Knowing what the system does and how it is built</a:t>
          </a:r>
          <a:endParaRPr lang="en-US"/>
        </a:p>
      </dgm:t>
    </dgm:pt>
    <dgm:pt modelId="{12876235-C43E-4D01-AABA-5E1C66AD4241}" type="parTrans" cxnId="{03E9106C-50BF-4025-8C8C-F1B710A1E60B}">
      <dgm:prSet/>
      <dgm:spPr/>
      <dgm:t>
        <a:bodyPr/>
        <a:lstStyle/>
        <a:p>
          <a:endParaRPr lang="en-US"/>
        </a:p>
      </dgm:t>
    </dgm:pt>
    <dgm:pt modelId="{F8610030-7D37-48E2-B181-76D4123DD248}" type="sibTrans" cxnId="{03E9106C-50BF-4025-8C8C-F1B710A1E60B}">
      <dgm:prSet/>
      <dgm:spPr/>
      <dgm:t>
        <a:bodyPr/>
        <a:lstStyle/>
        <a:p>
          <a:endParaRPr lang="en-US"/>
        </a:p>
      </dgm:t>
    </dgm:pt>
    <dgm:pt modelId="{4CB4420E-45E6-4B61-B438-3CF8B034C43D}" type="pres">
      <dgm:prSet presAssocID="{4AE0ED5A-EC61-42E5-93EC-347B842B7125}" presName="root" presStyleCnt="0">
        <dgm:presLayoutVars>
          <dgm:dir/>
          <dgm:resizeHandles val="exact"/>
        </dgm:presLayoutVars>
      </dgm:prSet>
      <dgm:spPr/>
    </dgm:pt>
    <dgm:pt modelId="{C1E8B61C-DC61-4BD7-AA4D-E6194D02F16E}" type="pres">
      <dgm:prSet presAssocID="{D4D3D139-3685-4249-9F3F-FF213D145979}" presName="compNode" presStyleCnt="0"/>
      <dgm:spPr/>
    </dgm:pt>
    <dgm:pt modelId="{3B4A73B1-D792-4223-A326-F56217B817EC}" type="pres">
      <dgm:prSet presAssocID="{D4D3D139-3685-4249-9F3F-FF213D145979}"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Lock"/>
        </a:ext>
      </dgm:extLst>
    </dgm:pt>
    <dgm:pt modelId="{8FAC496D-E461-41DF-843A-10034240534F}" type="pres">
      <dgm:prSet presAssocID="{D4D3D139-3685-4249-9F3F-FF213D145979}" presName="iconSpace" presStyleCnt="0"/>
      <dgm:spPr/>
    </dgm:pt>
    <dgm:pt modelId="{F308FBEE-3218-41DA-82F1-55373E5181AC}" type="pres">
      <dgm:prSet presAssocID="{D4D3D139-3685-4249-9F3F-FF213D145979}" presName="parTx" presStyleLbl="revTx" presStyleIdx="0" presStyleCnt="4">
        <dgm:presLayoutVars>
          <dgm:chMax val="0"/>
          <dgm:chPref val="0"/>
        </dgm:presLayoutVars>
      </dgm:prSet>
      <dgm:spPr/>
    </dgm:pt>
    <dgm:pt modelId="{615DDBE3-280E-4567-A6B2-F46955152EF3}" type="pres">
      <dgm:prSet presAssocID="{D4D3D139-3685-4249-9F3F-FF213D145979}" presName="txSpace" presStyleCnt="0"/>
      <dgm:spPr/>
    </dgm:pt>
    <dgm:pt modelId="{1642F66F-67CE-48CB-9BE1-A170FF140975}" type="pres">
      <dgm:prSet presAssocID="{D4D3D139-3685-4249-9F3F-FF213D145979}" presName="desTx" presStyleLbl="revTx" presStyleIdx="1" presStyleCnt="4">
        <dgm:presLayoutVars/>
      </dgm:prSet>
      <dgm:spPr/>
    </dgm:pt>
    <dgm:pt modelId="{61380DD7-CE8E-440D-B325-E33774175A2A}" type="pres">
      <dgm:prSet presAssocID="{27FA501F-4138-461C-9C77-C90E1B21F477}" presName="sibTrans" presStyleCnt="0"/>
      <dgm:spPr/>
    </dgm:pt>
    <dgm:pt modelId="{9B6CFBA1-FD84-4FC0-91C5-85DD24D685C0}" type="pres">
      <dgm:prSet presAssocID="{5E4741A6-4622-418E-86C8-CA0FBDF98D20}" presName="compNode" presStyleCnt="0"/>
      <dgm:spPr/>
    </dgm:pt>
    <dgm:pt modelId="{010874B2-1C45-40BA-A74A-0F703119082D}" type="pres">
      <dgm:prSet presAssocID="{5E4741A6-4622-418E-86C8-CA0FBDF98D20}"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ead with Gears"/>
        </a:ext>
      </dgm:extLst>
    </dgm:pt>
    <dgm:pt modelId="{ACF09831-D6FA-43F6-889D-BBDCA5C07E8D}" type="pres">
      <dgm:prSet presAssocID="{5E4741A6-4622-418E-86C8-CA0FBDF98D20}" presName="iconSpace" presStyleCnt="0"/>
      <dgm:spPr/>
    </dgm:pt>
    <dgm:pt modelId="{28CA0C8F-B637-4E4A-B3C7-4AC4494A9F3D}" type="pres">
      <dgm:prSet presAssocID="{5E4741A6-4622-418E-86C8-CA0FBDF98D20}" presName="parTx" presStyleLbl="revTx" presStyleIdx="2" presStyleCnt="4">
        <dgm:presLayoutVars>
          <dgm:chMax val="0"/>
          <dgm:chPref val="0"/>
        </dgm:presLayoutVars>
      </dgm:prSet>
      <dgm:spPr/>
    </dgm:pt>
    <dgm:pt modelId="{67108569-5B95-430C-9E4E-93B50012C6E7}" type="pres">
      <dgm:prSet presAssocID="{5E4741A6-4622-418E-86C8-CA0FBDF98D20}" presName="txSpace" presStyleCnt="0"/>
      <dgm:spPr/>
    </dgm:pt>
    <dgm:pt modelId="{50924E9F-5718-4404-AA56-C617692CC01E}" type="pres">
      <dgm:prSet presAssocID="{5E4741A6-4622-418E-86C8-CA0FBDF98D20}" presName="desTx" presStyleLbl="revTx" presStyleIdx="3" presStyleCnt="4">
        <dgm:presLayoutVars/>
      </dgm:prSet>
      <dgm:spPr/>
    </dgm:pt>
  </dgm:ptLst>
  <dgm:cxnLst>
    <dgm:cxn modelId="{26428815-A24E-4BEF-A84F-34A4FB7E75B5}" type="presOf" srcId="{C6186CBE-30E3-41B4-B3FE-0D91CD62A63E}" destId="{50924E9F-5718-4404-AA56-C617692CC01E}" srcOrd="0" destOrd="0" presId="urn:microsoft.com/office/officeart/2018/5/layout/CenteredIconLabelDescriptionList"/>
    <dgm:cxn modelId="{B751C462-E241-40DE-82AC-F934E7D44403}" type="presOf" srcId="{4AE0ED5A-EC61-42E5-93EC-347B842B7125}" destId="{4CB4420E-45E6-4B61-B438-3CF8B034C43D}" srcOrd="0" destOrd="0" presId="urn:microsoft.com/office/officeart/2018/5/layout/CenteredIconLabelDescriptionList"/>
    <dgm:cxn modelId="{03E9106C-50BF-4025-8C8C-F1B710A1E60B}" srcId="{5E4741A6-4622-418E-86C8-CA0FBDF98D20}" destId="{C6186CBE-30E3-41B4-B3FE-0D91CD62A63E}" srcOrd="0" destOrd="0" parTransId="{12876235-C43E-4D01-AABA-5E1C66AD4241}" sibTransId="{F8610030-7D37-48E2-B181-76D4123DD248}"/>
    <dgm:cxn modelId="{D1088E7E-71F4-4DD2-B435-8F3723AF55BD}" srcId="{4AE0ED5A-EC61-42E5-93EC-347B842B7125}" destId="{D4D3D139-3685-4249-9F3F-FF213D145979}" srcOrd="0" destOrd="0" parTransId="{9E1DDBEA-85A3-415F-8DA5-790A9B3DA290}" sibTransId="{27FA501F-4138-461C-9C77-C90E1B21F477}"/>
    <dgm:cxn modelId="{E84E8C97-1EDD-43CE-B52D-EA67CFE3A9A1}" type="presOf" srcId="{5E4741A6-4622-418E-86C8-CA0FBDF98D20}" destId="{28CA0C8F-B637-4E4A-B3C7-4AC4494A9F3D}" srcOrd="0" destOrd="0" presId="urn:microsoft.com/office/officeart/2018/5/layout/CenteredIconLabelDescriptionList"/>
    <dgm:cxn modelId="{C951AC9F-B2CE-4C28-B313-DD8C29686B4A}" srcId="{D4D3D139-3685-4249-9F3F-FF213D145979}" destId="{2C9FDDAC-8C37-4028-BC09-F628BD7E0086}" srcOrd="0" destOrd="0" parTransId="{A6E886B7-ACE3-4B9F-A096-112C477B9347}" sibTransId="{F8E1E22E-3984-465C-B378-A83DD73BC3DF}"/>
    <dgm:cxn modelId="{F5D719D7-775B-499A-B97C-9F51137F03D5}" type="presOf" srcId="{D4D3D139-3685-4249-9F3F-FF213D145979}" destId="{F308FBEE-3218-41DA-82F1-55373E5181AC}" srcOrd="0" destOrd="0" presId="urn:microsoft.com/office/officeart/2018/5/layout/CenteredIconLabelDescriptionList"/>
    <dgm:cxn modelId="{7E0E46E7-E23A-493B-A105-D5525691A6F0}" type="presOf" srcId="{2C9FDDAC-8C37-4028-BC09-F628BD7E0086}" destId="{1642F66F-67CE-48CB-9BE1-A170FF140975}" srcOrd="0" destOrd="0" presId="urn:microsoft.com/office/officeart/2018/5/layout/CenteredIconLabelDescriptionList"/>
    <dgm:cxn modelId="{C65ADCFF-AF34-4680-8081-242AEDFAFE60}" srcId="{4AE0ED5A-EC61-42E5-93EC-347B842B7125}" destId="{5E4741A6-4622-418E-86C8-CA0FBDF98D20}" srcOrd="1" destOrd="0" parTransId="{71942703-729C-418D-AF49-EBF17FA2CB4D}" sibTransId="{748C4D96-A379-44C9-92C7-10B6E8DAB99A}"/>
    <dgm:cxn modelId="{A1356C09-1624-4D30-9748-A1171D8D4392}" type="presParOf" srcId="{4CB4420E-45E6-4B61-B438-3CF8B034C43D}" destId="{C1E8B61C-DC61-4BD7-AA4D-E6194D02F16E}" srcOrd="0" destOrd="0" presId="urn:microsoft.com/office/officeart/2018/5/layout/CenteredIconLabelDescriptionList"/>
    <dgm:cxn modelId="{4C68A2A5-9E74-4523-9C1B-22C635B50B4C}" type="presParOf" srcId="{C1E8B61C-DC61-4BD7-AA4D-E6194D02F16E}" destId="{3B4A73B1-D792-4223-A326-F56217B817EC}" srcOrd="0" destOrd="0" presId="urn:microsoft.com/office/officeart/2018/5/layout/CenteredIconLabelDescriptionList"/>
    <dgm:cxn modelId="{59F50CFC-7829-4129-ABB9-84EDFE28285D}" type="presParOf" srcId="{C1E8B61C-DC61-4BD7-AA4D-E6194D02F16E}" destId="{8FAC496D-E461-41DF-843A-10034240534F}" srcOrd="1" destOrd="0" presId="urn:microsoft.com/office/officeart/2018/5/layout/CenteredIconLabelDescriptionList"/>
    <dgm:cxn modelId="{5C94195F-7C7D-498E-B520-590C025F45A4}" type="presParOf" srcId="{C1E8B61C-DC61-4BD7-AA4D-E6194D02F16E}" destId="{F308FBEE-3218-41DA-82F1-55373E5181AC}" srcOrd="2" destOrd="0" presId="urn:microsoft.com/office/officeart/2018/5/layout/CenteredIconLabelDescriptionList"/>
    <dgm:cxn modelId="{6E3AFD1C-2C67-4360-BCEA-A24DE3B70FF2}" type="presParOf" srcId="{C1E8B61C-DC61-4BD7-AA4D-E6194D02F16E}" destId="{615DDBE3-280E-4567-A6B2-F46955152EF3}" srcOrd="3" destOrd="0" presId="urn:microsoft.com/office/officeart/2018/5/layout/CenteredIconLabelDescriptionList"/>
    <dgm:cxn modelId="{11AF670F-3C6A-4852-8911-2267B8DA7F72}" type="presParOf" srcId="{C1E8B61C-DC61-4BD7-AA4D-E6194D02F16E}" destId="{1642F66F-67CE-48CB-9BE1-A170FF140975}" srcOrd="4" destOrd="0" presId="urn:microsoft.com/office/officeart/2018/5/layout/CenteredIconLabelDescriptionList"/>
    <dgm:cxn modelId="{543DD56C-CBC0-44FF-9E4C-FBA67A9AC350}" type="presParOf" srcId="{4CB4420E-45E6-4B61-B438-3CF8B034C43D}" destId="{61380DD7-CE8E-440D-B325-E33774175A2A}" srcOrd="1" destOrd="0" presId="urn:microsoft.com/office/officeart/2018/5/layout/CenteredIconLabelDescriptionList"/>
    <dgm:cxn modelId="{05F8A73E-2D16-4344-9FB3-FD3F2501EA2B}" type="presParOf" srcId="{4CB4420E-45E6-4B61-B438-3CF8B034C43D}" destId="{9B6CFBA1-FD84-4FC0-91C5-85DD24D685C0}" srcOrd="2" destOrd="0" presId="urn:microsoft.com/office/officeart/2018/5/layout/CenteredIconLabelDescriptionList"/>
    <dgm:cxn modelId="{E330E488-CC37-460F-A285-7AB5A790CD26}" type="presParOf" srcId="{9B6CFBA1-FD84-4FC0-91C5-85DD24D685C0}" destId="{010874B2-1C45-40BA-A74A-0F703119082D}" srcOrd="0" destOrd="0" presId="urn:microsoft.com/office/officeart/2018/5/layout/CenteredIconLabelDescriptionList"/>
    <dgm:cxn modelId="{2A624DD3-A0C4-4788-8F5D-2F9F8A63B1E1}" type="presParOf" srcId="{9B6CFBA1-FD84-4FC0-91C5-85DD24D685C0}" destId="{ACF09831-D6FA-43F6-889D-BBDCA5C07E8D}" srcOrd="1" destOrd="0" presId="urn:microsoft.com/office/officeart/2018/5/layout/CenteredIconLabelDescriptionList"/>
    <dgm:cxn modelId="{EEC9CFE3-CDDF-4D21-AC7D-B3A67AF86B97}" type="presParOf" srcId="{9B6CFBA1-FD84-4FC0-91C5-85DD24D685C0}" destId="{28CA0C8F-B637-4E4A-B3C7-4AC4494A9F3D}" srcOrd="2" destOrd="0" presId="urn:microsoft.com/office/officeart/2018/5/layout/CenteredIconLabelDescriptionList"/>
    <dgm:cxn modelId="{6EF0D54A-2320-4834-B6D1-DB9C2B7448BB}" type="presParOf" srcId="{9B6CFBA1-FD84-4FC0-91C5-85DD24D685C0}" destId="{67108569-5B95-430C-9E4E-93B50012C6E7}" srcOrd="3" destOrd="0" presId="urn:microsoft.com/office/officeart/2018/5/layout/CenteredIconLabelDescriptionList"/>
    <dgm:cxn modelId="{5B4D4E10-502F-4442-BBE9-12E4A9E81B54}" type="presParOf" srcId="{9B6CFBA1-FD84-4FC0-91C5-85DD24D685C0}" destId="{50924E9F-5718-4404-AA56-C617692CC01E}"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6067CC5C-DE83-452B-9180-697FF7E84129}" type="doc">
      <dgm:prSet loTypeId="urn:microsoft.com/office/officeart/2018/2/layout/IconLabelDescriptionList" loCatId="icon" qsTypeId="urn:microsoft.com/office/officeart/2005/8/quickstyle/simple1" qsCatId="simple" csTypeId="urn:microsoft.com/office/officeart/2005/8/colors/accent1_2" csCatId="accent1" phldr="1"/>
      <dgm:spPr/>
      <dgm:t>
        <a:bodyPr/>
        <a:lstStyle/>
        <a:p>
          <a:endParaRPr lang="en-US"/>
        </a:p>
      </dgm:t>
    </dgm:pt>
    <dgm:pt modelId="{FEAB3166-14D0-47E5-8087-066F600D2F31}">
      <dgm:prSet/>
      <dgm:spPr/>
      <dgm:t>
        <a:bodyPr/>
        <a:lstStyle/>
        <a:p>
          <a:pPr>
            <a:defRPr b="1"/>
          </a:pPr>
          <a:r>
            <a:rPr lang="en-GB"/>
            <a:t>An asset may have vulnerabilities</a:t>
          </a:r>
          <a:endParaRPr lang="en-US"/>
        </a:p>
      </dgm:t>
    </dgm:pt>
    <dgm:pt modelId="{FF29611C-2515-4AC2-B998-6C83509A121B}" type="parTrans" cxnId="{DDAD57AA-E7A6-4CEC-969D-9B20B55E62D6}">
      <dgm:prSet/>
      <dgm:spPr/>
      <dgm:t>
        <a:bodyPr/>
        <a:lstStyle/>
        <a:p>
          <a:endParaRPr lang="en-US"/>
        </a:p>
      </dgm:t>
    </dgm:pt>
    <dgm:pt modelId="{77A60886-F34E-4548-831C-43250ACD42EA}" type="sibTrans" cxnId="{DDAD57AA-E7A6-4CEC-969D-9B20B55E62D6}">
      <dgm:prSet/>
      <dgm:spPr/>
      <dgm:t>
        <a:bodyPr/>
        <a:lstStyle/>
        <a:p>
          <a:endParaRPr lang="en-US"/>
        </a:p>
      </dgm:t>
    </dgm:pt>
    <dgm:pt modelId="{4EB415CC-349F-43A7-BF1C-93B1F2674C5A}">
      <dgm:prSet/>
      <dgm:spPr/>
      <dgm:t>
        <a:bodyPr/>
        <a:lstStyle/>
        <a:p>
          <a:r>
            <a:rPr lang="en-GB"/>
            <a:t>To have a vulnerability an asset needs both a weakness and a realisable threat</a:t>
          </a:r>
          <a:endParaRPr lang="en-US"/>
        </a:p>
      </dgm:t>
    </dgm:pt>
    <dgm:pt modelId="{E8BF0783-95B4-4106-A77E-2F6C9466F629}" type="parTrans" cxnId="{2720AB71-AD16-4831-95E8-AB79A78CEBC0}">
      <dgm:prSet/>
      <dgm:spPr/>
      <dgm:t>
        <a:bodyPr/>
        <a:lstStyle/>
        <a:p>
          <a:endParaRPr lang="en-US"/>
        </a:p>
      </dgm:t>
    </dgm:pt>
    <dgm:pt modelId="{9AB8555D-3E60-4E99-93A6-58D46FBA6010}" type="sibTrans" cxnId="{2720AB71-AD16-4831-95E8-AB79A78CEBC0}">
      <dgm:prSet/>
      <dgm:spPr/>
      <dgm:t>
        <a:bodyPr/>
        <a:lstStyle/>
        <a:p>
          <a:endParaRPr lang="en-US"/>
        </a:p>
      </dgm:t>
    </dgm:pt>
    <dgm:pt modelId="{EF942D79-1EA5-413E-9BA4-A062354C564E}">
      <dgm:prSet/>
      <dgm:spPr/>
      <dgm:t>
        <a:bodyPr/>
        <a:lstStyle/>
        <a:p>
          <a:r>
            <a:rPr lang="en-GB"/>
            <a:t>A threat is enacted by one or more threat agents</a:t>
          </a:r>
          <a:endParaRPr lang="en-US"/>
        </a:p>
      </dgm:t>
    </dgm:pt>
    <dgm:pt modelId="{7E3B7AB2-9A79-46BE-B15B-103C931E6483}" type="parTrans" cxnId="{C16A47D3-07D5-4DDC-9BCE-90BF03943B1E}">
      <dgm:prSet/>
      <dgm:spPr/>
      <dgm:t>
        <a:bodyPr/>
        <a:lstStyle/>
        <a:p>
          <a:endParaRPr lang="en-US"/>
        </a:p>
      </dgm:t>
    </dgm:pt>
    <dgm:pt modelId="{E37FD684-A2F3-421B-8CDA-558062B834C2}" type="sibTrans" cxnId="{C16A47D3-07D5-4DDC-9BCE-90BF03943B1E}">
      <dgm:prSet/>
      <dgm:spPr/>
      <dgm:t>
        <a:bodyPr/>
        <a:lstStyle/>
        <a:p>
          <a:endParaRPr lang="en-US"/>
        </a:p>
      </dgm:t>
    </dgm:pt>
    <dgm:pt modelId="{B7F45F8D-46F1-4185-8B01-62C4C151EF63}">
      <dgm:prSet/>
      <dgm:spPr/>
      <dgm:t>
        <a:bodyPr/>
        <a:lstStyle/>
        <a:p>
          <a:pPr>
            <a:defRPr b="1"/>
          </a:pPr>
          <a:r>
            <a:rPr lang="en-GB"/>
            <a:t>An exploit of a vulnerability may lead to an unwanted incident</a:t>
          </a:r>
          <a:endParaRPr lang="en-US"/>
        </a:p>
      </dgm:t>
    </dgm:pt>
    <dgm:pt modelId="{255A7900-B503-4573-AD7E-11A39CFC5A48}" type="parTrans" cxnId="{8B52E594-F513-436B-B91C-7B3ACEB6E0BE}">
      <dgm:prSet/>
      <dgm:spPr/>
      <dgm:t>
        <a:bodyPr/>
        <a:lstStyle/>
        <a:p>
          <a:endParaRPr lang="en-US"/>
        </a:p>
      </dgm:t>
    </dgm:pt>
    <dgm:pt modelId="{576F6CE3-66B0-45B8-8686-1BDD17F38AF1}" type="sibTrans" cxnId="{8B52E594-F513-436B-B91C-7B3ACEB6E0BE}">
      <dgm:prSet/>
      <dgm:spPr/>
      <dgm:t>
        <a:bodyPr/>
        <a:lstStyle/>
        <a:p>
          <a:endParaRPr lang="en-US"/>
        </a:p>
      </dgm:t>
    </dgm:pt>
    <dgm:pt modelId="{5FD79AA6-6CBE-4FC4-8A01-C3FD51E41F61}">
      <dgm:prSet/>
      <dgm:spPr/>
      <dgm:t>
        <a:bodyPr/>
        <a:lstStyle/>
        <a:p>
          <a:pPr>
            <a:defRPr b="1"/>
          </a:pPr>
          <a:r>
            <a:rPr lang="en-GB"/>
            <a:t>Countermeasures reduce the likelihood of vulnerabilities being exploited</a:t>
          </a:r>
          <a:endParaRPr lang="en-US"/>
        </a:p>
      </dgm:t>
    </dgm:pt>
    <dgm:pt modelId="{A791DAD3-98C8-4652-A437-4BBEB832C85E}" type="parTrans" cxnId="{B5DF7538-9C1F-48FD-81DE-33CEE13C248D}">
      <dgm:prSet/>
      <dgm:spPr/>
      <dgm:t>
        <a:bodyPr/>
        <a:lstStyle/>
        <a:p>
          <a:endParaRPr lang="en-US"/>
        </a:p>
      </dgm:t>
    </dgm:pt>
    <dgm:pt modelId="{9A25C26E-0906-44F3-A69A-C781EF17D2BA}" type="sibTrans" cxnId="{B5DF7538-9C1F-48FD-81DE-33CEE13C248D}">
      <dgm:prSet/>
      <dgm:spPr/>
      <dgm:t>
        <a:bodyPr/>
        <a:lstStyle/>
        <a:p>
          <a:endParaRPr lang="en-US"/>
        </a:p>
      </dgm:t>
    </dgm:pt>
    <dgm:pt modelId="{B6471F12-CE8A-4FDB-B28F-E3AD6B3A20A2}">
      <dgm:prSet/>
      <dgm:spPr/>
      <dgm:t>
        <a:bodyPr/>
        <a:lstStyle/>
        <a:p>
          <a:r>
            <a:rPr lang="en-GB"/>
            <a:t>Strategy#1 – redesign to remove vulnerabilities</a:t>
          </a:r>
          <a:endParaRPr lang="en-US"/>
        </a:p>
      </dgm:t>
    </dgm:pt>
    <dgm:pt modelId="{8C908542-5757-43BD-80C2-7E0FE842134F}" type="parTrans" cxnId="{CB7C26DF-0306-4E9C-859D-40308FEB8CA8}">
      <dgm:prSet/>
      <dgm:spPr/>
      <dgm:t>
        <a:bodyPr/>
        <a:lstStyle/>
        <a:p>
          <a:endParaRPr lang="en-US"/>
        </a:p>
      </dgm:t>
    </dgm:pt>
    <dgm:pt modelId="{380B40EC-C922-423B-91FF-3A483D1283CD}" type="sibTrans" cxnId="{CB7C26DF-0306-4E9C-859D-40308FEB8CA8}">
      <dgm:prSet/>
      <dgm:spPr/>
      <dgm:t>
        <a:bodyPr/>
        <a:lstStyle/>
        <a:p>
          <a:endParaRPr lang="en-US"/>
        </a:p>
      </dgm:t>
    </dgm:pt>
    <dgm:pt modelId="{75D01DA0-7443-4A6C-BC88-D760B996A96A}">
      <dgm:prSet/>
      <dgm:spPr/>
      <dgm:t>
        <a:bodyPr/>
        <a:lstStyle/>
        <a:p>
          <a:r>
            <a:rPr lang="en-GB"/>
            <a:t>Strategy#2 – mask the vulnerabilities</a:t>
          </a:r>
          <a:endParaRPr lang="en-US"/>
        </a:p>
      </dgm:t>
    </dgm:pt>
    <dgm:pt modelId="{0CD881C8-CBD3-49E1-8AB2-CAE3D510D3DD}" type="parTrans" cxnId="{6AC54C5A-D777-4A05-8279-72140C2BB61C}">
      <dgm:prSet/>
      <dgm:spPr/>
      <dgm:t>
        <a:bodyPr/>
        <a:lstStyle/>
        <a:p>
          <a:endParaRPr lang="en-US"/>
        </a:p>
      </dgm:t>
    </dgm:pt>
    <dgm:pt modelId="{ADAEB78D-BBCC-4C8D-9131-C5F49E6F8836}" type="sibTrans" cxnId="{6AC54C5A-D777-4A05-8279-72140C2BB61C}">
      <dgm:prSet/>
      <dgm:spPr/>
      <dgm:t>
        <a:bodyPr/>
        <a:lstStyle/>
        <a:p>
          <a:endParaRPr lang="en-US"/>
        </a:p>
      </dgm:t>
    </dgm:pt>
    <dgm:pt modelId="{E5AF8D79-B25D-484F-9186-259BB5BD1FDB}" type="pres">
      <dgm:prSet presAssocID="{6067CC5C-DE83-452B-9180-697FF7E84129}" presName="root" presStyleCnt="0">
        <dgm:presLayoutVars>
          <dgm:dir/>
          <dgm:resizeHandles val="exact"/>
        </dgm:presLayoutVars>
      </dgm:prSet>
      <dgm:spPr/>
    </dgm:pt>
    <dgm:pt modelId="{745A4683-1E04-44E4-BAC2-53F7060319C5}" type="pres">
      <dgm:prSet presAssocID="{FEAB3166-14D0-47E5-8087-066F600D2F31}" presName="compNode" presStyleCnt="0"/>
      <dgm:spPr/>
    </dgm:pt>
    <dgm:pt modelId="{AF6A844F-00C0-4945-BFF1-EA1902CA7495}" type="pres">
      <dgm:prSet presAssocID="{FEAB3166-14D0-47E5-8087-066F600D2F3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arning"/>
        </a:ext>
      </dgm:extLst>
    </dgm:pt>
    <dgm:pt modelId="{58C8E9E6-1052-460F-B8F5-3158F3A2F4ED}" type="pres">
      <dgm:prSet presAssocID="{FEAB3166-14D0-47E5-8087-066F600D2F31}" presName="iconSpace" presStyleCnt="0"/>
      <dgm:spPr/>
    </dgm:pt>
    <dgm:pt modelId="{DAA60DD7-0D86-453D-A411-CC05CBCDAAD6}" type="pres">
      <dgm:prSet presAssocID="{FEAB3166-14D0-47E5-8087-066F600D2F31}" presName="parTx" presStyleLbl="revTx" presStyleIdx="0" presStyleCnt="6">
        <dgm:presLayoutVars>
          <dgm:chMax val="0"/>
          <dgm:chPref val="0"/>
        </dgm:presLayoutVars>
      </dgm:prSet>
      <dgm:spPr/>
    </dgm:pt>
    <dgm:pt modelId="{40228DE4-5E84-48C6-BE7B-245517707A6C}" type="pres">
      <dgm:prSet presAssocID="{FEAB3166-14D0-47E5-8087-066F600D2F31}" presName="txSpace" presStyleCnt="0"/>
      <dgm:spPr/>
    </dgm:pt>
    <dgm:pt modelId="{99AE0C87-FFD0-4EB0-AF23-90978DB5BBCD}" type="pres">
      <dgm:prSet presAssocID="{FEAB3166-14D0-47E5-8087-066F600D2F31}" presName="desTx" presStyleLbl="revTx" presStyleIdx="1" presStyleCnt="6">
        <dgm:presLayoutVars/>
      </dgm:prSet>
      <dgm:spPr/>
    </dgm:pt>
    <dgm:pt modelId="{9383E215-C7B7-43A0-BB60-026AF3D04212}" type="pres">
      <dgm:prSet presAssocID="{77A60886-F34E-4548-831C-43250ACD42EA}" presName="sibTrans" presStyleCnt="0"/>
      <dgm:spPr/>
    </dgm:pt>
    <dgm:pt modelId="{40A1A45B-D015-44F3-94EA-F120DC729C24}" type="pres">
      <dgm:prSet presAssocID="{B7F45F8D-46F1-4185-8B01-62C4C151EF63}" presName="compNode" presStyleCnt="0"/>
      <dgm:spPr/>
    </dgm:pt>
    <dgm:pt modelId="{4AD711FC-3CAC-4A41-8E5D-B9B44811700F}" type="pres">
      <dgm:prSet presAssocID="{B7F45F8D-46F1-4185-8B01-62C4C151EF63}"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iren"/>
        </a:ext>
      </dgm:extLst>
    </dgm:pt>
    <dgm:pt modelId="{6B7E80E8-0341-4F70-A910-5F6D558B5E93}" type="pres">
      <dgm:prSet presAssocID="{B7F45F8D-46F1-4185-8B01-62C4C151EF63}" presName="iconSpace" presStyleCnt="0"/>
      <dgm:spPr/>
    </dgm:pt>
    <dgm:pt modelId="{FE7BDCA6-01D8-45A5-AC20-8E8C4E70748D}" type="pres">
      <dgm:prSet presAssocID="{B7F45F8D-46F1-4185-8B01-62C4C151EF63}" presName="parTx" presStyleLbl="revTx" presStyleIdx="2" presStyleCnt="6">
        <dgm:presLayoutVars>
          <dgm:chMax val="0"/>
          <dgm:chPref val="0"/>
        </dgm:presLayoutVars>
      </dgm:prSet>
      <dgm:spPr/>
    </dgm:pt>
    <dgm:pt modelId="{9C7815E0-4FE1-436F-B544-60BD5FC12390}" type="pres">
      <dgm:prSet presAssocID="{B7F45F8D-46F1-4185-8B01-62C4C151EF63}" presName="txSpace" presStyleCnt="0"/>
      <dgm:spPr/>
    </dgm:pt>
    <dgm:pt modelId="{DF7F2350-30C0-45F8-AF33-B0B2B46CEFBC}" type="pres">
      <dgm:prSet presAssocID="{B7F45F8D-46F1-4185-8B01-62C4C151EF63}" presName="desTx" presStyleLbl="revTx" presStyleIdx="3" presStyleCnt="6">
        <dgm:presLayoutVars/>
      </dgm:prSet>
      <dgm:spPr/>
    </dgm:pt>
    <dgm:pt modelId="{2348A3D1-9CA1-435E-904F-28E642EFDA23}" type="pres">
      <dgm:prSet presAssocID="{576F6CE3-66B0-45B8-8686-1BDD17F38AF1}" presName="sibTrans" presStyleCnt="0"/>
      <dgm:spPr/>
    </dgm:pt>
    <dgm:pt modelId="{393E14C5-A113-459B-B3E8-4A32F9E78C85}" type="pres">
      <dgm:prSet presAssocID="{5FD79AA6-6CBE-4FC4-8A01-C3FD51E41F61}" presName="compNode" presStyleCnt="0"/>
      <dgm:spPr/>
    </dgm:pt>
    <dgm:pt modelId="{951A15CD-2EB9-4585-A3E2-7D8B41A29DB3}" type="pres">
      <dgm:prSet presAssocID="{5FD79AA6-6CBE-4FC4-8A01-C3FD51E41F61}"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Unlock"/>
        </a:ext>
      </dgm:extLst>
    </dgm:pt>
    <dgm:pt modelId="{71285607-F0E4-4AEC-BAC6-33D41530F412}" type="pres">
      <dgm:prSet presAssocID="{5FD79AA6-6CBE-4FC4-8A01-C3FD51E41F61}" presName="iconSpace" presStyleCnt="0"/>
      <dgm:spPr/>
    </dgm:pt>
    <dgm:pt modelId="{9F6EDEB3-9881-4230-B21E-023248BA018B}" type="pres">
      <dgm:prSet presAssocID="{5FD79AA6-6CBE-4FC4-8A01-C3FD51E41F61}" presName="parTx" presStyleLbl="revTx" presStyleIdx="4" presStyleCnt="6">
        <dgm:presLayoutVars>
          <dgm:chMax val="0"/>
          <dgm:chPref val="0"/>
        </dgm:presLayoutVars>
      </dgm:prSet>
      <dgm:spPr/>
    </dgm:pt>
    <dgm:pt modelId="{53590BCF-C2C7-425C-A4C4-18995740E501}" type="pres">
      <dgm:prSet presAssocID="{5FD79AA6-6CBE-4FC4-8A01-C3FD51E41F61}" presName="txSpace" presStyleCnt="0"/>
      <dgm:spPr/>
    </dgm:pt>
    <dgm:pt modelId="{DD9FAE46-7AED-4A47-BD0A-9BF9D60B4140}" type="pres">
      <dgm:prSet presAssocID="{5FD79AA6-6CBE-4FC4-8A01-C3FD51E41F61}" presName="desTx" presStyleLbl="revTx" presStyleIdx="5" presStyleCnt="6">
        <dgm:presLayoutVars/>
      </dgm:prSet>
      <dgm:spPr/>
    </dgm:pt>
  </dgm:ptLst>
  <dgm:cxnLst>
    <dgm:cxn modelId="{36A9A608-AFF8-4A44-8CA5-92F6F243BE4C}" type="presOf" srcId="{75D01DA0-7443-4A6C-BC88-D760B996A96A}" destId="{DD9FAE46-7AED-4A47-BD0A-9BF9D60B4140}" srcOrd="0" destOrd="1" presId="urn:microsoft.com/office/officeart/2018/2/layout/IconLabelDescriptionList"/>
    <dgm:cxn modelId="{B5DF7538-9C1F-48FD-81DE-33CEE13C248D}" srcId="{6067CC5C-DE83-452B-9180-697FF7E84129}" destId="{5FD79AA6-6CBE-4FC4-8A01-C3FD51E41F61}" srcOrd="2" destOrd="0" parTransId="{A791DAD3-98C8-4652-A437-4BBEB832C85E}" sibTransId="{9A25C26E-0906-44F3-A69A-C781EF17D2BA}"/>
    <dgm:cxn modelId="{904D694F-2C1A-4C69-B897-7A4132743A61}" type="presOf" srcId="{FEAB3166-14D0-47E5-8087-066F600D2F31}" destId="{DAA60DD7-0D86-453D-A411-CC05CBCDAAD6}" srcOrd="0" destOrd="0" presId="urn:microsoft.com/office/officeart/2018/2/layout/IconLabelDescriptionList"/>
    <dgm:cxn modelId="{6AC54C5A-D777-4A05-8279-72140C2BB61C}" srcId="{5FD79AA6-6CBE-4FC4-8A01-C3FD51E41F61}" destId="{75D01DA0-7443-4A6C-BC88-D760B996A96A}" srcOrd="1" destOrd="0" parTransId="{0CD881C8-CBD3-49E1-8AB2-CAE3D510D3DD}" sibTransId="{ADAEB78D-BBCC-4C8D-9131-C5F49E6F8836}"/>
    <dgm:cxn modelId="{7D339C5D-9799-4D2D-B35F-5CEFB7CAA25A}" type="presOf" srcId="{4EB415CC-349F-43A7-BF1C-93B1F2674C5A}" destId="{99AE0C87-FFD0-4EB0-AF23-90978DB5BBCD}" srcOrd="0" destOrd="0" presId="urn:microsoft.com/office/officeart/2018/2/layout/IconLabelDescriptionList"/>
    <dgm:cxn modelId="{28658268-75F9-4372-B19F-6B5241D668BD}" type="presOf" srcId="{6067CC5C-DE83-452B-9180-697FF7E84129}" destId="{E5AF8D79-B25D-484F-9186-259BB5BD1FDB}" srcOrd="0" destOrd="0" presId="urn:microsoft.com/office/officeart/2018/2/layout/IconLabelDescriptionList"/>
    <dgm:cxn modelId="{2720AB71-AD16-4831-95E8-AB79A78CEBC0}" srcId="{FEAB3166-14D0-47E5-8087-066F600D2F31}" destId="{4EB415CC-349F-43A7-BF1C-93B1F2674C5A}" srcOrd="0" destOrd="0" parTransId="{E8BF0783-95B4-4106-A77E-2F6C9466F629}" sibTransId="{9AB8555D-3E60-4E99-93A6-58D46FBA6010}"/>
    <dgm:cxn modelId="{5A1DD07E-F162-46E5-8D1C-DCCAAB3C21D7}" type="presOf" srcId="{B7F45F8D-46F1-4185-8B01-62C4C151EF63}" destId="{FE7BDCA6-01D8-45A5-AC20-8E8C4E70748D}" srcOrd="0" destOrd="0" presId="urn:microsoft.com/office/officeart/2018/2/layout/IconLabelDescriptionList"/>
    <dgm:cxn modelId="{57E80E80-0A07-4A2C-B69A-3C73924F043D}" type="presOf" srcId="{5FD79AA6-6CBE-4FC4-8A01-C3FD51E41F61}" destId="{9F6EDEB3-9881-4230-B21E-023248BA018B}" srcOrd="0" destOrd="0" presId="urn:microsoft.com/office/officeart/2018/2/layout/IconLabelDescriptionList"/>
    <dgm:cxn modelId="{8B52E594-F513-436B-B91C-7B3ACEB6E0BE}" srcId="{6067CC5C-DE83-452B-9180-697FF7E84129}" destId="{B7F45F8D-46F1-4185-8B01-62C4C151EF63}" srcOrd="1" destOrd="0" parTransId="{255A7900-B503-4573-AD7E-11A39CFC5A48}" sibTransId="{576F6CE3-66B0-45B8-8686-1BDD17F38AF1}"/>
    <dgm:cxn modelId="{DDAD57AA-E7A6-4CEC-969D-9B20B55E62D6}" srcId="{6067CC5C-DE83-452B-9180-697FF7E84129}" destId="{FEAB3166-14D0-47E5-8087-066F600D2F31}" srcOrd="0" destOrd="0" parTransId="{FF29611C-2515-4AC2-B998-6C83509A121B}" sibTransId="{77A60886-F34E-4548-831C-43250ACD42EA}"/>
    <dgm:cxn modelId="{8D2CF4BE-FDC1-4C38-8762-74D2C21E5FBC}" type="presOf" srcId="{EF942D79-1EA5-413E-9BA4-A062354C564E}" destId="{99AE0C87-FFD0-4EB0-AF23-90978DB5BBCD}" srcOrd="0" destOrd="1" presId="urn:microsoft.com/office/officeart/2018/2/layout/IconLabelDescriptionList"/>
    <dgm:cxn modelId="{C16A47D3-07D5-4DDC-9BCE-90BF03943B1E}" srcId="{FEAB3166-14D0-47E5-8087-066F600D2F31}" destId="{EF942D79-1EA5-413E-9BA4-A062354C564E}" srcOrd="1" destOrd="0" parTransId="{7E3B7AB2-9A79-46BE-B15B-103C931E6483}" sibTransId="{E37FD684-A2F3-421B-8CDA-558062B834C2}"/>
    <dgm:cxn modelId="{CB7C26DF-0306-4E9C-859D-40308FEB8CA8}" srcId="{5FD79AA6-6CBE-4FC4-8A01-C3FD51E41F61}" destId="{B6471F12-CE8A-4FDB-B28F-E3AD6B3A20A2}" srcOrd="0" destOrd="0" parTransId="{8C908542-5757-43BD-80C2-7E0FE842134F}" sibTransId="{380B40EC-C922-423B-91FF-3A483D1283CD}"/>
    <dgm:cxn modelId="{95D8C1F6-6CD4-47F2-96CA-767BC70852BF}" type="presOf" srcId="{B6471F12-CE8A-4FDB-B28F-E3AD6B3A20A2}" destId="{DD9FAE46-7AED-4A47-BD0A-9BF9D60B4140}" srcOrd="0" destOrd="0" presId="urn:microsoft.com/office/officeart/2018/2/layout/IconLabelDescriptionList"/>
    <dgm:cxn modelId="{26FEB4FF-30D1-4C85-A5D9-D51AB237F86D}" type="presParOf" srcId="{E5AF8D79-B25D-484F-9186-259BB5BD1FDB}" destId="{745A4683-1E04-44E4-BAC2-53F7060319C5}" srcOrd="0" destOrd="0" presId="urn:microsoft.com/office/officeart/2018/2/layout/IconLabelDescriptionList"/>
    <dgm:cxn modelId="{FCE1FDF2-C430-4446-967B-9738D79089C8}" type="presParOf" srcId="{745A4683-1E04-44E4-BAC2-53F7060319C5}" destId="{AF6A844F-00C0-4945-BFF1-EA1902CA7495}" srcOrd="0" destOrd="0" presId="urn:microsoft.com/office/officeart/2018/2/layout/IconLabelDescriptionList"/>
    <dgm:cxn modelId="{78E0E846-E3E6-4F7A-8930-9E3C655B3C32}" type="presParOf" srcId="{745A4683-1E04-44E4-BAC2-53F7060319C5}" destId="{58C8E9E6-1052-460F-B8F5-3158F3A2F4ED}" srcOrd="1" destOrd="0" presId="urn:microsoft.com/office/officeart/2018/2/layout/IconLabelDescriptionList"/>
    <dgm:cxn modelId="{46544395-457E-43BB-B9F6-AFB6D28898F1}" type="presParOf" srcId="{745A4683-1E04-44E4-BAC2-53F7060319C5}" destId="{DAA60DD7-0D86-453D-A411-CC05CBCDAAD6}" srcOrd="2" destOrd="0" presId="urn:microsoft.com/office/officeart/2018/2/layout/IconLabelDescriptionList"/>
    <dgm:cxn modelId="{8D30E054-CEA0-4545-A179-233E2904D8C2}" type="presParOf" srcId="{745A4683-1E04-44E4-BAC2-53F7060319C5}" destId="{40228DE4-5E84-48C6-BE7B-245517707A6C}" srcOrd="3" destOrd="0" presId="urn:microsoft.com/office/officeart/2018/2/layout/IconLabelDescriptionList"/>
    <dgm:cxn modelId="{FC7F9F61-8628-4FB3-B692-C3F1A1A35B7C}" type="presParOf" srcId="{745A4683-1E04-44E4-BAC2-53F7060319C5}" destId="{99AE0C87-FFD0-4EB0-AF23-90978DB5BBCD}" srcOrd="4" destOrd="0" presId="urn:microsoft.com/office/officeart/2018/2/layout/IconLabelDescriptionList"/>
    <dgm:cxn modelId="{C5F0749E-76DD-42BE-ABA7-11D007C41CA5}" type="presParOf" srcId="{E5AF8D79-B25D-484F-9186-259BB5BD1FDB}" destId="{9383E215-C7B7-43A0-BB60-026AF3D04212}" srcOrd="1" destOrd="0" presId="urn:microsoft.com/office/officeart/2018/2/layout/IconLabelDescriptionList"/>
    <dgm:cxn modelId="{87C3A904-A11A-406E-9E0F-8784ED989830}" type="presParOf" srcId="{E5AF8D79-B25D-484F-9186-259BB5BD1FDB}" destId="{40A1A45B-D015-44F3-94EA-F120DC729C24}" srcOrd="2" destOrd="0" presId="urn:microsoft.com/office/officeart/2018/2/layout/IconLabelDescriptionList"/>
    <dgm:cxn modelId="{C7651A41-25DF-4E11-BAA2-3A9F8F50F4F6}" type="presParOf" srcId="{40A1A45B-D015-44F3-94EA-F120DC729C24}" destId="{4AD711FC-3CAC-4A41-8E5D-B9B44811700F}" srcOrd="0" destOrd="0" presId="urn:microsoft.com/office/officeart/2018/2/layout/IconLabelDescriptionList"/>
    <dgm:cxn modelId="{67468A93-19AB-4712-9424-16BBB5CC5D85}" type="presParOf" srcId="{40A1A45B-D015-44F3-94EA-F120DC729C24}" destId="{6B7E80E8-0341-4F70-A910-5F6D558B5E93}" srcOrd="1" destOrd="0" presId="urn:microsoft.com/office/officeart/2018/2/layout/IconLabelDescriptionList"/>
    <dgm:cxn modelId="{C73E4A64-5704-4764-8D01-053B0328E7B5}" type="presParOf" srcId="{40A1A45B-D015-44F3-94EA-F120DC729C24}" destId="{FE7BDCA6-01D8-45A5-AC20-8E8C4E70748D}" srcOrd="2" destOrd="0" presId="urn:microsoft.com/office/officeart/2018/2/layout/IconLabelDescriptionList"/>
    <dgm:cxn modelId="{3AE4616F-40AC-4725-86D0-32ADC5DED988}" type="presParOf" srcId="{40A1A45B-D015-44F3-94EA-F120DC729C24}" destId="{9C7815E0-4FE1-436F-B544-60BD5FC12390}" srcOrd="3" destOrd="0" presId="urn:microsoft.com/office/officeart/2018/2/layout/IconLabelDescriptionList"/>
    <dgm:cxn modelId="{E7774DD3-7525-48E8-B295-08F508031463}" type="presParOf" srcId="{40A1A45B-D015-44F3-94EA-F120DC729C24}" destId="{DF7F2350-30C0-45F8-AF33-B0B2B46CEFBC}" srcOrd="4" destOrd="0" presId="urn:microsoft.com/office/officeart/2018/2/layout/IconLabelDescriptionList"/>
    <dgm:cxn modelId="{936300E9-4322-40B2-B58C-B8E5D550D3F5}" type="presParOf" srcId="{E5AF8D79-B25D-484F-9186-259BB5BD1FDB}" destId="{2348A3D1-9CA1-435E-904F-28E642EFDA23}" srcOrd="3" destOrd="0" presId="urn:microsoft.com/office/officeart/2018/2/layout/IconLabelDescriptionList"/>
    <dgm:cxn modelId="{EFF11D9D-5AD6-4D08-8C9B-358EF0E2A346}" type="presParOf" srcId="{E5AF8D79-B25D-484F-9186-259BB5BD1FDB}" destId="{393E14C5-A113-459B-B3E8-4A32F9E78C85}" srcOrd="4" destOrd="0" presId="urn:microsoft.com/office/officeart/2018/2/layout/IconLabelDescriptionList"/>
    <dgm:cxn modelId="{FC2A3D97-54B5-4B57-8B53-170AF0E732C1}" type="presParOf" srcId="{393E14C5-A113-459B-B3E8-4A32F9E78C85}" destId="{951A15CD-2EB9-4585-A3E2-7D8B41A29DB3}" srcOrd="0" destOrd="0" presId="urn:microsoft.com/office/officeart/2018/2/layout/IconLabelDescriptionList"/>
    <dgm:cxn modelId="{2850A641-A7F6-481B-9249-7345AECD5A23}" type="presParOf" srcId="{393E14C5-A113-459B-B3E8-4A32F9E78C85}" destId="{71285607-F0E4-4AEC-BAC6-33D41530F412}" srcOrd="1" destOrd="0" presId="urn:microsoft.com/office/officeart/2018/2/layout/IconLabelDescriptionList"/>
    <dgm:cxn modelId="{742199FC-127C-4467-ACCD-C89A512AC0A8}" type="presParOf" srcId="{393E14C5-A113-459B-B3E8-4A32F9E78C85}" destId="{9F6EDEB3-9881-4230-B21E-023248BA018B}" srcOrd="2" destOrd="0" presId="urn:microsoft.com/office/officeart/2018/2/layout/IconLabelDescriptionList"/>
    <dgm:cxn modelId="{5480411D-855A-45AD-972B-796A26509467}" type="presParOf" srcId="{393E14C5-A113-459B-B3E8-4A32F9E78C85}" destId="{53590BCF-C2C7-425C-A4C4-18995740E501}" srcOrd="3" destOrd="0" presId="urn:microsoft.com/office/officeart/2018/2/layout/IconLabelDescriptionList"/>
    <dgm:cxn modelId="{C9038A57-7F36-4636-B282-28CB82B5CF9D}" type="presParOf" srcId="{393E14C5-A113-459B-B3E8-4A32F9E78C85}" destId="{DD9FAE46-7AED-4A47-BD0A-9BF9D60B4140}" srcOrd="4" destOrd="0" presId="urn:microsoft.com/office/officeart/2018/2/layout/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087DA53B-9B8E-4DC0-8E38-B3DD76FF7B47}" type="doc">
      <dgm:prSet loTypeId="urn:microsoft.com/office/officeart/2018/5/layout/CenteredIconLabelDescriptionList" loCatId="icon" qsTypeId="urn:microsoft.com/office/officeart/2005/8/quickstyle/simple1" qsCatId="simple" csTypeId="urn:microsoft.com/office/officeart/2005/8/colors/accent0_3" csCatId="mainScheme" phldr="1"/>
      <dgm:spPr/>
      <dgm:t>
        <a:bodyPr/>
        <a:lstStyle/>
        <a:p>
          <a:endParaRPr lang="en-US"/>
        </a:p>
      </dgm:t>
    </dgm:pt>
    <dgm:pt modelId="{F77038B9-5BC5-4C14-A894-DDFB23DE7EFD}">
      <dgm:prSet/>
      <dgm:spPr/>
      <dgm:t>
        <a:bodyPr/>
        <a:lstStyle/>
        <a:p>
          <a:pPr>
            <a:lnSpc>
              <a:spcPct val="100000"/>
            </a:lnSpc>
            <a:defRPr b="1"/>
          </a:pPr>
          <a:r>
            <a:rPr lang="en-GB" baseline="0"/>
            <a:t>Identified as core document</a:t>
          </a:r>
          <a:endParaRPr lang="en-US"/>
        </a:p>
      </dgm:t>
    </dgm:pt>
    <dgm:pt modelId="{91C6CFA0-D037-4D3F-8AE0-1030ACEC173E}" type="parTrans" cxnId="{3703AFA4-C591-4125-A499-601C45A876EB}">
      <dgm:prSet/>
      <dgm:spPr/>
      <dgm:t>
        <a:bodyPr/>
        <a:lstStyle/>
        <a:p>
          <a:endParaRPr lang="en-US"/>
        </a:p>
      </dgm:t>
    </dgm:pt>
    <dgm:pt modelId="{3C525851-33F2-4254-B98C-A662F9084656}" type="sibTrans" cxnId="{3703AFA4-C591-4125-A499-601C45A876EB}">
      <dgm:prSet/>
      <dgm:spPr/>
      <dgm:t>
        <a:bodyPr/>
        <a:lstStyle/>
        <a:p>
          <a:endParaRPr lang="en-US"/>
        </a:p>
      </dgm:t>
    </dgm:pt>
    <dgm:pt modelId="{D51BE13B-D0C9-47D6-94FC-41DE09730DF0}">
      <dgm:prSet/>
      <dgm:spPr/>
      <dgm:t>
        <a:bodyPr/>
        <a:lstStyle/>
        <a:p>
          <a:pPr>
            <a:lnSpc>
              <a:spcPct val="100000"/>
            </a:lnSpc>
            <a:defRPr b="1"/>
          </a:pPr>
          <a:r>
            <a:rPr lang="en-GB" baseline="0"/>
            <a:t>Defines structure of analysis</a:t>
          </a:r>
          <a:endParaRPr lang="en-US"/>
        </a:p>
      </dgm:t>
    </dgm:pt>
    <dgm:pt modelId="{E8713E71-1CDD-4AE3-B8F2-8A0B1DEAE9FC}" type="parTrans" cxnId="{A6128B92-5E52-4680-9DA3-53E519B31EFB}">
      <dgm:prSet/>
      <dgm:spPr/>
      <dgm:t>
        <a:bodyPr/>
        <a:lstStyle/>
        <a:p>
          <a:endParaRPr lang="en-US"/>
        </a:p>
      </dgm:t>
    </dgm:pt>
    <dgm:pt modelId="{A49E57C4-3D82-4869-9CFF-CD253530CEBF}" type="sibTrans" cxnId="{A6128B92-5E52-4680-9DA3-53E519B31EFB}">
      <dgm:prSet/>
      <dgm:spPr/>
      <dgm:t>
        <a:bodyPr/>
        <a:lstStyle/>
        <a:p>
          <a:endParaRPr lang="en-US"/>
        </a:p>
      </dgm:t>
    </dgm:pt>
    <dgm:pt modelId="{18B8F6FE-0838-491F-96BF-D961FCA8DE1A}">
      <dgm:prSet/>
      <dgm:spPr/>
      <dgm:t>
        <a:bodyPr/>
        <a:lstStyle/>
        <a:p>
          <a:pPr>
            <a:lnSpc>
              <a:spcPct val="100000"/>
            </a:lnSpc>
            <a:defRPr b="1"/>
          </a:pPr>
          <a:r>
            <a:rPr lang="en-GB" baseline="0"/>
            <a:t>Defines conduct of analysis</a:t>
          </a:r>
          <a:endParaRPr lang="en-US"/>
        </a:p>
      </dgm:t>
    </dgm:pt>
    <dgm:pt modelId="{6B44725E-440B-46F5-AC50-53B499F8E3F6}" type="parTrans" cxnId="{F9226805-6BB0-4882-BE3A-F5C5EF686815}">
      <dgm:prSet/>
      <dgm:spPr/>
      <dgm:t>
        <a:bodyPr/>
        <a:lstStyle/>
        <a:p>
          <a:endParaRPr lang="en-US"/>
        </a:p>
      </dgm:t>
    </dgm:pt>
    <dgm:pt modelId="{FEF8C383-D70F-4726-87BA-3948C738E69D}" type="sibTrans" cxnId="{F9226805-6BB0-4882-BE3A-F5C5EF686815}">
      <dgm:prSet/>
      <dgm:spPr/>
      <dgm:t>
        <a:bodyPr/>
        <a:lstStyle/>
        <a:p>
          <a:endParaRPr lang="en-US"/>
        </a:p>
      </dgm:t>
    </dgm:pt>
    <dgm:pt modelId="{F1C47FDF-6257-47F9-9AB7-7FBC72D01CCE}">
      <dgm:prSet/>
      <dgm:spPr/>
      <dgm:t>
        <a:bodyPr/>
        <a:lstStyle/>
        <a:p>
          <a:pPr>
            <a:lnSpc>
              <a:spcPct val="100000"/>
            </a:lnSpc>
            <a:defRPr b="1"/>
          </a:pPr>
          <a:r>
            <a:rPr lang="en-GB" baseline="0"/>
            <a:t>Describes storage and retrieval of analysis</a:t>
          </a:r>
          <a:endParaRPr lang="en-US"/>
        </a:p>
      </dgm:t>
    </dgm:pt>
    <dgm:pt modelId="{43792B18-521E-43D0-93A6-D42951B5E244}" type="parTrans" cxnId="{8C856EA2-B912-4DB1-A11B-7B32D3D51467}">
      <dgm:prSet/>
      <dgm:spPr/>
      <dgm:t>
        <a:bodyPr/>
        <a:lstStyle/>
        <a:p>
          <a:endParaRPr lang="en-US"/>
        </a:p>
      </dgm:t>
    </dgm:pt>
    <dgm:pt modelId="{02893460-C486-4A7F-9418-6DE5F1F65769}" type="sibTrans" cxnId="{8C856EA2-B912-4DB1-A11B-7B32D3D51467}">
      <dgm:prSet/>
      <dgm:spPr/>
      <dgm:t>
        <a:bodyPr/>
        <a:lstStyle/>
        <a:p>
          <a:endParaRPr lang="en-US"/>
        </a:p>
      </dgm:t>
    </dgm:pt>
    <dgm:pt modelId="{898ACE84-5548-424A-B3C6-7592C24756DE}">
      <dgm:prSet/>
      <dgm:spPr/>
      <dgm:t>
        <a:bodyPr/>
        <a:lstStyle/>
        <a:p>
          <a:pPr>
            <a:lnSpc>
              <a:spcPct val="100000"/>
            </a:lnSpc>
          </a:pPr>
          <a:r>
            <a:rPr lang="en-GB" baseline="0"/>
            <a:t>Database model</a:t>
          </a:r>
          <a:endParaRPr lang="en-US"/>
        </a:p>
      </dgm:t>
    </dgm:pt>
    <dgm:pt modelId="{45D37297-7D3B-40A6-97CB-91145731DC0E}" type="parTrans" cxnId="{A60F8FFD-30BB-48E9-8998-FBEC8F400D45}">
      <dgm:prSet/>
      <dgm:spPr/>
      <dgm:t>
        <a:bodyPr/>
        <a:lstStyle/>
        <a:p>
          <a:endParaRPr lang="en-US"/>
        </a:p>
      </dgm:t>
    </dgm:pt>
    <dgm:pt modelId="{8048B1B7-C28C-487E-8E02-7DB5D3C1D8A9}" type="sibTrans" cxnId="{A60F8FFD-30BB-48E9-8998-FBEC8F400D45}">
      <dgm:prSet/>
      <dgm:spPr/>
      <dgm:t>
        <a:bodyPr/>
        <a:lstStyle/>
        <a:p>
          <a:endParaRPr lang="en-US"/>
        </a:p>
      </dgm:t>
    </dgm:pt>
    <dgm:pt modelId="{D3BD70C8-03DD-4155-AB16-548FAE37F1F0}">
      <dgm:prSet/>
      <dgm:spPr/>
      <dgm:t>
        <a:bodyPr/>
        <a:lstStyle/>
        <a:p>
          <a:pPr>
            <a:lnSpc>
              <a:spcPct val="100000"/>
            </a:lnSpc>
          </a:pPr>
          <a:r>
            <a:rPr lang="en-GB" baseline="0" dirty="0"/>
            <a:t>Web-interface</a:t>
          </a:r>
          <a:endParaRPr lang="en-US" dirty="0"/>
        </a:p>
      </dgm:t>
    </dgm:pt>
    <dgm:pt modelId="{AE8FA0C0-4ACE-4DD8-BF57-14ED2760B371}" type="parTrans" cxnId="{60D06B36-DFC3-4A3F-9403-00CE5FAFEAA3}">
      <dgm:prSet/>
      <dgm:spPr/>
      <dgm:t>
        <a:bodyPr/>
        <a:lstStyle/>
        <a:p>
          <a:endParaRPr lang="en-US"/>
        </a:p>
      </dgm:t>
    </dgm:pt>
    <dgm:pt modelId="{525AF861-3041-4CED-B53B-F4DAFA4F9BC6}" type="sibTrans" cxnId="{60D06B36-DFC3-4A3F-9403-00CE5FAFEAA3}">
      <dgm:prSet/>
      <dgm:spPr/>
      <dgm:t>
        <a:bodyPr/>
        <a:lstStyle/>
        <a:p>
          <a:endParaRPr lang="en-US"/>
        </a:p>
      </dgm:t>
    </dgm:pt>
    <dgm:pt modelId="{0F9485BC-BE5D-43B8-B2D2-109B39B36CA7}" type="pres">
      <dgm:prSet presAssocID="{087DA53B-9B8E-4DC0-8E38-B3DD76FF7B47}" presName="root" presStyleCnt="0">
        <dgm:presLayoutVars>
          <dgm:dir/>
          <dgm:resizeHandles val="exact"/>
        </dgm:presLayoutVars>
      </dgm:prSet>
      <dgm:spPr/>
    </dgm:pt>
    <dgm:pt modelId="{D4EA2974-CCDE-45AA-BE04-A293E6716592}" type="pres">
      <dgm:prSet presAssocID="{F77038B9-5BC5-4C14-A894-DDFB23DE7EFD}" presName="compNode" presStyleCnt="0"/>
      <dgm:spPr/>
    </dgm:pt>
    <dgm:pt modelId="{D640FC5D-2FD2-4A59-A0E1-CF13A7264915}" type="pres">
      <dgm:prSet presAssocID="{F77038B9-5BC5-4C14-A894-DDFB23DE7EFD}"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Document"/>
        </a:ext>
      </dgm:extLst>
    </dgm:pt>
    <dgm:pt modelId="{B0088F21-957A-4CE7-9913-AE4E741E0D9B}" type="pres">
      <dgm:prSet presAssocID="{F77038B9-5BC5-4C14-A894-DDFB23DE7EFD}" presName="iconSpace" presStyleCnt="0"/>
      <dgm:spPr/>
    </dgm:pt>
    <dgm:pt modelId="{811D02A4-FE15-48AB-B5AF-65B2144382D0}" type="pres">
      <dgm:prSet presAssocID="{F77038B9-5BC5-4C14-A894-DDFB23DE7EFD}" presName="parTx" presStyleLbl="revTx" presStyleIdx="0" presStyleCnt="8">
        <dgm:presLayoutVars>
          <dgm:chMax val="0"/>
          <dgm:chPref val="0"/>
        </dgm:presLayoutVars>
      </dgm:prSet>
      <dgm:spPr/>
    </dgm:pt>
    <dgm:pt modelId="{B2442710-0E2D-48D0-8963-3DC80402EE56}" type="pres">
      <dgm:prSet presAssocID="{F77038B9-5BC5-4C14-A894-DDFB23DE7EFD}" presName="txSpace" presStyleCnt="0"/>
      <dgm:spPr/>
    </dgm:pt>
    <dgm:pt modelId="{BFF46DA4-20AF-4116-86D8-DE176080CCB4}" type="pres">
      <dgm:prSet presAssocID="{F77038B9-5BC5-4C14-A894-DDFB23DE7EFD}" presName="desTx" presStyleLbl="revTx" presStyleIdx="1" presStyleCnt="8">
        <dgm:presLayoutVars/>
      </dgm:prSet>
      <dgm:spPr/>
    </dgm:pt>
    <dgm:pt modelId="{178927D3-1BBF-4D9C-A2F8-305E2F97908A}" type="pres">
      <dgm:prSet presAssocID="{3C525851-33F2-4254-B98C-A662F9084656}" presName="sibTrans" presStyleCnt="0"/>
      <dgm:spPr/>
    </dgm:pt>
    <dgm:pt modelId="{491B1C87-62A1-4314-A887-67A777EF08C5}" type="pres">
      <dgm:prSet presAssocID="{D51BE13B-D0C9-47D6-94FC-41DE09730DF0}" presName="compNode" presStyleCnt="0"/>
      <dgm:spPr/>
    </dgm:pt>
    <dgm:pt modelId="{A34EE128-7994-4C3C-86C1-8AED4D1A5497}" type="pres">
      <dgm:prSet presAssocID="{D51BE13B-D0C9-47D6-94FC-41DE09730DF0}"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ierarchy"/>
        </a:ext>
      </dgm:extLst>
    </dgm:pt>
    <dgm:pt modelId="{39E2C9E4-3141-4094-83D4-1C844712CA1D}" type="pres">
      <dgm:prSet presAssocID="{D51BE13B-D0C9-47D6-94FC-41DE09730DF0}" presName="iconSpace" presStyleCnt="0"/>
      <dgm:spPr/>
    </dgm:pt>
    <dgm:pt modelId="{883A544B-6D15-4652-A702-D922C3DE7567}" type="pres">
      <dgm:prSet presAssocID="{D51BE13B-D0C9-47D6-94FC-41DE09730DF0}" presName="parTx" presStyleLbl="revTx" presStyleIdx="2" presStyleCnt="8">
        <dgm:presLayoutVars>
          <dgm:chMax val="0"/>
          <dgm:chPref val="0"/>
        </dgm:presLayoutVars>
      </dgm:prSet>
      <dgm:spPr/>
    </dgm:pt>
    <dgm:pt modelId="{3B219EC7-634B-4931-9E30-14B8C5D1822A}" type="pres">
      <dgm:prSet presAssocID="{D51BE13B-D0C9-47D6-94FC-41DE09730DF0}" presName="txSpace" presStyleCnt="0"/>
      <dgm:spPr/>
    </dgm:pt>
    <dgm:pt modelId="{5E030000-B74C-499F-96D2-CCBABE5E5E6C}" type="pres">
      <dgm:prSet presAssocID="{D51BE13B-D0C9-47D6-94FC-41DE09730DF0}" presName="desTx" presStyleLbl="revTx" presStyleIdx="3" presStyleCnt="8">
        <dgm:presLayoutVars/>
      </dgm:prSet>
      <dgm:spPr/>
    </dgm:pt>
    <dgm:pt modelId="{32926810-2F59-4AB7-BEC7-73BA7B3349F7}" type="pres">
      <dgm:prSet presAssocID="{A49E57C4-3D82-4869-9CFF-CD253530CEBF}" presName="sibTrans" presStyleCnt="0"/>
      <dgm:spPr/>
    </dgm:pt>
    <dgm:pt modelId="{E791E4F4-E711-4413-AC3A-315F40AEE3E2}" type="pres">
      <dgm:prSet presAssocID="{18B8F6FE-0838-491F-96BF-D961FCA8DE1A}" presName="compNode" presStyleCnt="0"/>
      <dgm:spPr/>
    </dgm:pt>
    <dgm:pt modelId="{51589843-AAAD-41EF-8DFC-F9C4436D6D35}" type="pres">
      <dgm:prSet presAssocID="{18B8F6FE-0838-491F-96BF-D961FCA8DE1A}"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agnifying glass"/>
        </a:ext>
      </dgm:extLst>
    </dgm:pt>
    <dgm:pt modelId="{E8183CC3-1243-4C03-901A-A9A81422A9C3}" type="pres">
      <dgm:prSet presAssocID="{18B8F6FE-0838-491F-96BF-D961FCA8DE1A}" presName="iconSpace" presStyleCnt="0"/>
      <dgm:spPr/>
    </dgm:pt>
    <dgm:pt modelId="{A3C72E3E-0815-47CB-8805-B002194A7F88}" type="pres">
      <dgm:prSet presAssocID="{18B8F6FE-0838-491F-96BF-D961FCA8DE1A}" presName="parTx" presStyleLbl="revTx" presStyleIdx="4" presStyleCnt="8">
        <dgm:presLayoutVars>
          <dgm:chMax val="0"/>
          <dgm:chPref val="0"/>
        </dgm:presLayoutVars>
      </dgm:prSet>
      <dgm:spPr/>
    </dgm:pt>
    <dgm:pt modelId="{71437EDE-42E4-44F9-B15F-EA00E4850268}" type="pres">
      <dgm:prSet presAssocID="{18B8F6FE-0838-491F-96BF-D961FCA8DE1A}" presName="txSpace" presStyleCnt="0"/>
      <dgm:spPr/>
    </dgm:pt>
    <dgm:pt modelId="{677CCD82-B32F-4CED-86BA-92CDD6458D84}" type="pres">
      <dgm:prSet presAssocID="{18B8F6FE-0838-491F-96BF-D961FCA8DE1A}" presName="desTx" presStyleLbl="revTx" presStyleIdx="5" presStyleCnt="8">
        <dgm:presLayoutVars/>
      </dgm:prSet>
      <dgm:spPr/>
    </dgm:pt>
    <dgm:pt modelId="{53778B75-88BE-480C-9DA5-F0FE3B987EBF}" type="pres">
      <dgm:prSet presAssocID="{FEF8C383-D70F-4726-87BA-3948C738E69D}" presName="sibTrans" presStyleCnt="0"/>
      <dgm:spPr/>
    </dgm:pt>
    <dgm:pt modelId="{FEE9A4BA-57D9-4C54-B8AE-5019542AA483}" type="pres">
      <dgm:prSet presAssocID="{F1C47FDF-6257-47F9-9AB7-7FBC72D01CCE}" presName="compNode" presStyleCnt="0"/>
      <dgm:spPr/>
    </dgm:pt>
    <dgm:pt modelId="{BFAC9274-A736-423B-88E7-03AD96546138}" type="pres">
      <dgm:prSet presAssocID="{F1C47FDF-6257-47F9-9AB7-7FBC72D01CCE}"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Database"/>
        </a:ext>
      </dgm:extLst>
    </dgm:pt>
    <dgm:pt modelId="{9280B536-7680-4118-BC61-0E68E7F5AA95}" type="pres">
      <dgm:prSet presAssocID="{F1C47FDF-6257-47F9-9AB7-7FBC72D01CCE}" presName="iconSpace" presStyleCnt="0"/>
      <dgm:spPr/>
    </dgm:pt>
    <dgm:pt modelId="{0EEE2A41-D2DA-4128-9DBD-EB815181397C}" type="pres">
      <dgm:prSet presAssocID="{F1C47FDF-6257-47F9-9AB7-7FBC72D01CCE}" presName="parTx" presStyleLbl="revTx" presStyleIdx="6" presStyleCnt="8">
        <dgm:presLayoutVars>
          <dgm:chMax val="0"/>
          <dgm:chPref val="0"/>
        </dgm:presLayoutVars>
      </dgm:prSet>
      <dgm:spPr/>
    </dgm:pt>
    <dgm:pt modelId="{FFE8F8B7-072E-4846-931D-327F4A737101}" type="pres">
      <dgm:prSet presAssocID="{F1C47FDF-6257-47F9-9AB7-7FBC72D01CCE}" presName="txSpace" presStyleCnt="0"/>
      <dgm:spPr/>
    </dgm:pt>
    <dgm:pt modelId="{8216CA3A-A0C5-4444-A6F8-B725E2CF8E27}" type="pres">
      <dgm:prSet presAssocID="{F1C47FDF-6257-47F9-9AB7-7FBC72D01CCE}" presName="desTx" presStyleLbl="revTx" presStyleIdx="7" presStyleCnt="8">
        <dgm:presLayoutVars/>
      </dgm:prSet>
      <dgm:spPr/>
    </dgm:pt>
  </dgm:ptLst>
  <dgm:cxnLst>
    <dgm:cxn modelId="{F9226805-6BB0-4882-BE3A-F5C5EF686815}" srcId="{087DA53B-9B8E-4DC0-8E38-B3DD76FF7B47}" destId="{18B8F6FE-0838-491F-96BF-D961FCA8DE1A}" srcOrd="2" destOrd="0" parTransId="{6B44725E-440B-46F5-AC50-53B499F8E3F6}" sibTransId="{FEF8C383-D70F-4726-87BA-3948C738E69D}"/>
    <dgm:cxn modelId="{91CF8106-0F87-4440-A14F-A6A95407A4CD}" type="presOf" srcId="{D3BD70C8-03DD-4155-AB16-548FAE37F1F0}" destId="{8216CA3A-A0C5-4444-A6F8-B725E2CF8E27}" srcOrd="0" destOrd="1" presId="urn:microsoft.com/office/officeart/2018/5/layout/CenteredIconLabelDescriptionList"/>
    <dgm:cxn modelId="{1F14B610-902C-4329-915B-D6C0F3205A25}" type="presOf" srcId="{18B8F6FE-0838-491F-96BF-D961FCA8DE1A}" destId="{A3C72E3E-0815-47CB-8805-B002194A7F88}" srcOrd="0" destOrd="0" presId="urn:microsoft.com/office/officeart/2018/5/layout/CenteredIconLabelDescriptionList"/>
    <dgm:cxn modelId="{53558C17-2212-4878-A885-E103D69FD3DF}" type="presOf" srcId="{087DA53B-9B8E-4DC0-8E38-B3DD76FF7B47}" destId="{0F9485BC-BE5D-43B8-B2D2-109B39B36CA7}" srcOrd="0" destOrd="0" presId="urn:microsoft.com/office/officeart/2018/5/layout/CenteredIconLabelDescriptionList"/>
    <dgm:cxn modelId="{60D06B36-DFC3-4A3F-9403-00CE5FAFEAA3}" srcId="{F1C47FDF-6257-47F9-9AB7-7FBC72D01CCE}" destId="{D3BD70C8-03DD-4155-AB16-548FAE37F1F0}" srcOrd="1" destOrd="0" parTransId="{AE8FA0C0-4ACE-4DD8-BF57-14ED2760B371}" sibTransId="{525AF861-3041-4CED-B53B-F4DAFA4F9BC6}"/>
    <dgm:cxn modelId="{849A665D-8619-4C0B-9743-E5AD7454A41B}" type="presOf" srcId="{F77038B9-5BC5-4C14-A894-DDFB23DE7EFD}" destId="{811D02A4-FE15-48AB-B5AF-65B2144382D0}" srcOrd="0" destOrd="0" presId="urn:microsoft.com/office/officeart/2018/5/layout/CenteredIconLabelDescriptionList"/>
    <dgm:cxn modelId="{A6128B92-5E52-4680-9DA3-53E519B31EFB}" srcId="{087DA53B-9B8E-4DC0-8E38-B3DD76FF7B47}" destId="{D51BE13B-D0C9-47D6-94FC-41DE09730DF0}" srcOrd="1" destOrd="0" parTransId="{E8713E71-1CDD-4AE3-B8F2-8A0B1DEAE9FC}" sibTransId="{A49E57C4-3D82-4869-9CFF-CD253530CEBF}"/>
    <dgm:cxn modelId="{8C856EA2-B912-4DB1-A11B-7B32D3D51467}" srcId="{087DA53B-9B8E-4DC0-8E38-B3DD76FF7B47}" destId="{F1C47FDF-6257-47F9-9AB7-7FBC72D01CCE}" srcOrd="3" destOrd="0" parTransId="{43792B18-521E-43D0-93A6-D42951B5E244}" sibTransId="{02893460-C486-4A7F-9418-6DE5F1F65769}"/>
    <dgm:cxn modelId="{3703AFA4-C591-4125-A499-601C45A876EB}" srcId="{087DA53B-9B8E-4DC0-8E38-B3DD76FF7B47}" destId="{F77038B9-5BC5-4C14-A894-DDFB23DE7EFD}" srcOrd="0" destOrd="0" parTransId="{91C6CFA0-D037-4D3F-8AE0-1030ACEC173E}" sibTransId="{3C525851-33F2-4254-B98C-A662F9084656}"/>
    <dgm:cxn modelId="{5BFF76BB-6DE8-430F-A85F-44998C6F1FF7}" type="presOf" srcId="{F1C47FDF-6257-47F9-9AB7-7FBC72D01CCE}" destId="{0EEE2A41-D2DA-4128-9DBD-EB815181397C}" srcOrd="0" destOrd="0" presId="urn:microsoft.com/office/officeart/2018/5/layout/CenteredIconLabelDescriptionList"/>
    <dgm:cxn modelId="{9B6375E2-47AB-403C-8E8D-008EE88C378E}" type="presOf" srcId="{898ACE84-5548-424A-B3C6-7592C24756DE}" destId="{8216CA3A-A0C5-4444-A6F8-B725E2CF8E27}" srcOrd="0" destOrd="0" presId="urn:microsoft.com/office/officeart/2018/5/layout/CenteredIconLabelDescriptionList"/>
    <dgm:cxn modelId="{B89FAFE2-F60B-4067-8745-60C2BFA1A94E}" type="presOf" srcId="{D51BE13B-D0C9-47D6-94FC-41DE09730DF0}" destId="{883A544B-6D15-4652-A702-D922C3DE7567}" srcOrd="0" destOrd="0" presId="urn:microsoft.com/office/officeart/2018/5/layout/CenteredIconLabelDescriptionList"/>
    <dgm:cxn modelId="{A60F8FFD-30BB-48E9-8998-FBEC8F400D45}" srcId="{F1C47FDF-6257-47F9-9AB7-7FBC72D01CCE}" destId="{898ACE84-5548-424A-B3C6-7592C24756DE}" srcOrd="0" destOrd="0" parTransId="{45D37297-7D3B-40A6-97CB-91145731DC0E}" sibTransId="{8048B1B7-C28C-487E-8E02-7DB5D3C1D8A9}"/>
    <dgm:cxn modelId="{D17B0CED-73B1-4780-985C-2D07FC9E7D5C}" type="presParOf" srcId="{0F9485BC-BE5D-43B8-B2D2-109B39B36CA7}" destId="{D4EA2974-CCDE-45AA-BE04-A293E6716592}" srcOrd="0" destOrd="0" presId="urn:microsoft.com/office/officeart/2018/5/layout/CenteredIconLabelDescriptionList"/>
    <dgm:cxn modelId="{FC1677A7-AE24-4EE6-A8BB-9478308147FC}" type="presParOf" srcId="{D4EA2974-CCDE-45AA-BE04-A293E6716592}" destId="{D640FC5D-2FD2-4A59-A0E1-CF13A7264915}" srcOrd="0" destOrd="0" presId="urn:microsoft.com/office/officeart/2018/5/layout/CenteredIconLabelDescriptionList"/>
    <dgm:cxn modelId="{FB41AA0A-0C64-426D-A2BA-1C56673F5C51}" type="presParOf" srcId="{D4EA2974-CCDE-45AA-BE04-A293E6716592}" destId="{B0088F21-957A-4CE7-9913-AE4E741E0D9B}" srcOrd="1" destOrd="0" presId="urn:microsoft.com/office/officeart/2018/5/layout/CenteredIconLabelDescriptionList"/>
    <dgm:cxn modelId="{AD4E61A6-251D-40AF-BB79-DECF486B5A6E}" type="presParOf" srcId="{D4EA2974-CCDE-45AA-BE04-A293E6716592}" destId="{811D02A4-FE15-48AB-B5AF-65B2144382D0}" srcOrd="2" destOrd="0" presId="urn:microsoft.com/office/officeart/2018/5/layout/CenteredIconLabelDescriptionList"/>
    <dgm:cxn modelId="{B1D5F4C7-63F1-42A4-B4C4-A60E58EE2603}" type="presParOf" srcId="{D4EA2974-CCDE-45AA-BE04-A293E6716592}" destId="{B2442710-0E2D-48D0-8963-3DC80402EE56}" srcOrd="3" destOrd="0" presId="urn:microsoft.com/office/officeart/2018/5/layout/CenteredIconLabelDescriptionList"/>
    <dgm:cxn modelId="{6D605CF0-6D45-4FDF-BCBB-70952310671B}" type="presParOf" srcId="{D4EA2974-CCDE-45AA-BE04-A293E6716592}" destId="{BFF46DA4-20AF-4116-86D8-DE176080CCB4}" srcOrd="4" destOrd="0" presId="urn:microsoft.com/office/officeart/2018/5/layout/CenteredIconLabelDescriptionList"/>
    <dgm:cxn modelId="{A2FE4353-6D1B-4D33-ACB3-08BB7B062ECC}" type="presParOf" srcId="{0F9485BC-BE5D-43B8-B2D2-109B39B36CA7}" destId="{178927D3-1BBF-4D9C-A2F8-305E2F97908A}" srcOrd="1" destOrd="0" presId="urn:microsoft.com/office/officeart/2018/5/layout/CenteredIconLabelDescriptionList"/>
    <dgm:cxn modelId="{B331750D-FA3E-4513-AAE3-0FA032CD1A0B}" type="presParOf" srcId="{0F9485BC-BE5D-43B8-B2D2-109B39B36CA7}" destId="{491B1C87-62A1-4314-A887-67A777EF08C5}" srcOrd="2" destOrd="0" presId="urn:microsoft.com/office/officeart/2018/5/layout/CenteredIconLabelDescriptionList"/>
    <dgm:cxn modelId="{C7AF77F7-D558-4FA1-A3BE-4EFCEE542DE7}" type="presParOf" srcId="{491B1C87-62A1-4314-A887-67A777EF08C5}" destId="{A34EE128-7994-4C3C-86C1-8AED4D1A5497}" srcOrd="0" destOrd="0" presId="urn:microsoft.com/office/officeart/2018/5/layout/CenteredIconLabelDescriptionList"/>
    <dgm:cxn modelId="{B9C3E91C-3679-48C5-B3AC-C7A5E166763D}" type="presParOf" srcId="{491B1C87-62A1-4314-A887-67A777EF08C5}" destId="{39E2C9E4-3141-4094-83D4-1C844712CA1D}" srcOrd="1" destOrd="0" presId="urn:microsoft.com/office/officeart/2018/5/layout/CenteredIconLabelDescriptionList"/>
    <dgm:cxn modelId="{2A4E55C2-4806-4ADD-9189-A3B9D873AB33}" type="presParOf" srcId="{491B1C87-62A1-4314-A887-67A777EF08C5}" destId="{883A544B-6D15-4652-A702-D922C3DE7567}" srcOrd="2" destOrd="0" presId="urn:microsoft.com/office/officeart/2018/5/layout/CenteredIconLabelDescriptionList"/>
    <dgm:cxn modelId="{3E8C5F3A-4A84-42D5-9425-A7EDD7237E44}" type="presParOf" srcId="{491B1C87-62A1-4314-A887-67A777EF08C5}" destId="{3B219EC7-634B-4931-9E30-14B8C5D1822A}" srcOrd="3" destOrd="0" presId="urn:microsoft.com/office/officeart/2018/5/layout/CenteredIconLabelDescriptionList"/>
    <dgm:cxn modelId="{4317B615-B2C4-4BE0-84F1-548BB8B28815}" type="presParOf" srcId="{491B1C87-62A1-4314-A887-67A777EF08C5}" destId="{5E030000-B74C-499F-96D2-CCBABE5E5E6C}" srcOrd="4" destOrd="0" presId="urn:microsoft.com/office/officeart/2018/5/layout/CenteredIconLabelDescriptionList"/>
    <dgm:cxn modelId="{2852265F-F08D-4BF7-ACD4-547E52F0DEA0}" type="presParOf" srcId="{0F9485BC-BE5D-43B8-B2D2-109B39B36CA7}" destId="{32926810-2F59-4AB7-BEC7-73BA7B3349F7}" srcOrd="3" destOrd="0" presId="urn:microsoft.com/office/officeart/2018/5/layout/CenteredIconLabelDescriptionList"/>
    <dgm:cxn modelId="{2854DFE2-0185-467D-90C8-2097920C7EE5}" type="presParOf" srcId="{0F9485BC-BE5D-43B8-B2D2-109B39B36CA7}" destId="{E791E4F4-E711-4413-AC3A-315F40AEE3E2}" srcOrd="4" destOrd="0" presId="urn:microsoft.com/office/officeart/2018/5/layout/CenteredIconLabelDescriptionList"/>
    <dgm:cxn modelId="{19A08765-BC67-4A58-8C74-6FBBF84D00AB}" type="presParOf" srcId="{E791E4F4-E711-4413-AC3A-315F40AEE3E2}" destId="{51589843-AAAD-41EF-8DFC-F9C4436D6D35}" srcOrd="0" destOrd="0" presId="urn:microsoft.com/office/officeart/2018/5/layout/CenteredIconLabelDescriptionList"/>
    <dgm:cxn modelId="{701EA583-BC42-4DF3-97BD-584F0212B0AB}" type="presParOf" srcId="{E791E4F4-E711-4413-AC3A-315F40AEE3E2}" destId="{E8183CC3-1243-4C03-901A-A9A81422A9C3}" srcOrd="1" destOrd="0" presId="urn:microsoft.com/office/officeart/2018/5/layout/CenteredIconLabelDescriptionList"/>
    <dgm:cxn modelId="{556D8ADB-241B-4142-8FA8-FF720F315BD0}" type="presParOf" srcId="{E791E4F4-E711-4413-AC3A-315F40AEE3E2}" destId="{A3C72E3E-0815-47CB-8805-B002194A7F88}" srcOrd="2" destOrd="0" presId="urn:microsoft.com/office/officeart/2018/5/layout/CenteredIconLabelDescriptionList"/>
    <dgm:cxn modelId="{9FA51713-2238-4D7C-BA59-386D0E7D3D00}" type="presParOf" srcId="{E791E4F4-E711-4413-AC3A-315F40AEE3E2}" destId="{71437EDE-42E4-44F9-B15F-EA00E4850268}" srcOrd="3" destOrd="0" presId="urn:microsoft.com/office/officeart/2018/5/layout/CenteredIconLabelDescriptionList"/>
    <dgm:cxn modelId="{C1F2527D-5725-4B6C-B3BB-0D4965160134}" type="presParOf" srcId="{E791E4F4-E711-4413-AC3A-315F40AEE3E2}" destId="{677CCD82-B32F-4CED-86BA-92CDD6458D84}" srcOrd="4" destOrd="0" presId="urn:microsoft.com/office/officeart/2018/5/layout/CenteredIconLabelDescriptionList"/>
    <dgm:cxn modelId="{33B66DF8-D3BB-49BD-9C43-7D51EA0D49C2}" type="presParOf" srcId="{0F9485BC-BE5D-43B8-B2D2-109B39B36CA7}" destId="{53778B75-88BE-480C-9DA5-F0FE3B987EBF}" srcOrd="5" destOrd="0" presId="urn:microsoft.com/office/officeart/2018/5/layout/CenteredIconLabelDescriptionList"/>
    <dgm:cxn modelId="{D58350B0-FF5A-4676-9FF4-0AB4F4F74E92}" type="presParOf" srcId="{0F9485BC-BE5D-43B8-B2D2-109B39B36CA7}" destId="{FEE9A4BA-57D9-4C54-B8AE-5019542AA483}" srcOrd="6" destOrd="0" presId="urn:microsoft.com/office/officeart/2018/5/layout/CenteredIconLabelDescriptionList"/>
    <dgm:cxn modelId="{2E9DD6F3-70C5-4B5C-AA7F-0786DF71B400}" type="presParOf" srcId="{FEE9A4BA-57D9-4C54-B8AE-5019542AA483}" destId="{BFAC9274-A736-423B-88E7-03AD96546138}" srcOrd="0" destOrd="0" presId="urn:microsoft.com/office/officeart/2018/5/layout/CenteredIconLabelDescriptionList"/>
    <dgm:cxn modelId="{354047FB-F4D8-474A-A203-028B7C19BAF2}" type="presParOf" srcId="{FEE9A4BA-57D9-4C54-B8AE-5019542AA483}" destId="{9280B536-7680-4118-BC61-0E68E7F5AA95}" srcOrd="1" destOrd="0" presId="urn:microsoft.com/office/officeart/2018/5/layout/CenteredIconLabelDescriptionList"/>
    <dgm:cxn modelId="{6271D5C0-ED85-4095-8353-AD6F19425902}" type="presParOf" srcId="{FEE9A4BA-57D9-4C54-B8AE-5019542AA483}" destId="{0EEE2A41-D2DA-4128-9DBD-EB815181397C}" srcOrd="2" destOrd="0" presId="urn:microsoft.com/office/officeart/2018/5/layout/CenteredIconLabelDescriptionList"/>
    <dgm:cxn modelId="{3103C14A-7536-4303-86DD-F19CD6140944}" type="presParOf" srcId="{FEE9A4BA-57D9-4C54-B8AE-5019542AA483}" destId="{FFE8F8B7-072E-4846-931D-327F4A737101}" srcOrd="3" destOrd="0" presId="urn:microsoft.com/office/officeart/2018/5/layout/CenteredIconLabelDescriptionList"/>
    <dgm:cxn modelId="{DFA3280B-0570-4A78-BFB5-BB643A314A68}" type="presParOf" srcId="{FEE9A4BA-57D9-4C54-B8AE-5019542AA483}" destId="{8216CA3A-A0C5-4444-A6F8-B725E2CF8E27}"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FAA37B96-2112-46E4-BFDD-249D0891D45D}" type="doc">
      <dgm:prSet loTypeId="urn:microsoft.com/office/officeart/2018/5/layout/CenteredIconLabelDescriptionList" loCatId="icon" qsTypeId="urn:microsoft.com/office/officeart/2005/8/quickstyle/simple1" qsCatId="simple" csTypeId="urn:microsoft.com/office/officeart/2005/8/colors/accent1_2" csCatId="accent1" phldr="1"/>
      <dgm:spPr/>
      <dgm:t>
        <a:bodyPr/>
        <a:lstStyle/>
        <a:p>
          <a:endParaRPr lang="en-US"/>
        </a:p>
      </dgm:t>
    </dgm:pt>
    <dgm:pt modelId="{D1506F08-28EA-48F9-AC98-1A5950C96A71}">
      <dgm:prSet/>
      <dgm:spPr/>
      <dgm:t>
        <a:bodyPr/>
        <a:lstStyle/>
        <a:p>
          <a:pPr>
            <a:defRPr b="1"/>
          </a:pPr>
          <a:r>
            <a:rPr lang="en-GB" baseline="0"/>
            <a:t>Accurate modelling of environment</a:t>
          </a:r>
          <a:endParaRPr lang="en-US"/>
        </a:p>
      </dgm:t>
    </dgm:pt>
    <dgm:pt modelId="{5514BA48-549A-4A22-B5FD-AF5CD4743B9A}" type="parTrans" cxnId="{C19DC45A-F1E9-4AD7-9CAA-55D542FFEC60}">
      <dgm:prSet/>
      <dgm:spPr/>
      <dgm:t>
        <a:bodyPr/>
        <a:lstStyle/>
        <a:p>
          <a:endParaRPr lang="en-US"/>
        </a:p>
      </dgm:t>
    </dgm:pt>
    <dgm:pt modelId="{7F58250E-9674-4A64-9D69-F249DDAFC9CC}" type="sibTrans" cxnId="{C19DC45A-F1E9-4AD7-9CAA-55D542FFEC60}">
      <dgm:prSet/>
      <dgm:spPr/>
      <dgm:t>
        <a:bodyPr/>
        <a:lstStyle/>
        <a:p>
          <a:endParaRPr lang="en-US"/>
        </a:p>
      </dgm:t>
    </dgm:pt>
    <dgm:pt modelId="{03D68311-CBB6-4BA5-B121-F1F3A12E99CC}">
      <dgm:prSet/>
      <dgm:spPr/>
      <dgm:t>
        <a:bodyPr/>
        <a:lstStyle/>
        <a:p>
          <a:r>
            <a:rPr lang="en-GB" baseline="0"/>
            <a:t>Particularly context – assumptions</a:t>
          </a:r>
          <a:endParaRPr lang="en-US"/>
        </a:p>
      </dgm:t>
    </dgm:pt>
    <dgm:pt modelId="{3277F061-C806-43FE-B150-E31D940E911F}" type="parTrans" cxnId="{F7879BC8-BD43-48F7-AF71-9D2D3AC62ACB}">
      <dgm:prSet/>
      <dgm:spPr/>
      <dgm:t>
        <a:bodyPr/>
        <a:lstStyle/>
        <a:p>
          <a:endParaRPr lang="en-US"/>
        </a:p>
      </dgm:t>
    </dgm:pt>
    <dgm:pt modelId="{EEFBAEF4-DFE6-4513-9CD3-E0A7D2E44CC8}" type="sibTrans" cxnId="{F7879BC8-BD43-48F7-AF71-9D2D3AC62ACB}">
      <dgm:prSet/>
      <dgm:spPr/>
      <dgm:t>
        <a:bodyPr/>
        <a:lstStyle/>
        <a:p>
          <a:endParaRPr lang="en-US"/>
        </a:p>
      </dgm:t>
    </dgm:pt>
    <dgm:pt modelId="{03011B5A-61AE-4367-9B26-72065795DBFD}">
      <dgm:prSet/>
      <dgm:spPr/>
      <dgm:t>
        <a:bodyPr/>
        <a:lstStyle/>
        <a:p>
          <a:pPr>
            <a:defRPr b="1"/>
          </a:pPr>
          <a:r>
            <a:rPr lang="en-GB" baseline="0"/>
            <a:t>Accurate modelling of asset relationships</a:t>
          </a:r>
          <a:endParaRPr lang="en-US"/>
        </a:p>
      </dgm:t>
    </dgm:pt>
    <dgm:pt modelId="{BD28FC15-A650-4253-8B1D-87DA8A358917}" type="parTrans" cxnId="{AD03BCD8-8676-4501-AA25-A85F39C09C91}">
      <dgm:prSet/>
      <dgm:spPr/>
      <dgm:t>
        <a:bodyPr/>
        <a:lstStyle/>
        <a:p>
          <a:endParaRPr lang="en-US"/>
        </a:p>
      </dgm:t>
    </dgm:pt>
    <dgm:pt modelId="{E525DF9B-4370-4CF0-8AC9-77D6993D0870}" type="sibTrans" cxnId="{AD03BCD8-8676-4501-AA25-A85F39C09C91}">
      <dgm:prSet/>
      <dgm:spPr/>
      <dgm:t>
        <a:bodyPr/>
        <a:lstStyle/>
        <a:p>
          <a:endParaRPr lang="en-US"/>
        </a:p>
      </dgm:t>
    </dgm:pt>
    <dgm:pt modelId="{B601CA87-F76E-4017-AA61-5087315B4044}">
      <dgm:prSet/>
      <dgm:spPr/>
      <dgm:t>
        <a:bodyPr/>
        <a:lstStyle/>
        <a:p>
          <a:r>
            <a:rPr lang="en-GB" baseline="0"/>
            <a:t>Causal </a:t>
          </a:r>
          <a:r>
            <a:rPr lang="en-GB" i="1" u="sng" baseline="0"/>
            <a:t>and</a:t>
          </a:r>
          <a:r>
            <a:rPr lang="en-GB" baseline="0"/>
            <a:t> casual </a:t>
          </a:r>
          <a:endParaRPr lang="en-US"/>
        </a:p>
      </dgm:t>
    </dgm:pt>
    <dgm:pt modelId="{E5573145-76C9-4A27-8698-70641E55D299}" type="parTrans" cxnId="{D222F5F1-2818-481D-B2BC-5BDF65885A4B}">
      <dgm:prSet/>
      <dgm:spPr/>
      <dgm:t>
        <a:bodyPr/>
        <a:lstStyle/>
        <a:p>
          <a:endParaRPr lang="en-US"/>
        </a:p>
      </dgm:t>
    </dgm:pt>
    <dgm:pt modelId="{41EBB3E9-5D48-4DF3-B9ED-04823F850615}" type="sibTrans" cxnId="{D222F5F1-2818-481D-B2BC-5BDF65885A4B}">
      <dgm:prSet/>
      <dgm:spPr/>
      <dgm:t>
        <a:bodyPr/>
        <a:lstStyle/>
        <a:p>
          <a:endParaRPr lang="en-US"/>
        </a:p>
      </dgm:t>
    </dgm:pt>
    <dgm:pt modelId="{B5B5B83E-3142-451F-9C36-4FE9EB61D48B}">
      <dgm:prSet/>
      <dgm:spPr/>
      <dgm:t>
        <a:bodyPr/>
        <a:lstStyle/>
        <a:p>
          <a:r>
            <a:rPr lang="en-GB" baseline="0"/>
            <a:t>Specialisations</a:t>
          </a:r>
          <a:endParaRPr lang="en-US"/>
        </a:p>
      </dgm:t>
    </dgm:pt>
    <dgm:pt modelId="{224A985D-6281-46FA-A82B-DF6BE65CE54A}" type="parTrans" cxnId="{74B69224-F0D0-494D-A882-6AE3C92357CE}">
      <dgm:prSet/>
      <dgm:spPr/>
      <dgm:t>
        <a:bodyPr/>
        <a:lstStyle/>
        <a:p>
          <a:endParaRPr lang="en-US"/>
        </a:p>
      </dgm:t>
    </dgm:pt>
    <dgm:pt modelId="{91FB344C-1660-4F57-A75C-2E245FF9E437}" type="sibTrans" cxnId="{74B69224-F0D0-494D-A882-6AE3C92357CE}">
      <dgm:prSet/>
      <dgm:spPr/>
      <dgm:t>
        <a:bodyPr/>
        <a:lstStyle/>
        <a:p>
          <a:endParaRPr lang="en-US"/>
        </a:p>
      </dgm:t>
    </dgm:pt>
    <dgm:pt modelId="{8E048A98-9186-4A92-8577-0C6147C0919D}">
      <dgm:prSet/>
      <dgm:spPr/>
      <dgm:t>
        <a:bodyPr/>
        <a:lstStyle/>
        <a:p>
          <a:r>
            <a:rPr lang="en-GB" baseline="0"/>
            <a:t>Dependencies</a:t>
          </a:r>
          <a:endParaRPr lang="en-US"/>
        </a:p>
      </dgm:t>
    </dgm:pt>
    <dgm:pt modelId="{248AA61F-F22E-4791-9300-E7368945BBAD}" type="parTrans" cxnId="{CE674678-7ECD-4086-8CD2-4D1632DFE055}">
      <dgm:prSet/>
      <dgm:spPr/>
      <dgm:t>
        <a:bodyPr/>
        <a:lstStyle/>
        <a:p>
          <a:endParaRPr lang="en-US"/>
        </a:p>
      </dgm:t>
    </dgm:pt>
    <dgm:pt modelId="{5DC1ABD9-4847-445C-A254-D1348C1F6A35}" type="sibTrans" cxnId="{CE674678-7ECD-4086-8CD2-4D1632DFE055}">
      <dgm:prSet/>
      <dgm:spPr/>
      <dgm:t>
        <a:bodyPr/>
        <a:lstStyle/>
        <a:p>
          <a:endParaRPr lang="en-US"/>
        </a:p>
      </dgm:t>
    </dgm:pt>
    <dgm:pt modelId="{F14409CA-E841-4F1D-B474-CD189790B8FE}">
      <dgm:prSet/>
      <dgm:spPr/>
      <dgm:t>
        <a:bodyPr/>
        <a:lstStyle/>
        <a:p>
          <a:pPr>
            <a:defRPr b="1"/>
          </a:pPr>
          <a:r>
            <a:rPr lang="en-GB" baseline="0"/>
            <a:t>Understanding deployment versus abstraction</a:t>
          </a:r>
          <a:endParaRPr lang="en-US"/>
        </a:p>
      </dgm:t>
    </dgm:pt>
    <dgm:pt modelId="{79CE00AA-767F-4C2C-A6D5-717D4959F36C}" type="parTrans" cxnId="{1F56F802-7533-427F-AFDC-482090A12261}">
      <dgm:prSet/>
      <dgm:spPr/>
      <dgm:t>
        <a:bodyPr/>
        <a:lstStyle/>
        <a:p>
          <a:endParaRPr lang="en-US"/>
        </a:p>
      </dgm:t>
    </dgm:pt>
    <dgm:pt modelId="{12C67ECD-D567-4B9B-8FE5-2E70E7F52C23}" type="sibTrans" cxnId="{1F56F802-7533-427F-AFDC-482090A12261}">
      <dgm:prSet/>
      <dgm:spPr/>
      <dgm:t>
        <a:bodyPr/>
        <a:lstStyle/>
        <a:p>
          <a:endParaRPr lang="en-US"/>
        </a:p>
      </dgm:t>
    </dgm:pt>
    <dgm:pt modelId="{A3697CB5-5A54-459A-A15E-B75F3E3BE2C1}">
      <dgm:prSet/>
      <dgm:spPr/>
      <dgm:t>
        <a:bodyPr/>
        <a:lstStyle/>
        <a:p>
          <a:r>
            <a:rPr lang="en-GB" baseline="0"/>
            <a:t>Need to start at abstract </a:t>
          </a:r>
          <a:endParaRPr lang="en-US"/>
        </a:p>
      </dgm:t>
    </dgm:pt>
    <dgm:pt modelId="{45D47AB7-EF8F-4B65-BBCA-9A3D0DD82B44}" type="parTrans" cxnId="{8BF7D922-E47A-4493-95EC-9A380615F1EA}">
      <dgm:prSet/>
      <dgm:spPr/>
      <dgm:t>
        <a:bodyPr/>
        <a:lstStyle/>
        <a:p>
          <a:endParaRPr lang="en-US"/>
        </a:p>
      </dgm:t>
    </dgm:pt>
    <dgm:pt modelId="{84D876D8-3435-40A5-A228-C84D8EA26618}" type="sibTrans" cxnId="{8BF7D922-E47A-4493-95EC-9A380615F1EA}">
      <dgm:prSet/>
      <dgm:spPr/>
      <dgm:t>
        <a:bodyPr/>
        <a:lstStyle/>
        <a:p>
          <a:endParaRPr lang="en-US"/>
        </a:p>
      </dgm:t>
    </dgm:pt>
    <dgm:pt modelId="{9A63B885-0D56-427B-A755-DD3B624221EB}">
      <dgm:prSet/>
      <dgm:spPr/>
      <dgm:t>
        <a:bodyPr/>
        <a:lstStyle/>
        <a:p>
          <a:r>
            <a:rPr lang="en-GB" baseline="0"/>
            <a:t>Need to redo for deployment</a:t>
          </a:r>
          <a:endParaRPr lang="en-US"/>
        </a:p>
      </dgm:t>
    </dgm:pt>
    <dgm:pt modelId="{04A63BA0-2632-4790-9044-96EA5F4B340D}" type="parTrans" cxnId="{C7E75906-C44F-45DE-8573-0F85A65BE180}">
      <dgm:prSet/>
      <dgm:spPr/>
      <dgm:t>
        <a:bodyPr/>
        <a:lstStyle/>
        <a:p>
          <a:endParaRPr lang="en-US"/>
        </a:p>
      </dgm:t>
    </dgm:pt>
    <dgm:pt modelId="{9966ABE3-DB26-4FAB-9A59-8E46A3B9AA6B}" type="sibTrans" cxnId="{C7E75906-C44F-45DE-8573-0F85A65BE180}">
      <dgm:prSet/>
      <dgm:spPr/>
      <dgm:t>
        <a:bodyPr/>
        <a:lstStyle/>
        <a:p>
          <a:endParaRPr lang="en-US"/>
        </a:p>
      </dgm:t>
    </dgm:pt>
    <dgm:pt modelId="{0273CA88-FAC9-4CF9-BDAA-0732509F5D17}" type="pres">
      <dgm:prSet presAssocID="{FAA37B96-2112-46E4-BFDD-249D0891D45D}" presName="root" presStyleCnt="0">
        <dgm:presLayoutVars>
          <dgm:dir/>
          <dgm:resizeHandles val="exact"/>
        </dgm:presLayoutVars>
      </dgm:prSet>
      <dgm:spPr/>
    </dgm:pt>
    <dgm:pt modelId="{43BAFDCD-3CC6-4187-8506-D883ED8493DC}" type="pres">
      <dgm:prSet presAssocID="{D1506F08-28EA-48F9-AC98-1A5950C96A71}" presName="compNode" presStyleCnt="0"/>
      <dgm:spPr/>
    </dgm:pt>
    <dgm:pt modelId="{09DB29FC-B064-48D8-9826-06D3096AFD46}" type="pres">
      <dgm:prSet presAssocID="{D1506F08-28EA-48F9-AC98-1A5950C96A7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ead with Gears"/>
        </a:ext>
      </dgm:extLst>
    </dgm:pt>
    <dgm:pt modelId="{F3027F5B-2563-4831-979B-C0F97389BA07}" type="pres">
      <dgm:prSet presAssocID="{D1506F08-28EA-48F9-AC98-1A5950C96A71}" presName="iconSpace" presStyleCnt="0"/>
      <dgm:spPr/>
    </dgm:pt>
    <dgm:pt modelId="{3B6E7B9B-23D2-4C58-8584-A083D681F742}" type="pres">
      <dgm:prSet presAssocID="{D1506F08-28EA-48F9-AC98-1A5950C96A71}" presName="parTx" presStyleLbl="revTx" presStyleIdx="0" presStyleCnt="6">
        <dgm:presLayoutVars>
          <dgm:chMax val="0"/>
          <dgm:chPref val="0"/>
        </dgm:presLayoutVars>
      </dgm:prSet>
      <dgm:spPr/>
    </dgm:pt>
    <dgm:pt modelId="{18C09866-D27C-4D30-B3F9-16A1C77B9751}" type="pres">
      <dgm:prSet presAssocID="{D1506F08-28EA-48F9-AC98-1A5950C96A71}" presName="txSpace" presStyleCnt="0"/>
      <dgm:spPr/>
    </dgm:pt>
    <dgm:pt modelId="{EDD11DA5-7E4E-4450-9101-5555F0C9DAA6}" type="pres">
      <dgm:prSet presAssocID="{D1506F08-28EA-48F9-AC98-1A5950C96A71}" presName="desTx" presStyleLbl="revTx" presStyleIdx="1" presStyleCnt="6">
        <dgm:presLayoutVars/>
      </dgm:prSet>
      <dgm:spPr/>
    </dgm:pt>
    <dgm:pt modelId="{476782DA-52A9-43EE-885C-1E79FE6915C4}" type="pres">
      <dgm:prSet presAssocID="{7F58250E-9674-4A64-9D69-F249DDAFC9CC}" presName="sibTrans" presStyleCnt="0"/>
      <dgm:spPr/>
    </dgm:pt>
    <dgm:pt modelId="{B4ABB174-DC45-482B-99C0-E3CE63556610}" type="pres">
      <dgm:prSet presAssocID="{03011B5A-61AE-4367-9B26-72065795DBFD}" presName="compNode" presStyleCnt="0"/>
      <dgm:spPr/>
    </dgm:pt>
    <dgm:pt modelId="{DE226A49-4AD4-494F-AB65-0BA7BCB2CA5E}" type="pres">
      <dgm:prSet presAssocID="{03011B5A-61AE-4367-9B26-72065795DBFD}"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Hierarchy"/>
        </a:ext>
      </dgm:extLst>
    </dgm:pt>
    <dgm:pt modelId="{C076E2DA-998A-470D-930C-FAE6926C26E8}" type="pres">
      <dgm:prSet presAssocID="{03011B5A-61AE-4367-9B26-72065795DBFD}" presName="iconSpace" presStyleCnt="0"/>
      <dgm:spPr/>
    </dgm:pt>
    <dgm:pt modelId="{AD16B5C5-51FD-49B7-A86B-65F89116891C}" type="pres">
      <dgm:prSet presAssocID="{03011B5A-61AE-4367-9B26-72065795DBFD}" presName="parTx" presStyleLbl="revTx" presStyleIdx="2" presStyleCnt="6">
        <dgm:presLayoutVars>
          <dgm:chMax val="0"/>
          <dgm:chPref val="0"/>
        </dgm:presLayoutVars>
      </dgm:prSet>
      <dgm:spPr/>
    </dgm:pt>
    <dgm:pt modelId="{B58F5981-6E71-4191-801E-6260EE894A18}" type="pres">
      <dgm:prSet presAssocID="{03011B5A-61AE-4367-9B26-72065795DBFD}" presName="txSpace" presStyleCnt="0"/>
      <dgm:spPr/>
    </dgm:pt>
    <dgm:pt modelId="{F335261E-5105-4EA4-B9CA-AA6A56C0E37C}" type="pres">
      <dgm:prSet presAssocID="{03011B5A-61AE-4367-9B26-72065795DBFD}" presName="desTx" presStyleLbl="revTx" presStyleIdx="3" presStyleCnt="6">
        <dgm:presLayoutVars/>
      </dgm:prSet>
      <dgm:spPr/>
    </dgm:pt>
    <dgm:pt modelId="{11646286-89DA-4E96-B1DE-B0C61C468CF1}" type="pres">
      <dgm:prSet presAssocID="{E525DF9B-4370-4CF0-8AC9-77D6993D0870}" presName="sibTrans" presStyleCnt="0"/>
      <dgm:spPr/>
    </dgm:pt>
    <dgm:pt modelId="{74AD5416-0458-4B3A-B225-57DEE931C544}" type="pres">
      <dgm:prSet presAssocID="{F14409CA-E841-4F1D-B474-CD189790B8FE}" presName="compNode" presStyleCnt="0"/>
      <dgm:spPr/>
    </dgm:pt>
    <dgm:pt modelId="{89F6DF9E-59DE-4230-A5C4-0FA2E36BDF8D}" type="pres">
      <dgm:prSet presAssocID="{F14409CA-E841-4F1D-B474-CD189790B8FE}"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heckmark"/>
        </a:ext>
      </dgm:extLst>
    </dgm:pt>
    <dgm:pt modelId="{65D8B4D6-09D1-49F0-ADD6-9DADD6C31A8A}" type="pres">
      <dgm:prSet presAssocID="{F14409CA-E841-4F1D-B474-CD189790B8FE}" presName="iconSpace" presStyleCnt="0"/>
      <dgm:spPr/>
    </dgm:pt>
    <dgm:pt modelId="{98C08F24-28B3-42B4-9014-91C379756E13}" type="pres">
      <dgm:prSet presAssocID="{F14409CA-E841-4F1D-B474-CD189790B8FE}" presName="parTx" presStyleLbl="revTx" presStyleIdx="4" presStyleCnt="6">
        <dgm:presLayoutVars>
          <dgm:chMax val="0"/>
          <dgm:chPref val="0"/>
        </dgm:presLayoutVars>
      </dgm:prSet>
      <dgm:spPr/>
    </dgm:pt>
    <dgm:pt modelId="{AE09F5BB-DC64-497D-A7DF-41B9E3D5F166}" type="pres">
      <dgm:prSet presAssocID="{F14409CA-E841-4F1D-B474-CD189790B8FE}" presName="txSpace" presStyleCnt="0"/>
      <dgm:spPr/>
    </dgm:pt>
    <dgm:pt modelId="{6D571051-DB6A-4915-962E-CF76B9AFC5B9}" type="pres">
      <dgm:prSet presAssocID="{F14409CA-E841-4F1D-B474-CD189790B8FE}" presName="desTx" presStyleLbl="revTx" presStyleIdx="5" presStyleCnt="6">
        <dgm:presLayoutVars/>
      </dgm:prSet>
      <dgm:spPr/>
    </dgm:pt>
  </dgm:ptLst>
  <dgm:cxnLst>
    <dgm:cxn modelId="{17BD4A01-C8B1-4E68-8209-4899A9CB952D}" type="presOf" srcId="{03D68311-CBB6-4BA5-B121-F1F3A12E99CC}" destId="{EDD11DA5-7E4E-4450-9101-5555F0C9DAA6}" srcOrd="0" destOrd="0" presId="urn:microsoft.com/office/officeart/2018/5/layout/CenteredIconLabelDescriptionList"/>
    <dgm:cxn modelId="{1F56F802-7533-427F-AFDC-482090A12261}" srcId="{FAA37B96-2112-46E4-BFDD-249D0891D45D}" destId="{F14409CA-E841-4F1D-B474-CD189790B8FE}" srcOrd="2" destOrd="0" parTransId="{79CE00AA-767F-4C2C-A6D5-717D4959F36C}" sibTransId="{12C67ECD-D567-4B9B-8FE5-2E70E7F52C23}"/>
    <dgm:cxn modelId="{C7E75906-C44F-45DE-8573-0F85A65BE180}" srcId="{F14409CA-E841-4F1D-B474-CD189790B8FE}" destId="{9A63B885-0D56-427B-A755-DD3B624221EB}" srcOrd="1" destOrd="0" parTransId="{04A63BA0-2632-4790-9044-96EA5F4B340D}" sibTransId="{9966ABE3-DB26-4FAB-9A59-8E46A3B9AA6B}"/>
    <dgm:cxn modelId="{3257EA12-E99B-4CDF-B9A0-79BD898671F8}" type="presOf" srcId="{FAA37B96-2112-46E4-BFDD-249D0891D45D}" destId="{0273CA88-FAC9-4CF9-BDAA-0732509F5D17}" srcOrd="0" destOrd="0" presId="urn:microsoft.com/office/officeart/2018/5/layout/CenteredIconLabelDescriptionList"/>
    <dgm:cxn modelId="{8BF7D922-E47A-4493-95EC-9A380615F1EA}" srcId="{F14409CA-E841-4F1D-B474-CD189790B8FE}" destId="{A3697CB5-5A54-459A-A15E-B75F3E3BE2C1}" srcOrd="0" destOrd="0" parTransId="{45D47AB7-EF8F-4B65-BBCA-9A3D0DD82B44}" sibTransId="{84D876D8-3435-40A5-A228-C84D8EA26618}"/>
    <dgm:cxn modelId="{74B69224-F0D0-494D-A882-6AE3C92357CE}" srcId="{03011B5A-61AE-4367-9B26-72065795DBFD}" destId="{B5B5B83E-3142-451F-9C36-4FE9EB61D48B}" srcOrd="1" destOrd="0" parTransId="{224A985D-6281-46FA-A82B-DF6BE65CE54A}" sibTransId="{91FB344C-1660-4F57-A75C-2E245FF9E437}"/>
    <dgm:cxn modelId="{F7218E3E-48E8-4317-809A-1C2D07CB6C31}" type="presOf" srcId="{03011B5A-61AE-4367-9B26-72065795DBFD}" destId="{AD16B5C5-51FD-49B7-A86B-65F89116891C}" srcOrd="0" destOrd="0" presId="urn:microsoft.com/office/officeart/2018/5/layout/CenteredIconLabelDescriptionList"/>
    <dgm:cxn modelId="{F0A82B46-1EE6-4122-8D38-41C35DA86569}" type="presOf" srcId="{D1506F08-28EA-48F9-AC98-1A5950C96A71}" destId="{3B6E7B9B-23D2-4C58-8584-A083D681F742}" srcOrd="0" destOrd="0" presId="urn:microsoft.com/office/officeart/2018/5/layout/CenteredIconLabelDescriptionList"/>
    <dgm:cxn modelId="{C19DC45A-F1E9-4AD7-9CAA-55D542FFEC60}" srcId="{FAA37B96-2112-46E4-BFDD-249D0891D45D}" destId="{D1506F08-28EA-48F9-AC98-1A5950C96A71}" srcOrd="0" destOrd="0" parTransId="{5514BA48-549A-4A22-B5FD-AF5CD4743B9A}" sibTransId="{7F58250E-9674-4A64-9D69-F249DDAFC9CC}"/>
    <dgm:cxn modelId="{CE674678-7ECD-4086-8CD2-4D1632DFE055}" srcId="{03011B5A-61AE-4367-9B26-72065795DBFD}" destId="{8E048A98-9186-4A92-8577-0C6147C0919D}" srcOrd="2" destOrd="0" parTransId="{248AA61F-F22E-4791-9300-E7368945BBAD}" sibTransId="{5DC1ABD9-4847-445C-A254-D1348C1F6A35}"/>
    <dgm:cxn modelId="{C88AEE87-C9E5-439E-A517-4E1038601F8A}" type="presOf" srcId="{B5B5B83E-3142-451F-9C36-4FE9EB61D48B}" destId="{F335261E-5105-4EA4-B9CA-AA6A56C0E37C}" srcOrd="0" destOrd="1" presId="urn:microsoft.com/office/officeart/2018/5/layout/CenteredIconLabelDescriptionList"/>
    <dgm:cxn modelId="{7F90D28C-BE99-46E6-8878-B013D6757DC8}" type="presOf" srcId="{F14409CA-E841-4F1D-B474-CD189790B8FE}" destId="{98C08F24-28B3-42B4-9014-91C379756E13}" srcOrd="0" destOrd="0" presId="urn:microsoft.com/office/officeart/2018/5/layout/CenteredIconLabelDescriptionList"/>
    <dgm:cxn modelId="{F7879BC8-BD43-48F7-AF71-9D2D3AC62ACB}" srcId="{D1506F08-28EA-48F9-AC98-1A5950C96A71}" destId="{03D68311-CBB6-4BA5-B121-F1F3A12E99CC}" srcOrd="0" destOrd="0" parTransId="{3277F061-C806-43FE-B150-E31D940E911F}" sibTransId="{EEFBAEF4-DFE6-4513-9CD3-E0A7D2E44CC8}"/>
    <dgm:cxn modelId="{34F738D1-2B55-4364-AB6E-343079A8187E}" type="presOf" srcId="{8E048A98-9186-4A92-8577-0C6147C0919D}" destId="{F335261E-5105-4EA4-B9CA-AA6A56C0E37C}" srcOrd="0" destOrd="2" presId="urn:microsoft.com/office/officeart/2018/5/layout/CenteredIconLabelDescriptionList"/>
    <dgm:cxn modelId="{CDE4A5D4-095F-429F-9248-3C525F82A313}" type="presOf" srcId="{B601CA87-F76E-4017-AA61-5087315B4044}" destId="{F335261E-5105-4EA4-B9CA-AA6A56C0E37C}" srcOrd="0" destOrd="0" presId="urn:microsoft.com/office/officeart/2018/5/layout/CenteredIconLabelDescriptionList"/>
    <dgm:cxn modelId="{AD03BCD8-8676-4501-AA25-A85F39C09C91}" srcId="{FAA37B96-2112-46E4-BFDD-249D0891D45D}" destId="{03011B5A-61AE-4367-9B26-72065795DBFD}" srcOrd="1" destOrd="0" parTransId="{BD28FC15-A650-4253-8B1D-87DA8A358917}" sibTransId="{E525DF9B-4370-4CF0-8AC9-77D6993D0870}"/>
    <dgm:cxn modelId="{2398B2E8-D74A-414C-A503-650F80654E22}" type="presOf" srcId="{9A63B885-0D56-427B-A755-DD3B624221EB}" destId="{6D571051-DB6A-4915-962E-CF76B9AFC5B9}" srcOrd="0" destOrd="1" presId="urn:microsoft.com/office/officeart/2018/5/layout/CenteredIconLabelDescriptionList"/>
    <dgm:cxn modelId="{D6A667EC-D612-4599-8744-FE561CB918EC}" type="presOf" srcId="{A3697CB5-5A54-459A-A15E-B75F3E3BE2C1}" destId="{6D571051-DB6A-4915-962E-CF76B9AFC5B9}" srcOrd="0" destOrd="0" presId="urn:microsoft.com/office/officeart/2018/5/layout/CenteredIconLabelDescriptionList"/>
    <dgm:cxn modelId="{D222F5F1-2818-481D-B2BC-5BDF65885A4B}" srcId="{03011B5A-61AE-4367-9B26-72065795DBFD}" destId="{B601CA87-F76E-4017-AA61-5087315B4044}" srcOrd="0" destOrd="0" parTransId="{E5573145-76C9-4A27-8698-70641E55D299}" sibTransId="{41EBB3E9-5D48-4DF3-B9ED-04823F850615}"/>
    <dgm:cxn modelId="{0C24D518-73B4-48EB-85D8-98770BA5BAFE}" type="presParOf" srcId="{0273CA88-FAC9-4CF9-BDAA-0732509F5D17}" destId="{43BAFDCD-3CC6-4187-8506-D883ED8493DC}" srcOrd="0" destOrd="0" presId="urn:microsoft.com/office/officeart/2018/5/layout/CenteredIconLabelDescriptionList"/>
    <dgm:cxn modelId="{98C617BD-5EF7-48E8-8915-6C1880388423}" type="presParOf" srcId="{43BAFDCD-3CC6-4187-8506-D883ED8493DC}" destId="{09DB29FC-B064-48D8-9826-06D3096AFD46}" srcOrd="0" destOrd="0" presId="urn:microsoft.com/office/officeart/2018/5/layout/CenteredIconLabelDescriptionList"/>
    <dgm:cxn modelId="{071FA0A0-2AF1-4F50-803D-97F9E0947953}" type="presParOf" srcId="{43BAFDCD-3CC6-4187-8506-D883ED8493DC}" destId="{F3027F5B-2563-4831-979B-C0F97389BA07}" srcOrd="1" destOrd="0" presId="urn:microsoft.com/office/officeart/2018/5/layout/CenteredIconLabelDescriptionList"/>
    <dgm:cxn modelId="{8E3F0AF6-E3D5-4919-B6E5-1912A75B90FB}" type="presParOf" srcId="{43BAFDCD-3CC6-4187-8506-D883ED8493DC}" destId="{3B6E7B9B-23D2-4C58-8584-A083D681F742}" srcOrd="2" destOrd="0" presId="urn:microsoft.com/office/officeart/2018/5/layout/CenteredIconLabelDescriptionList"/>
    <dgm:cxn modelId="{5511A3FC-14E9-4DC4-9161-796BA44550BB}" type="presParOf" srcId="{43BAFDCD-3CC6-4187-8506-D883ED8493DC}" destId="{18C09866-D27C-4D30-B3F9-16A1C77B9751}" srcOrd="3" destOrd="0" presId="urn:microsoft.com/office/officeart/2018/5/layout/CenteredIconLabelDescriptionList"/>
    <dgm:cxn modelId="{B70AF8CD-492E-40E6-8FCD-D45786DC6678}" type="presParOf" srcId="{43BAFDCD-3CC6-4187-8506-D883ED8493DC}" destId="{EDD11DA5-7E4E-4450-9101-5555F0C9DAA6}" srcOrd="4" destOrd="0" presId="urn:microsoft.com/office/officeart/2018/5/layout/CenteredIconLabelDescriptionList"/>
    <dgm:cxn modelId="{605C12C1-AFD4-45B3-B651-4EAE3F0CA559}" type="presParOf" srcId="{0273CA88-FAC9-4CF9-BDAA-0732509F5D17}" destId="{476782DA-52A9-43EE-885C-1E79FE6915C4}" srcOrd="1" destOrd="0" presId="urn:microsoft.com/office/officeart/2018/5/layout/CenteredIconLabelDescriptionList"/>
    <dgm:cxn modelId="{994B5E21-E8E7-4ED5-A48B-7A26B3B62B1A}" type="presParOf" srcId="{0273CA88-FAC9-4CF9-BDAA-0732509F5D17}" destId="{B4ABB174-DC45-482B-99C0-E3CE63556610}" srcOrd="2" destOrd="0" presId="urn:microsoft.com/office/officeart/2018/5/layout/CenteredIconLabelDescriptionList"/>
    <dgm:cxn modelId="{ED820A61-0AE7-465E-A5D2-4F7906127DD5}" type="presParOf" srcId="{B4ABB174-DC45-482B-99C0-E3CE63556610}" destId="{DE226A49-4AD4-494F-AB65-0BA7BCB2CA5E}" srcOrd="0" destOrd="0" presId="urn:microsoft.com/office/officeart/2018/5/layout/CenteredIconLabelDescriptionList"/>
    <dgm:cxn modelId="{A205C151-0CEE-4A06-8E17-AEC0EE896D8C}" type="presParOf" srcId="{B4ABB174-DC45-482B-99C0-E3CE63556610}" destId="{C076E2DA-998A-470D-930C-FAE6926C26E8}" srcOrd="1" destOrd="0" presId="urn:microsoft.com/office/officeart/2018/5/layout/CenteredIconLabelDescriptionList"/>
    <dgm:cxn modelId="{EADB36C9-72BD-4515-9E6C-D368ECED2F41}" type="presParOf" srcId="{B4ABB174-DC45-482B-99C0-E3CE63556610}" destId="{AD16B5C5-51FD-49B7-A86B-65F89116891C}" srcOrd="2" destOrd="0" presId="urn:microsoft.com/office/officeart/2018/5/layout/CenteredIconLabelDescriptionList"/>
    <dgm:cxn modelId="{D979A7C7-125F-4144-97BB-8C3F837D7ED2}" type="presParOf" srcId="{B4ABB174-DC45-482B-99C0-E3CE63556610}" destId="{B58F5981-6E71-4191-801E-6260EE894A18}" srcOrd="3" destOrd="0" presId="urn:microsoft.com/office/officeart/2018/5/layout/CenteredIconLabelDescriptionList"/>
    <dgm:cxn modelId="{296DB598-54D3-4BE1-897A-9CF3D9F1FA45}" type="presParOf" srcId="{B4ABB174-DC45-482B-99C0-E3CE63556610}" destId="{F335261E-5105-4EA4-B9CA-AA6A56C0E37C}" srcOrd="4" destOrd="0" presId="urn:microsoft.com/office/officeart/2018/5/layout/CenteredIconLabelDescriptionList"/>
    <dgm:cxn modelId="{B782F42E-8483-4685-ADB5-A0DB3AE6E388}" type="presParOf" srcId="{0273CA88-FAC9-4CF9-BDAA-0732509F5D17}" destId="{11646286-89DA-4E96-B1DE-B0C61C468CF1}" srcOrd="3" destOrd="0" presId="urn:microsoft.com/office/officeart/2018/5/layout/CenteredIconLabelDescriptionList"/>
    <dgm:cxn modelId="{23919928-B0E5-4BD9-96DD-8B1218307CAD}" type="presParOf" srcId="{0273CA88-FAC9-4CF9-BDAA-0732509F5D17}" destId="{74AD5416-0458-4B3A-B225-57DEE931C544}" srcOrd="4" destOrd="0" presId="urn:microsoft.com/office/officeart/2018/5/layout/CenteredIconLabelDescriptionList"/>
    <dgm:cxn modelId="{D345BFEC-4AAA-4457-A4E0-86A6BCEDA7E6}" type="presParOf" srcId="{74AD5416-0458-4B3A-B225-57DEE931C544}" destId="{89F6DF9E-59DE-4230-A5C4-0FA2E36BDF8D}" srcOrd="0" destOrd="0" presId="urn:microsoft.com/office/officeart/2018/5/layout/CenteredIconLabelDescriptionList"/>
    <dgm:cxn modelId="{10B3850B-AFA2-4543-BF22-61FC23E27FEC}" type="presParOf" srcId="{74AD5416-0458-4B3A-B225-57DEE931C544}" destId="{65D8B4D6-09D1-49F0-ADD6-9DADD6C31A8A}" srcOrd="1" destOrd="0" presId="urn:microsoft.com/office/officeart/2018/5/layout/CenteredIconLabelDescriptionList"/>
    <dgm:cxn modelId="{723B4730-47FE-4403-9A9F-2169A1DCDFAE}" type="presParOf" srcId="{74AD5416-0458-4B3A-B225-57DEE931C544}" destId="{98C08F24-28B3-42B4-9014-91C379756E13}" srcOrd="2" destOrd="0" presId="urn:microsoft.com/office/officeart/2018/5/layout/CenteredIconLabelDescriptionList"/>
    <dgm:cxn modelId="{66357B35-F81E-4949-9652-426BB84F5FD4}" type="presParOf" srcId="{74AD5416-0458-4B3A-B225-57DEE931C544}" destId="{AE09F5BB-DC64-497D-A7DF-41B9E3D5F166}" srcOrd="3" destOrd="0" presId="urn:microsoft.com/office/officeart/2018/5/layout/CenteredIconLabelDescriptionList"/>
    <dgm:cxn modelId="{63AB374F-5DC4-44A1-9A76-DD50BCF80397}" type="presParOf" srcId="{74AD5416-0458-4B3A-B225-57DEE931C544}" destId="{6D571051-DB6A-4915-962E-CF76B9AFC5B9}"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2B556ACE-8B27-4DED-B4CA-237442789391}"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81180A8E-960A-4DE8-892B-224BC83907F8}">
      <dgm:prSet/>
      <dgm:spPr/>
      <dgm:t>
        <a:bodyPr/>
        <a:lstStyle/>
        <a:p>
          <a:r>
            <a:rPr lang="en-GB" baseline="0" dirty="0"/>
            <a:t>In general terms an IoT device requires connectivity to services or components across a network. This IoT pre-requisite implies the existence of at least one open interface that can be used to attack the IoT device. It is also implied that the network expects connections from IoT devices which again implies an open interface that can be used to attack the IoT dependent infrastructure.  </a:t>
          </a:r>
          <a:endParaRPr lang="en-US" dirty="0"/>
        </a:p>
      </dgm:t>
    </dgm:pt>
    <dgm:pt modelId="{E23CCDA5-7014-43BD-A040-F3206CB95581}" type="parTrans" cxnId="{2AC646ED-3D00-4293-B3F9-425D178BAA9C}">
      <dgm:prSet/>
      <dgm:spPr/>
      <dgm:t>
        <a:bodyPr/>
        <a:lstStyle/>
        <a:p>
          <a:endParaRPr lang="en-US"/>
        </a:p>
      </dgm:t>
    </dgm:pt>
    <dgm:pt modelId="{5CBA6B30-1312-4384-BCAE-39311918DF6C}" type="sibTrans" cxnId="{2AC646ED-3D00-4293-B3F9-425D178BAA9C}">
      <dgm:prSet/>
      <dgm:spPr/>
      <dgm:t>
        <a:bodyPr/>
        <a:lstStyle/>
        <a:p>
          <a:endParaRPr lang="en-US"/>
        </a:p>
      </dgm:t>
    </dgm:pt>
    <dgm:pt modelId="{A2B13E06-357A-456D-AC8E-61C0A6869C27}">
      <dgm:prSet/>
      <dgm:spPr/>
      <dgm:t>
        <a:bodyPr/>
        <a:lstStyle/>
        <a:p>
          <a:r>
            <a:rPr lang="en-GB" baseline="0" dirty="0"/>
            <a:t>The identification of the IoT security environment establishes the Target of Evaluation (TOE), that is the area in which each of Alice, Bob and Eve are considered to operate. The result is a high level description of the main assets of the TOE and the TOE environment and a specification of the goal, purpose and scope of the TVRA which by implication is the IoT security environment.</a:t>
          </a:r>
          <a:endParaRPr lang="en-US" dirty="0"/>
        </a:p>
      </dgm:t>
    </dgm:pt>
    <dgm:pt modelId="{95C80036-4F32-4270-962F-1FBF74750374}" type="parTrans" cxnId="{5566C254-0512-4B8F-B790-254DB6472D65}">
      <dgm:prSet/>
      <dgm:spPr/>
      <dgm:t>
        <a:bodyPr/>
        <a:lstStyle/>
        <a:p>
          <a:endParaRPr lang="en-US"/>
        </a:p>
      </dgm:t>
    </dgm:pt>
    <dgm:pt modelId="{248E272B-AB4D-4C19-8C0C-182EC635E2E7}" type="sibTrans" cxnId="{5566C254-0512-4B8F-B790-254DB6472D65}">
      <dgm:prSet/>
      <dgm:spPr/>
      <dgm:t>
        <a:bodyPr/>
        <a:lstStyle/>
        <a:p>
          <a:endParaRPr lang="en-US"/>
        </a:p>
      </dgm:t>
    </dgm:pt>
    <dgm:pt modelId="{5695E98A-CD8E-4209-8A64-BCAC2FC07C65}">
      <dgm:prSet/>
      <dgm:spPr/>
      <dgm:t>
        <a:bodyPr/>
        <a:lstStyle/>
        <a:p>
          <a:r>
            <a:rPr lang="en-GB" baseline="0"/>
            <a:t>This addresses steps 1,2,3 and 4 of the method/process</a:t>
          </a:r>
          <a:endParaRPr lang="en-US"/>
        </a:p>
      </dgm:t>
    </dgm:pt>
    <dgm:pt modelId="{85D6A7C9-21B0-45D4-A242-88681803FC65}" type="parTrans" cxnId="{8DF022D7-F117-4411-B4BC-F21EA0D1EC67}">
      <dgm:prSet/>
      <dgm:spPr/>
      <dgm:t>
        <a:bodyPr/>
        <a:lstStyle/>
        <a:p>
          <a:endParaRPr lang="en-US"/>
        </a:p>
      </dgm:t>
    </dgm:pt>
    <dgm:pt modelId="{EEB1FDD9-AB17-4D10-89EB-96B8EA2243FA}" type="sibTrans" cxnId="{8DF022D7-F117-4411-B4BC-F21EA0D1EC67}">
      <dgm:prSet/>
      <dgm:spPr/>
      <dgm:t>
        <a:bodyPr/>
        <a:lstStyle/>
        <a:p>
          <a:endParaRPr lang="en-US"/>
        </a:p>
      </dgm:t>
    </dgm:pt>
    <dgm:pt modelId="{75391DFB-D3B7-4464-9776-331B61CD5CD2}" type="pres">
      <dgm:prSet presAssocID="{2B556ACE-8B27-4DED-B4CA-237442789391}" presName="root" presStyleCnt="0">
        <dgm:presLayoutVars>
          <dgm:dir/>
          <dgm:resizeHandles val="exact"/>
        </dgm:presLayoutVars>
      </dgm:prSet>
      <dgm:spPr/>
    </dgm:pt>
    <dgm:pt modelId="{0F9DB49E-83A5-4829-80D6-576FFCF84DBE}" type="pres">
      <dgm:prSet presAssocID="{81180A8E-960A-4DE8-892B-224BC83907F8}" presName="compNode" presStyleCnt="0"/>
      <dgm:spPr/>
    </dgm:pt>
    <dgm:pt modelId="{8EFF56B8-391F-4E7C-90E2-6EB258FF7F8A}" type="pres">
      <dgm:prSet presAssocID="{81180A8E-960A-4DE8-892B-224BC83907F8}" presName="bgRect" presStyleLbl="bgShp" presStyleIdx="0" presStyleCnt="3"/>
      <dgm:spPr/>
    </dgm:pt>
    <dgm:pt modelId="{3D0E80B8-5464-4600-A9D4-486549564172}" type="pres">
      <dgm:prSet presAssocID="{81180A8E-960A-4DE8-892B-224BC83907F8}"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Wireless router"/>
        </a:ext>
      </dgm:extLst>
    </dgm:pt>
    <dgm:pt modelId="{58C234EA-2569-488C-B78E-1B52D351ABDD}" type="pres">
      <dgm:prSet presAssocID="{81180A8E-960A-4DE8-892B-224BC83907F8}" presName="spaceRect" presStyleCnt="0"/>
      <dgm:spPr/>
    </dgm:pt>
    <dgm:pt modelId="{C384C582-1F66-45A1-B340-D96D51F9DBCC}" type="pres">
      <dgm:prSet presAssocID="{81180A8E-960A-4DE8-892B-224BC83907F8}" presName="parTx" presStyleLbl="revTx" presStyleIdx="0" presStyleCnt="3">
        <dgm:presLayoutVars>
          <dgm:chMax val="0"/>
          <dgm:chPref val="0"/>
        </dgm:presLayoutVars>
      </dgm:prSet>
      <dgm:spPr/>
    </dgm:pt>
    <dgm:pt modelId="{1E3C730E-645F-4C2D-BF26-669B5F8D80A5}" type="pres">
      <dgm:prSet presAssocID="{5CBA6B30-1312-4384-BCAE-39311918DF6C}" presName="sibTrans" presStyleCnt="0"/>
      <dgm:spPr/>
    </dgm:pt>
    <dgm:pt modelId="{58B63C29-5DBE-41DF-8B16-104C8574C5F9}" type="pres">
      <dgm:prSet presAssocID="{A2B13E06-357A-456D-AC8E-61C0A6869C27}" presName="compNode" presStyleCnt="0"/>
      <dgm:spPr/>
    </dgm:pt>
    <dgm:pt modelId="{BA3FF56C-4E62-4B46-B4E4-CCB6D60812D7}" type="pres">
      <dgm:prSet presAssocID="{A2B13E06-357A-456D-AC8E-61C0A6869C27}" presName="bgRect" presStyleLbl="bgShp" presStyleIdx="1" presStyleCnt="3"/>
      <dgm:spPr/>
    </dgm:pt>
    <dgm:pt modelId="{668459FD-1A93-4EF2-85F7-BCE4B8EF4D6E}" type="pres">
      <dgm:prSet presAssocID="{A2B13E06-357A-456D-AC8E-61C0A6869C27}"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atabase"/>
        </a:ext>
      </dgm:extLst>
    </dgm:pt>
    <dgm:pt modelId="{C6184F4C-9D3E-4AE5-8B6B-F4325D13E8A7}" type="pres">
      <dgm:prSet presAssocID="{A2B13E06-357A-456D-AC8E-61C0A6869C27}" presName="spaceRect" presStyleCnt="0"/>
      <dgm:spPr/>
    </dgm:pt>
    <dgm:pt modelId="{5EDB1A8B-FEE3-4EA9-80B1-BEB934DEA70B}" type="pres">
      <dgm:prSet presAssocID="{A2B13E06-357A-456D-AC8E-61C0A6869C27}" presName="parTx" presStyleLbl="revTx" presStyleIdx="1" presStyleCnt="3">
        <dgm:presLayoutVars>
          <dgm:chMax val="0"/>
          <dgm:chPref val="0"/>
        </dgm:presLayoutVars>
      </dgm:prSet>
      <dgm:spPr/>
    </dgm:pt>
    <dgm:pt modelId="{67FF0F55-A4F1-43B5-A68B-89AE67F0EC03}" type="pres">
      <dgm:prSet presAssocID="{248E272B-AB4D-4C19-8C0C-182EC635E2E7}" presName="sibTrans" presStyleCnt="0"/>
      <dgm:spPr/>
    </dgm:pt>
    <dgm:pt modelId="{0A5BF095-2E32-4EFE-A96D-AEFE742F30E9}" type="pres">
      <dgm:prSet presAssocID="{5695E98A-CD8E-4209-8A64-BCAC2FC07C65}" presName="compNode" presStyleCnt="0"/>
      <dgm:spPr/>
    </dgm:pt>
    <dgm:pt modelId="{3EC814BB-0256-4004-AF95-A5CFBDE12F0A}" type="pres">
      <dgm:prSet presAssocID="{5695E98A-CD8E-4209-8A64-BCAC2FC07C65}" presName="bgRect" presStyleLbl="bgShp" presStyleIdx="2" presStyleCnt="3"/>
      <dgm:spPr/>
    </dgm:pt>
    <dgm:pt modelId="{B2BF7824-ED0D-4AAC-B6A6-764448E2D880}" type="pres">
      <dgm:prSet presAssocID="{5695E98A-CD8E-4209-8A64-BCAC2FC07C6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Gears"/>
        </a:ext>
      </dgm:extLst>
    </dgm:pt>
    <dgm:pt modelId="{B125ED64-9180-43F8-B372-BA38B2144BA4}" type="pres">
      <dgm:prSet presAssocID="{5695E98A-CD8E-4209-8A64-BCAC2FC07C65}" presName="spaceRect" presStyleCnt="0"/>
      <dgm:spPr/>
    </dgm:pt>
    <dgm:pt modelId="{34D3F7CA-76FA-4E3F-888A-D437B7F45C22}" type="pres">
      <dgm:prSet presAssocID="{5695E98A-CD8E-4209-8A64-BCAC2FC07C65}" presName="parTx" presStyleLbl="revTx" presStyleIdx="2" presStyleCnt="3">
        <dgm:presLayoutVars>
          <dgm:chMax val="0"/>
          <dgm:chPref val="0"/>
        </dgm:presLayoutVars>
      </dgm:prSet>
      <dgm:spPr/>
    </dgm:pt>
  </dgm:ptLst>
  <dgm:cxnLst>
    <dgm:cxn modelId="{A2F26314-D523-420F-A2A3-7469D53FEBFF}" type="presOf" srcId="{A2B13E06-357A-456D-AC8E-61C0A6869C27}" destId="{5EDB1A8B-FEE3-4EA9-80B1-BEB934DEA70B}" srcOrd="0" destOrd="0" presId="urn:microsoft.com/office/officeart/2018/2/layout/IconVerticalSolidList"/>
    <dgm:cxn modelId="{FFCFC919-7961-4B9E-AA5D-7EFCF56635E4}" type="presOf" srcId="{81180A8E-960A-4DE8-892B-224BC83907F8}" destId="{C384C582-1F66-45A1-B340-D96D51F9DBCC}" srcOrd="0" destOrd="0" presId="urn:microsoft.com/office/officeart/2018/2/layout/IconVerticalSolidList"/>
    <dgm:cxn modelId="{743A871F-552C-4816-AFE4-A8B00496E1FE}" type="presOf" srcId="{5695E98A-CD8E-4209-8A64-BCAC2FC07C65}" destId="{34D3F7CA-76FA-4E3F-888A-D437B7F45C22}" srcOrd="0" destOrd="0" presId="urn:microsoft.com/office/officeart/2018/2/layout/IconVerticalSolidList"/>
    <dgm:cxn modelId="{5566C254-0512-4B8F-B790-254DB6472D65}" srcId="{2B556ACE-8B27-4DED-B4CA-237442789391}" destId="{A2B13E06-357A-456D-AC8E-61C0A6869C27}" srcOrd="1" destOrd="0" parTransId="{95C80036-4F32-4270-962F-1FBF74750374}" sibTransId="{248E272B-AB4D-4C19-8C0C-182EC635E2E7}"/>
    <dgm:cxn modelId="{8DF022D7-F117-4411-B4BC-F21EA0D1EC67}" srcId="{2B556ACE-8B27-4DED-B4CA-237442789391}" destId="{5695E98A-CD8E-4209-8A64-BCAC2FC07C65}" srcOrd="2" destOrd="0" parTransId="{85D6A7C9-21B0-45D4-A242-88681803FC65}" sibTransId="{EEB1FDD9-AB17-4D10-89EB-96B8EA2243FA}"/>
    <dgm:cxn modelId="{2AC646ED-3D00-4293-B3F9-425D178BAA9C}" srcId="{2B556ACE-8B27-4DED-B4CA-237442789391}" destId="{81180A8E-960A-4DE8-892B-224BC83907F8}" srcOrd="0" destOrd="0" parTransId="{E23CCDA5-7014-43BD-A040-F3206CB95581}" sibTransId="{5CBA6B30-1312-4384-BCAE-39311918DF6C}"/>
    <dgm:cxn modelId="{A61DCEFD-2D8C-4222-A1FE-30752391AA45}" type="presOf" srcId="{2B556ACE-8B27-4DED-B4CA-237442789391}" destId="{75391DFB-D3B7-4464-9776-331B61CD5CD2}" srcOrd="0" destOrd="0" presId="urn:microsoft.com/office/officeart/2018/2/layout/IconVerticalSolidList"/>
    <dgm:cxn modelId="{87C7E91F-FF37-47E7-906A-8EBCC94069B4}" type="presParOf" srcId="{75391DFB-D3B7-4464-9776-331B61CD5CD2}" destId="{0F9DB49E-83A5-4829-80D6-576FFCF84DBE}" srcOrd="0" destOrd="0" presId="urn:microsoft.com/office/officeart/2018/2/layout/IconVerticalSolidList"/>
    <dgm:cxn modelId="{D2CEEBF2-F02F-40D9-B82D-6A3A99A996C6}" type="presParOf" srcId="{0F9DB49E-83A5-4829-80D6-576FFCF84DBE}" destId="{8EFF56B8-391F-4E7C-90E2-6EB258FF7F8A}" srcOrd="0" destOrd="0" presId="urn:microsoft.com/office/officeart/2018/2/layout/IconVerticalSolidList"/>
    <dgm:cxn modelId="{6D3C8904-2F21-4AF8-915F-E8620C9C14B1}" type="presParOf" srcId="{0F9DB49E-83A5-4829-80D6-576FFCF84DBE}" destId="{3D0E80B8-5464-4600-A9D4-486549564172}" srcOrd="1" destOrd="0" presId="urn:microsoft.com/office/officeart/2018/2/layout/IconVerticalSolidList"/>
    <dgm:cxn modelId="{C98271C1-8567-4D2D-9098-24C7DAB35CDB}" type="presParOf" srcId="{0F9DB49E-83A5-4829-80D6-576FFCF84DBE}" destId="{58C234EA-2569-488C-B78E-1B52D351ABDD}" srcOrd="2" destOrd="0" presId="urn:microsoft.com/office/officeart/2018/2/layout/IconVerticalSolidList"/>
    <dgm:cxn modelId="{1F1E99BB-75B7-44CF-971F-6D4C5A411DA1}" type="presParOf" srcId="{0F9DB49E-83A5-4829-80D6-576FFCF84DBE}" destId="{C384C582-1F66-45A1-B340-D96D51F9DBCC}" srcOrd="3" destOrd="0" presId="urn:microsoft.com/office/officeart/2018/2/layout/IconVerticalSolidList"/>
    <dgm:cxn modelId="{E2B16BC6-41F9-4688-BC1E-4A3C628CB766}" type="presParOf" srcId="{75391DFB-D3B7-4464-9776-331B61CD5CD2}" destId="{1E3C730E-645F-4C2D-BF26-669B5F8D80A5}" srcOrd="1" destOrd="0" presId="urn:microsoft.com/office/officeart/2018/2/layout/IconVerticalSolidList"/>
    <dgm:cxn modelId="{14A38D25-C71D-44A7-8B7E-4D6BC5629F7D}" type="presParOf" srcId="{75391DFB-D3B7-4464-9776-331B61CD5CD2}" destId="{58B63C29-5DBE-41DF-8B16-104C8574C5F9}" srcOrd="2" destOrd="0" presId="urn:microsoft.com/office/officeart/2018/2/layout/IconVerticalSolidList"/>
    <dgm:cxn modelId="{3CADAB40-11A3-476E-A208-2AC464B8163F}" type="presParOf" srcId="{58B63C29-5DBE-41DF-8B16-104C8574C5F9}" destId="{BA3FF56C-4E62-4B46-B4E4-CCB6D60812D7}" srcOrd="0" destOrd="0" presId="urn:microsoft.com/office/officeart/2018/2/layout/IconVerticalSolidList"/>
    <dgm:cxn modelId="{E64CA24E-F5B1-4C47-9737-90C18DD949CF}" type="presParOf" srcId="{58B63C29-5DBE-41DF-8B16-104C8574C5F9}" destId="{668459FD-1A93-4EF2-85F7-BCE4B8EF4D6E}" srcOrd="1" destOrd="0" presId="urn:microsoft.com/office/officeart/2018/2/layout/IconVerticalSolidList"/>
    <dgm:cxn modelId="{496B9A6A-CF5F-4EF1-A348-FB6A36324295}" type="presParOf" srcId="{58B63C29-5DBE-41DF-8B16-104C8574C5F9}" destId="{C6184F4C-9D3E-4AE5-8B6B-F4325D13E8A7}" srcOrd="2" destOrd="0" presId="urn:microsoft.com/office/officeart/2018/2/layout/IconVerticalSolidList"/>
    <dgm:cxn modelId="{6F1F1300-F617-4D7B-AA2B-4CF5FC452B0A}" type="presParOf" srcId="{58B63C29-5DBE-41DF-8B16-104C8574C5F9}" destId="{5EDB1A8B-FEE3-4EA9-80B1-BEB934DEA70B}" srcOrd="3" destOrd="0" presId="urn:microsoft.com/office/officeart/2018/2/layout/IconVerticalSolidList"/>
    <dgm:cxn modelId="{2E9C5F52-3848-4D1F-9A52-B1BDC8DBCA0F}" type="presParOf" srcId="{75391DFB-D3B7-4464-9776-331B61CD5CD2}" destId="{67FF0F55-A4F1-43B5-A68B-89AE67F0EC03}" srcOrd="3" destOrd="0" presId="urn:microsoft.com/office/officeart/2018/2/layout/IconVerticalSolidList"/>
    <dgm:cxn modelId="{9180365C-3219-47A0-8D79-C9611B5280C6}" type="presParOf" srcId="{75391DFB-D3B7-4464-9776-331B61CD5CD2}" destId="{0A5BF095-2E32-4EFE-A96D-AEFE742F30E9}" srcOrd="4" destOrd="0" presId="urn:microsoft.com/office/officeart/2018/2/layout/IconVerticalSolidList"/>
    <dgm:cxn modelId="{5C329297-7840-4E37-B357-C37FBE1360EF}" type="presParOf" srcId="{0A5BF095-2E32-4EFE-A96D-AEFE742F30E9}" destId="{3EC814BB-0256-4004-AF95-A5CFBDE12F0A}" srcOrd="0" destOrd="0" presId="urn:microsoft.com/office/officeart/2018/2/layout/IconVerticalSolidList"/>
    <dgm:cxn modelId="{0DB41746-16DA-4378-AEFE-386A13F14723}" type="presParOf" srcId="{0A5BF095-2E32-4EFE-A96D-AEFE742F30E9}" destId="{B2BF7824-ED0D-4AAC-B6A6-764448E2D880}" srcOrd="1" destOrd="0" presId="urn:microsoft.com/office/officeart/2018/2/layout/IconVerticalSolidList"/>
    <dgm:cxn modelId="{BAB3618A-8ED3-4580-ADA8-86CA82333BA2}" type="presParOf" srcId="{0A5BF095-2E32-4EFE-A96D-AEFE742F30E9}" destId="{B125ED64-9180-43F8-B372-BA38B2144BA4}" srcOrd="2" destOrd="0" presId="urn:microsoft.com/office/officeart/2018/2/layout/IconVerticalSolidList"/>
    <dgm:cxn modelId="{1B1D10C6-3910-4638-8221-192DE1B2EB4A}" type="presParOf" srcId="{0A5BF095-2E32-4EFE-A96D-AEFE742F30E9}" destId="{34D3F7CA-76FA-4E3F-888A-D437B7F45C22}"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CC97308D-F473-4931-96C0-8CCA66961AA6}" type="doc">
      <dgm:prSet loTypeId="urn:microsoft.com/office/officeart/2005/8/layout/vList5" loCatId="list" qsTypeId="urn:microsoft.com/office/officeart/2005/8/quickstyle/simple5" qsCatId="simple" csTypeId="urn:microsoft.com/office/officeart/2005/8/colors/accent3_2" csCatId="accent3" phldr="1"/>
      <dgm:spPr/>
      <dgm:t>
        <a:bodyPr/>
        <a:lstStyle/>
        <a:p>
          <a:endParaRPr lang="en-US"/>
        </a:p>
      </dgm:t>
    </dgm:pt>
    <dgm:pt modelId="{6426CB03-909C-448E-B8FF-CF4B99217F3A}">
      <dgm:prSet/>
      <dgm:spPr/>
      <dgm:t>
        <a:bodyPr/>
        <a:lstStyle/>
        <a:p>
          <a:r>
            <a:rPr lang="en-GB" baseline="0" dirty="0"/>
            <a:t>System knowledge</a:t>
          </a:r>
          <a:endParaRPr lang="en-US" dirty="0"/>
        </a:p>
      </dgm:t>
    </dgm:pt>
    <dgm:pt modelId="{394DF60E-A953-4A41-BDA2-0236220030F4}" type="parTrans" cxnId="{21F59D89-DC46-4BD5-80E1-E2F25D4B7E08}">
      <dgm:prSet/>
      <dgm:spPr/>
      <dgm:t>
        <a:bodyPr/>
        <a:lstStyle/>
        <a:p>
          <a:endParaRPr lang="en-US"/>
        </a:p>
      </dgm:t>
    </dgm:pt>
    <dgm:pt modelId="{4C9B16AB-7A86-4F40-B548-76D0584538C3}" type="sibTrans" cxnId="{21F59D89-DC46-4BD5-80E1-E2F25D4B7E08}">
      <dgm:prSet/>
      <dgm:spPr/>
      <dgm:t>
        <a:bodyPr/>
        <a:lstStyle/>
        <a:p>
          <a:endParaRPr lang="en-US"/>
        </a:p>
      </dgm:t>
    </dgm:pt>
    <dgm:pt modelId="{F3482C75-D63D-44F4-B5A1-CFB7C050059A}">
      <dgm:prSet/>
      <dgm:spPr/>
      <dgm:t>
        <a:bodyPr/>
        <a:lstStyle/>
        <a:p>
          <a:pPr>
            <a:buNone/>
          </a:pPr>
          <a:r>
            <a:rPr lang="en-GB" baseline="0" dirty="0"/>
            <a:t>Refers to the level of knowledge of the asset available to Eve and ranges from public information such as can be found on the internet , through to access to critical information about the asset (e.g. knowledge that is known by only a few individuals, access to which is very tightly controlled on a strict need to know basis and individual undertaking).</a:t>
          </a:r>
          <a:endParaRPr lang="en-US" dirty="0"/>
        </a:p>
      </dgm:t>
    </dgm:pt>
    <dgm:pt modelId="{23808FEE-B904-49A9-83FD-279D73DB5234}" type="parTrans" cxnId="{B55DBD19-EAE0-4D73-AC35-68C8AFCC836E}">
      <dgm:prSet/>
      <dgm:spPr/>
      <dgm:t>
        <a:bodyPr/>
        <a:lstStyle/>
        <a:p>
          <a:endParaRPr lang="en-US"/>
        </a:p>
      </dgm:t>
    </dgm:pt>
    <dgm:pt modelId="{6614622A-79FD-4C1D-80C2-6A1CC75663D7}" type="sibTrans" cxnId="{B55DBD19-EAE0-4D73-AC35-68C8AFCC836E}">
      <dgm:prSet/>
      <dgm:spPr/>
      <dgm:t>
        <a:bodyPr/>
        <a:lstStyle/>
        <a:p>
          <a:endParaRPr lang="en-US"/>
        </a:p>
      </dgm:t>
    </dgm:pt>
    <dgm:pt modelId="{6CD718B8-A873-4D0A-863D-D73AD3963008}">
      <dgm:prSet/>
      <dgm:spPr/>
      <dgm:t>
        <a:bodyPr/>
        <a:lstStyle/>
        <a:p>
          <a:r>
            <a:rPr lang="en-GB" baseline="0" dirty="0"/>
            <a:t>Time</a:t>
          </a:r>
          <a:endParaRPr lang="en-US" dirty="0"/>
        </a:p>
      </dgm:t>
    </dgm:pt>
    <dgm:pt modelId="{5A6899DA-377F-4071-93F9-CD1DDCC396AD}" type="parTrans" cxnId="{B75DACA3-0A4B-4D33-B461-D8CBC88525C5}">
      <dgm:prSet/>
      <dgm:spPr/>
      <dgm:t>
        <a:bodyPr/>
        <a:lstStyle/>
        <a:p>
          <a:endParaRPr lang="en-US"/>
        </a:p>
      </dgm:t>
    </dgm:pt>
    <dgm:pt modelId="{68613593-561A-4B8F-95C4-4E905CF18107}" type="sibTrans" cxnId="{B75DACA3-0A4B-4D33-B461-D8CBC88525C5}">
      <dgm:prSet/>
      <dgm:spPr/>
      <dgm:t>
        <a:bodyPr/>
        <a:lstStyle/>
        <a:p>
          <a:endParaRPr lang="en-US"/>
        </a:p>
      </dgm:t>
    </dgm:pt>
    <dgm:pt modelId="{BC767ADD-C29E-4844-8AFE-7B2EFDC0486C}">
      <dgm:prSet/>
      <dgm:spPr/>
      <dgm:t>
        <a:bodyPr/>
        <a:lstStyle/>
        <a:p>
          <a:pPr>
            <a:buNone/>
          </a:pPr>
          <a:r>
            <a:rPr lang="en-GB" baseline="0" dirty="0"/>
            <a:t>The amount of time Eve has to be able to access the system to identify that a particular, potential, weakness may exist, then to develop an attack method (threat agent) and to sustain effort required to mount the attack. </a:t>
          </a:r>
          <a:endParaRPr lang="en-US" dirty="0"/>
        </a:p>
      </dgm:t>
    </dgm:pt>
    <dgm:pt modelId="{086CD59D-F85E-48A1-95B6-B8F47612C0E0}" type="parTrans" cxnId="{01AE7D4A-C35E-4945-8D46-F83B762777B4}">
      <dgm:prSet/>
      <dgm:spPr/>
      <dgm:t>
        <a:bodyPr/>
        <a:lstStyle/>
        <a:p>
          <a:endParaRPr lang="en-US"/>
        </a:p>
      </dgm:t>
    </dgm:pt>
    <dgm:pt modelId="{7B6C21B4-FB21-4191-AB8F-9CDC2050ED60}" type="sibTrans" cxnId="{01AE7D4A-C35E-4945-8D46-F83B762777B4}">
      <dgm:prSet/>
      <dgm:spPr/>
      <dgm:t>
        <a:bodyPr/>
        <a:lstStyle/>
        <a:p>
          <a:endParaRPr lang="en-US"/>
        </a:p>
      </dgm:t>
    </dgm:pt>
    <dgm:pt modelId="{A8529FB6-BF5F-436D-81FA-CC81590FFF92}">
      <dgm:prSet/>
      <dgm:spPr/>
      <dgm:t>
        <a:bodyPr/>
        <a:lstStyle/>
        <a:p>
          <a:r>
            <a:rPr lang="en-GB" baseline="0" dirty="0"/>
            <a:t>Expertise</a:t>
          </a:r>
          <a:endParaRPr lang="en-US" dirty="0"/>
        </a:p>
      </dgm:t>
    </dgm:pt>
    <dgm:pt modelId="{43CDAF90-3FE0-4661-B738-83E8A08A2762}" type="parTrans" cxnId="{E6585829-EEF2-44F4-9423-912214D63B0F}">
      <dgm:prSet/>
      <dgm:spPr/>
      <dgm:t>
        <a:bodyPr/>
        <a:lstStyle/>
        <a:p>
          <a:endParaRPr lang="en-US"/>
        </a:p>
      </dgm:t>
    </dgm:pt>
    <dgm:pt modelId="{4D580D77-CCAB-4CE8-B98D-A285BBAAD50A}" type="sibTrans" cxnId="{E6585829-EEF2-44F4-9423-912214D63B0F}">
      <dgm:prSet/>
      <dgm:spPr/>
      <dgm:t>
        <a:bodyPr/>
        <a:lstStyle/>
        <a:p>
          <a:endParaRPr lang="en-US"/>
        </a:p>
      </dgm:t>
    </dgm:pt>
    <dgm:pt modelId="{BB61A3FC-03AB-42A7-922E-EC1096FDA8F9}">
      <dgm:prSet/>
      <dgm:spPr/>
      <dgm:t>
        <a:bodyPr/>
        <a:lstStyle/>
        <a:p>
          <a:pPr>
            <a:buNone/>
          </a:pPr>
          <a:r>
            <a:rPr lang="en-GB" baseline="0" dirty="0"/>
            <a:t>This metric refers to the level of generic knowledge of the underlying principles, product type or attack methods (e.g. Internet protocols, Unix operating systems, buffer overflows) required to attack the system. The levels of expertise to be applied within this factor range from laymen through to expert, and includes teams of experts working together.</a:t>
          </a:r>
          <a:endParaRPr lang="en-US" dirty="0"/>
        </a:p>
      </dgm:t>
    </dgm:pt>
    <dgm:pt modelId="{9F3D60F0-01DC-4AC7-89B0-26F51728F08A}" type="parTrans" cxnId="{8EF2AE1F-65E6-4898-BC9D-FAD1E0176225}">
      <dgm:prSet/>
      <dgm:spPr/>
      <dgm:t>
        <a:bodyPr/>
        <a:lstStyle/>
        <a:p>
          <a:endParaRPr lang="en-US"/>
        </a:p>
      </dgm:t>
    </dgm:pt>
    <dgm:pt modelId="{E069E3E7-53D2-4BBD-9678-AB65F9529C95}" type="sibTrans" cxnId="{8EF2AE1F-65E6-4898-BC9D-FAD1E0176225}">
      <dgm:prSet/>
      <dgm:spPr/>
      <dgm:t>
        <a:bodyPr/>
        <a:lstStyle/>
        <a:p>
          <a:endParaRPr lang="en-US"/>
        </a:p>
      </dgm:t>
    </dgm:pt>
    <dgm:pt modelId="{ACE4B5C1-2288-4598-8062-40BB3FDAE309}">
      <dgm:prSet/>
      <dgm:spPr/>
      <dgm:t>
        <a:bodyPr/>
        <a:lstStyle/>
        <a:p>
          <a:r>
            <a:rPr lang="en-GB" baseline="0" dirty="0"/>
            <a:t>Opportunity</a:t>
          </a:r>
          <a:endParaRPr lang="en-US" dirty="0"/>
        </a:p>
      </dgm:t>
    </dgm:pt>
    <dgm:pt modelId="{2989E7A4-806D-43EC-904F-61C8A7A5886E}" type="parTrans" cxnId="{BDD4BBE9-929A-48FA-BD4B-DA412BE374C0}">
      <dgm:prSet/>
      <dgm:spPr/>
      <dgm:t>
        <a:bodyPr/>
        <a:lstStyle/>
        <a:p>
          <a:endParaRPr lang="en-US"/>
        </a:p>
      </dgm:t>
    </dgm:pt>
    <dgm:pt modelId="{BDC88707-A498-41FB-9E21-07369E1A56B9}" type="sibTrans" cxnId="{BDD4BBE9-929A-48FA-BD4B-DA412BE374C0}">
      <dgm:prSet/>
      <dgm:spPr/>
      <dgm:t>
        <a:bodyPr/>
        <a:lstStyle/>
        <a:p>
          <a:endParaRPr lang="en-US"/>
        </a:p>
      </dgm:t>
    </dgm:pt>
    <dgm:pt modelId="{80461A06-4245-4FE8-A87F-68FE9274E150}">
      <dgm:prSet/>
      <dgm:spPr/>
      <dgm:t>
        <a:bodyPr/>
        <a:lstStyle/>
        <a:p>
          <a:pPr>
            <a:buNone/>
          </a:pPr>
          <a:r>
            <a:rPr lang="en-GB" baseline="0" dirty="0"/>
            <a:t>The metric for opportunity addresses the issue that identification or exploitation of a vulnerability may require considerable amounts of access to an asset, it is noted though that spending more time around the to be attacked asset may increase the likelihood of detection. Some attack methods may require considerable effort off-line, and only brief access to the asset to exploit. Access may also need to be continuous, or over a number of sessions.</a:t>
          </a:r>
          <a:endParaRPr lang="en-US" dirty="0"/>
        </a:p>
      </dgm:t>
    </dgm:pt>
    <dgm:pt modelId="{EA459649-22C4-4477-90EC-D87B6C42EF46}" type="parTrans" cxnId="{2F63DC05-4B4D-4F7B-8357-B7D068CD6379}">
      <dgm:prSet/>
      <dgm:spPr/>
      <dgm:t>
        <a:bodyPr/>
        <a:lstStyle/>
        <a:p>
          <a:endParaRPr lang="en-US"/>
        </a:p>
      </dgm:t>
    </dgm:pt>
    <dgm:pt modelId="{08EF1CD0-8D1B-47EB-B4FB-FD52CF52EF79}" type="sibTrans" cxnId="{2F63DC05-4B4D-4F7B-8357-B7D068CD6379}">
      <dgm:prSet/>
      <dgm:spPr/>
      <dgm:t>
        <a:bodyPr/>
        <a:lstStyle/>
        <a:p>
          <a:endParaRPr lang="en-US"/>
        </a:p>
      </dgm:t>
    </dgm:pt>
    <dgm:pt modelId="{D1E21466-1DE1-4506-8328-8A1E2ABD9B82}">
      <dgm:prSet/>
      <dgm:spPr/>
      <dgm:t>
        <a:bodyPr/>
        <a:lstStyle/>
        <a:p>
          <a:r>
            <a:rPr lang="en-GB" baseline="0" dirty="0"/>
            <a:t>Equipment</a:t>
          </a:r>
          <a:endParaRPr lang="en-US" dirty="0"/>
        </a:p>
      </dgm:t>
    </dgm:pt>
    <dgm:pt modelId="{64791DC0-6EEB-472A-999E-15829504D1BE}" type="parTrans" cxnId="{FFB02673-D6C9-4F17-B621-197F7B46C43F}">
      <dgm:prSet/>
      <dgm:spPr/>
      <dgm:t>
        <a:bodyPr/>
        <a:lstStyle/>
        <a:p>
          <a:endParaRPr lang="en-US"/>
        </a:p>
      </dgm:t>
    </dgm:pt>
    <dgm:pt modelId="{B6BD2632-68CE-417D-ACCD-F1F1B4C889DD}" type="sibTrans" cxnId="{FFB02673-D6C9-4F17-B621-197F7B46C43F}">
      <dgm:prSet/>
      <dgm:spPr/>
      <dgm:t>
        <a:bodyPr/>
        <a:lstStyle/>
        <a:p>
          <a:endParaRPr lang="en-US"/>
        </a:p>
      </dgm:t>
    </dgm:pt>
    <dgm:pt modelId="{84E7FF91-8A8B-46DB-817B-321689394781}">
      <dgm:prSet/>
      <dgm:spPr/>
      <dgm:t>
        <a:bodyPr/>
        <a:lstStyle/>
        <a:p>
          <a:pPr>
            <a:buNone/>
          </a:pPr>
          <a:r>
            <a:rPr lang="en-GB" baseline="0" dirty="0"/>
            <a:t>The metric for equipment addresses the form of equipment that Eve will need to exploit and range from standard (i.e. off the shelf with zero or minimal configuration) through to bespoke and multiple-bespoke equipment. There is an implicit link between expertise and equipment where it is often considered that an expert and motivated attacker is more likely to invest in bespoke or customised equipment.</a:t>
          </a:r>
          <a:endParaRPr lang="en-US" dirty="0"/>
        </a:p>
      </dgm:t>
    </dgm:pt>
    <dgm:pt modelId="{CFB97E8D-47F8-436A-818E-ADD983A23DF1}" type="parTrans" cxnId="{F6429EEF-2764-48DD-A7B4-FB52FA7FD1C9}">
      <dgm:prSet/>
      <dgm:spPr/>
      <dgm:t>
        <a:bodyPr/>
        <a:lstStyle/>
        <a:p>
          <a:endParaRPr lang="en-US"/>
        </a:p>
      </dgm:t>
    </dgm:pt>
    <dgm:pt modelId="{7AF63E83-503A-4B47-88DE-D785C5C880FA}" type="sibTrans" cxnId="{F6429EEF-2764-48DD-A7B4-FB52FA7FD1C9}">
      <dgm:prSet/>
      <dgm:spPr/>
      <dgm:t>
        <a:bodyPr/>
        <a:lstStyle/>
        <a:p>
          <a:endParaRPr lang="en-US"/>
        </a:p>
      </dgm:t>
    </dgm:pt>
    <dgm:pt modelId="{815DAB45-D0EE-084D-9499-2E7ABAF2981E}" type="pres">
      <dgm:prSet presAssocID="{CC97308D-F473-4931-96C0-8CCA66961AA6}" presName="Name0" presStyleCnt="0">
        <dgm:presLayoutVars>
          <dgm:dir/>
          <dgm:animLvl val="lvl"/>
          <dgm:resizeHandles val="exact"/>
        </dgm:presLayoutVars>
      </dgm:prSet>
      <dgm:spPr/>
    </dgm:pt>
    <dgm:pt modelId="{B2CC0290-25A9-D04C-BC10-A70E5E7BFC48}" type="pres">
      <dgm:prSet presAssocID="{6426CB03-909C-448E-B8FF-CF4B99217F3A}" presName="linNode" presStyleCnt="0"/>
      <dgm:spPr/>
    </dgm:pt>
    <dgm:pt modelId="{AD457769-FFB6-3B4A-9F0E-DF8C5CAA1CBA}" type="pres">
      <dgm:prSet presAssocID="{6426CB03-909C-448E-B8FF-CF4B99217F3A}" presName="parentText" presStyleLbl="node1" presStyleIdx="0" presStyleCnt="5">
        <dgm:presLayoutVars>
          <dgm:chMax val="1"/>
          <dgm:bulletEnabled val="1"/>
        </dgm:presLayoutVars>
      </dgm:prSet>
      <dgm:spPr/>
    </dgm:pt>
    <dgm:pt modelId="{A57D7DB2-1A67-B54E-93F6-31F6C63FAA72}" type="pres">
      <dgm:prSet presAssocID="{6426CB03-909C-448E-B8FF-CF4B99217F3A}" presName="descendantText" presStyleLbl="alignAccFollowNode1" presStyleIdx="0" presStyleCnt="5">
        <dgm:presLayoutVars>
          <dgm:bulletEnabled val="1"/>
        </dgm:presLayoutVars>
      </dgm:prSet>
      <dgm:spPr/>
    </dgm:pt>
    <dgm:pt modelId="{C6E27EE8-632C-8C4F-B330-03D90FB20931}" type="pres">
      <dgm:prSet presAssocID="{4C9B16AB-7A86-4F40-B548-76D0584538C3}" presName="sp" presStyleCnt="0"/>
      <dgm:spPr/>
    </dgm:pt>
    <dgm:pt modelId="{CD4B126C-3921-6F43-95D8-9D7D8D550D22}" type="pres">
      <dgm:prSet presAssocID="{6CD718B8-A873-4D0A-863D-D73AD3963008}" presName="linNode" presStyleCnt="0"/>
      <dgm:spPr/>
    </dgm:pt>
    <dgm:pt modelId="{347DFAA1-7FC3-5C4E-A20B-D8619599EDBF}" type="pres">
      <dgm:prSet presAssocID="{6CD718B8-A873-4D0A-863D-D73AD3963008}" presName="parentText" presStyleLbl="node1" presStyleIdx="1" presStyleCnt="5">
        <dgm:presLayoutVars>
          <dgm:chMax val="1"/>
          <dgm:bulletEnabled val="1"/>
        </dgm:presLayoutVars>
      </dgm:prSet>
      <dgm:spPr/>
    </dgm:pt>
    <dgm:pt modelId="{587F9E54-D28B-E04B-86B6-E9DC7FDECDDD}" type="pres">
      <dgm:prSet presAssocID="{6CD718B8-A873-4D0A-863D-D73AD3963008}" presName="descendantText" presStyleLbl="alignAccFollowNode1" presStyleIdx="1" presStyleCnt="5">
        <dgm:presLayoutVars>
          <dgm:bulletEnabled val="1"/>
        </dgm:presLayoutVars>
      </dgm:prSet>
      <dgm:spPr/>
    </dgm:pt>
    <dgm:pt modelId="{675E7E63-2A28-F144-9748-D23C681F4F50}" type="pres">
      <dgm:prSet presAssocID="{68613593-561A-4B8F-95C4-4E905CF18107}" presName="sp" presStyleCnt="0"/>
      <dgm:spPr/>
    </dgm:pt>
    <dgm:pt modelId="{3B7F2EDF-1786-7B40-A3C3-47080D137A0F}" type="pres">
      <dgm:prSet presAssocID="{A8529FB6-BF5F-436D-81FA-CC81590FFF92}" presName="linNode" presStyleCnt="0"/>
      <dgm:spPr/>
    </dgm:pt>
    <dgm:pt modelId="{7CDF0FC9-A88E-6B4E-8541-E6D89702A133}" type="pres">
      <dgm:prSet presAssocID="{A8529FB6-BF5F-436D-81FA-CC81590FFF92}" presName="parentText" presStyleLbl="node1" presStyleIdx="2" presStyleCnt="5">
        <dgm:presLayoutVars>
          <dgm:chMax val="1"/>
          <dgm:bulletEnabled val="1"/>
        </dgm:presLayoutVars>
      </dgm:prSet>
      <dgm:spPr/>
    </dgm:pt>
    <dgm:pt modelId="{9AE4F417-6D50-834A-BD58-D2E971A3C51A}" type="pres">
      <dgm:prSet presAssocID="{A8529FB6-BF5F-436D-81FA-CC81590FFF92}" presName="descendantText" presStyleLbl="alignAccFollowNode1" presStyleIdx="2" presStyleCnt="5">
        <dgm:presLayoutVars>
          <dgm:bulletEnabled val="1"/>
        </dgm:presLayoutVars>
      </dgm:prSet>
      <dgm:spPr/>
    </dgm:pt>
    <dgm:pt modelId="{45447082-C264-F945-B491-AC6D76DF78AA}" type="pres">
      <dgm:prSet presAssocID="{4D580D77-CCAB-4CE8-B98D-A285BBAAD50A}" presName="sp" presStyleCnt="0"/>
      <dgm:spPr/>
    </dgm:pt>
    <dgm:pt modelId="{6885980F-1844-7B42-9C11-E11AD20CE940}" type="pres">
      <dgm:prSet presAssocID="{ACE4B5C1-2288-4598-8062-40BB3FDAE309}" presName="linNode" presStyleCnt="0"/>
      <dgm:spPr/>
    </dgm:pt>
    <dgm:pt modelId="{EFF88E7D-5959-4A40-93DA-445AE8E43DFB}" type="pres">
      <dgm:prSet presAssocID="{ACE4B5C1-2288-4598-8062-40BB3FDAE309}" presName="parentText" presStyleLbl="node1" presStyleIdx="3" presStyleCnt="5">
        <dgm:presLayoutVars>
          <dgm:chMax val="1"/>
          <dgm:bulletEnabled val="1"/>
        </dgm:presLayoutVars>
      </dgm:prSet>
      <dgm:spPr/>
    </dgm:pt>
    <dgm:pt modelId="{F896C3FD-1B32-024A-A835-2811BF5A102F}" type="pres">
      <dgm:prSet presAssocID="{ACE4B5C1-2288-4598-8062-40BB3FDAE309}" presName="descendantText" presStyleLbl="alignAccFollowNode1" presStyleIdx="3" presStyleCnt="5">
        <dgm:presLayoutVars>
          <dgm:bulletEnabled val="1"/>
        </dgm:presLayoutVars>
      </dgm:prSet>
      <dgm:spPr/>
    </dgm:pt>
    <dgm:pt modelId="{692A060C-9E11-1243-8AB1-CF90D8C09CBF}" type="pres">
      <dgm:prSet presAssocID="{BDC88707-A498-41FB-9E21-07369E1A56B9}" presName="sp" presStyleCnt="0"/>
      <dgm:spPr/>
    </dgm:pt>
    <dgm:pt modelId="{84EB389F-BA2F-B047-A760-2394A6A3B804}" type="pres">
      <dgm:prSet presAssocID="{D1E21466-1DE1-4506-8328-8A1E2ABD9B82}" presName="linNode" presStyleCnt="0"/>
      <dgm:spPr/>
    </dgm:pt>
    <dgm:pt modelId="{57CD9C3F-A5AD-C543-84AA-B545B9BE82D8}" type="pres">
      <dgm:prSet presAssocID="{D1E21466-1DE1-4506-8328-8A1E2ABD9B82}" presName="parentText" presStyleLbl="node1" presStyleIdx="4" presStyleCnt="5">
        <dgm:presLayoutVars>
          <dgm:chMax val="1"/>
          <dgm:bulletEnabled val="1"/>
        </dgm:presLayoutVars>
      </dgm:prSet>
      <dgm:spPr/>
    </dgm:pt>
    <dgm:pt modelId="{26ABA0FD-F69E-4447-A805-8A5C4D6D5B8B}" type="pres">
      <dgm:prSet presAssocID="{D1E21466-1DE1-4506-8328-8A1E2ABD9B82}" presName="descendantText" presStyleLbl="alignAccFollowNode1" presStyleIdx="4" presStyleCnt="5">
        <dgm:presLayoutVars>
          <dgm:bulletEnabled val="1"/>
        </dgm:presLayoutVars>
      </dgm:prSet>
      <dgm:spPr/>
    </dgm:pt>
  </dgm:ptLst>
  <dgm:cxnLst>
    <dgm:cxn modelId="{7C45CA00-2F23-E04E-B57F-E335B261A5A5}" type="presOf" srcId="{A8529FB6-BF5F-436D-81FA-CC81590FFF92}" destId="{7CDF0FC9-A88E-6B4E-8541-E6D89702A133}" srcOrd="0" destOrd="0" presId="urn:microsoft.com/office/officeart/2005/8/layout/vList5"/>
    <dgm:cxn modelId="{2F63DC05-4B4D-4F7B-8357-B7D068CD6379}" srcId="{ACE4B5C1-2288-4598-8062-40BB3FDAE309}" destId="{80461A06-4245-4FE8-A87F-68FE9274E150}" srcOrd="0" destOrd="0" parTransId="{EA459649-22C4-4477-90EC-D87B6C42EF46}" sibTransId="{08EF1CD0-8D1B-47EB-B4FB-FD52CF52EF79}"/>
    <dgm:cxn modelId="{B55DBD19-EAE0-4D73-AC35-68C8AFCC836E}" srcId="{6426CB03-909C-448E-B8FF-CF4B99217F3A}" destId="{F3482C75-D63D-44F4-B5A1-CFB7C050059A}" srcOrd="0" destOrd="0" parTransId="{23808FEE-B904-49A9-83FD-279D73DB5234}" sibTransId="{6614622A-79FD-4C1D-80C2-6A1CC75663D7}"/>
    <dgm:cxn modelId="{BD01821A-33B9-0345-BC5F-A006CFF1C66B}" type="presOf" srcId="{84E7FF91-8A8B-46DB-817B-321689394781}" destId="{26ABA0FD-F69E-4447-A805-8A5C4D6D5B8B}" srcOrd="0" destOrd="0" presId="urn:microsoft.com/office/officeart/2005/8/layout/vList5"/>
    <dgm:cxn modelId="{8EF2AE1F-65E6-4898-BC9D-FAD1E0176225}" srcId="{A8529FB6-BF5F-436D-81FA-CC81590FFF92}" destId="{BB61A3FC-03AB-42A7-922E-EC1096FDA8F9}" srcOrd="0" destOrd="0" parTransId="{9F3D60F0-01DC-4AC7-89B0-26F51728F08A}" sibTransId="{E069E3E7-53D2-4BBD-9678-AB65F9529C95}"/>
    <dgm:cxn modelId="{EB6DF324-D579-0448-A827-70105117814C}" type="presOf" srcId="{CC97308D-F473-4931-96C0-8CCA66961AA6}" destId="{815DAB45-D0EE-084D-9499-2E7ABAF2981E}" srcOrd="0" destOrd="0" presId="urn:microsoft.com/office/officeart/2005/8/layout/vList5"/>
    <dgm:cxn modelId="{E6585829-EEF2-44F4-9423-912214D63B0F}" srcId="{CC97308D-F473-4931-96C0-8CCA66961AA6}" destId="{A8529FB6-BF5F-436D-81FA-CC81590FFF92}" srcOrd="2" destOrd="0" parTransId="{43CDAF90-3FE0-4661-B738-83E8A08A2762}" sibTransId="{4D580D77-CCAB-4CE8-B98D-A285BBAAD50A}"/>
    <dgm:cxn modelId="{CBB9EB29-771D-DA40-A3FD-6B4F73066CC0}" type="presOf" srcId="{80461A06-4245-4FE8-A87F-68FE9274E150}" destId="{F896C3FD-1B32-024A-A835-2811BF5A102F}" srcOrd="0" destOrd="0" presId="urn:microsoft.com/office/officeart/2005/8/layout/vList5"/>
    <dgm:cxn modelId="{BCECF045-1DAC-164B-9F1B-186EE064E7FB}" type="presOf" srcId="{D1E21466-1DE1-4506-8328-8A1E2ABD9B82}" destId="{57CD9C3F-A5AD-C543-84AA-B545B9BE82D8}" srcOrd="0" destOrd="0" presId="urn:microsoft.com/office/officeart/2005/8/layout/vList5"/>
    <dgm:cxn modelId="{01AE7D4A-C35E-4945-8D46-F83B762777B4}" srcId="{6CD718B8-A873-4D0A-863D-D73AD3963008}" destId="{BC767ADD-C29E-4844-8AFE-7B2EFDC0486C}" srcOrd="0" destOrd="0" parTransId="{086CD59D-F85E-48A1-95B6-B8F47612C0E0}" sibTransId="{7B6C21B4-FB21-4191-AB8F-9CDC2050ED60}"/>
    <dgm:cxn modelId="{9442C06D-5C42-B74F-A3A4-6B719B3761F3}" type="presOf" srcId="{6CD718B8-A873-4D0A-863D-D73AD3963008}" destId="{347DFAA1-7FC3-5C4E-A20B-D8619599EDBF}" srcOrd="0" destOrd="0" presId="urn:microsoft.com/office/officeart/2005/8/layout/vList5"/>
    <dgm:cxn modelId="{F1224971-B0A8-7348-A551-1A5F4F342AF2}" type="presOf" srcId="{BC767ADD-C29E-4844-8AFE-7B2EFDC0486C}" destId="{587F9E54-D28B-E04B-86B6-E9DC7FDECDDD}" srcOrd="0" destOrd="0" presId="urn:microsoft.com/office/officeart/2005/8/layout/vList5"/>
    <dgm:cxn modelId="{FFB02673-D6C9-4F17-B621-197F7B46C43F}" srcId="{CC97308D-F473-4931-96C0-8CCA66961AA6}" destId="{D1E21466-1DE1-4506-8328-8A1E2ABD9B82}" srcOrd="4" destOrd="0" parTransId="{64791DC0-6EEB-472A-999E-15829504D1BE}" sibTransId="{B6BD2632-68CE-417D-ACCD-F1F1B4C889DD}"/>
    <dgm:cxn modelId="{509EAE7E-445B-844C-B084-BBDC6CBF7556}" type="presOf" srcId="{BB61A3FC-03AB-42A7-922E-EC1096FDA8F9}" destId="{9AE4F417-6D50-834A-BD58-D2E971A3C51A}" srcOrd="0" destOrd="0" presId="urn:microsoft.com/office/officeart/2005/8/layout/vList5"/>
    <dgm:cxn modelId="{21F59D89-DC46-4BD5-80E1-E2F25D4B7E08}" srcId="{CC97308D-F473-4931-96C0-8CCA66961AA6}" destId="{6426CB03-909C-448E-B8FF-CF4B99217F3A}" srcOrd="0" destOrd="0" parTransId="{394DF60E-A953-4A41-BDA2-0236220030F4}" sibTransId="{4C9B16AB-7A86-4F40-B548-76D0584538C3}"/>
    <dgm:cxn modelId="{B75DACA3-0A4B-4D33-B461-D8CBC88525C5}" srcId="{CC97308D-F473-4931-96C0-8CCA66961AA6}" destId="{6CD718B8-A873-4D0A-863D-D73AD3963008}" srcOrd="1" destOrd="0" parTransId="{5A6899DA-377F-4071-93F9-CD1DDCC396AD}" sibTransId="{68613593-561A-4B8F-95C4-4E905CF18107}"/>
    <dgm:cxn modelId="{51D449A4-4DBD-284B-88B5-763F2A44927B}" type="presOf" srcId="{F3482C75-D63D-44F4-B5A1-CFB7C050059A}" destId="{A57D7DB2-1A67-B54E-93F6-31F6C63FAA72}" srcOrd="0" destOrd="0" presId="urn:microsoft.com/office/officeart/2005/8/layout/vList5"/>
    <dgm:cxn modelId="{177C22D8-35B6-7F42-82A0-3DFF0E761E55}" type="presOf" srcId="{6426CB03-909C-448E-B8FF-CF4B99217F3A}" destId="{AD457769-FFB6-3B4A-9F0E-DF8C5CAA1CBA}" srcOrd="0" destOrd="0" presId="urn:microsoft.com/office/officeart/2005/8/layout/vList5"/>
    <dgm:cxn modelId="{97A06BE7-1D61-3A47-8FF2-2ABB31456D31}" type="presOf" srcId="{ACE4B5C1-2288-4598-8062-40BB3FDAE309}" destId="{EFF88E7D-5959-4A40-93DA-445AE8E43DFB}" srcOrd="0" destOrd="0" presId="urn:microsoft.com/office/officeart/2005/8/layout/vList5"/>
    <dgm:cxn modelId="{BDD4BBE9-929A-48FA-BD4B-DA412BE374C0}" srcId="{CC97308D-F473-4931-96C0-8CCA66961AA6}" destId="{ACE4B5C1-2288-4598-8062-40BB3FDAE309}" srcOrd="3" destOrd="0" parTransId="{2989E7A4-806D-43EC-904F-61C8A7A5886E}" sibTransId="{BDC88707-A498-41FB-9E21-07369E1A56B9}"/>
    <dgm:cxn modelId="{F6429EEF-2764-48DD-A7B4-FB52FA7FD1C9}" srcId="{D1E21466-1DE1-4506-8328-8A1E2ABD9B82}" destId="{84E7FF91-8A8B-46DB-817B-321689394781}" srcOrd="0" destOrd="0" parTransId="{CFB97E8D-47F8-436A-818E-ADD983A23DF1}" sibTransId="{7AF63E83-503A-4B47-88DE-D785C5C880FA}"/>
    <dgm:cxn modelId="{333AC0AD-6285-3D46-BCD9-2B6DFFD72BBD}" type="presParOf" srcId="{815DAB45-D0EE-084D-9499-2E7ABAF2981E}" destId="{B2CC0290-25A9-D04C-BC10-A70E5E7BFC48}" srcOrd="0" destOrd="0" presId="urn:microsoft.com/office/officeart/2005/8/layout/vList5"/>
    <dgm:cxn modelId="{28E15BF5-CFB8-F643-90AA-E252079412D2}" type="presParOf" srcId="{B2CC0290-25A9-D04C-BC10-A70E5E7BFC48}" destId="{AD457769-FFB6-3B4A-9F0E-DF8C5CAA1CBA}" srcOrd="0" destOrd="0" presId="urn:microsoft.com/office/officeart/2005/8/layout/vList5"/>
    <dgm:cxn modelId="{125E7EDF-C94C-474A-BEAB-DEF253E7DE7B}" type="presParOf" srcId="{B2CC0290-25A9-D04C-BC10-A70E5E7BFC48}" destId="{A57D7DB2-1A67-B54E-93F6-31F6C63FAA72}" srcOrd="1" destOrd="0" presId="urn:microsoft.com/office/officeart/2005/8/layout/vList5"/>
    <dgm:cxn modelId="{C493C374-95A0-2440-8C82-1CEBD63429B8}" type="presParOf" srcId="{815DAB45-D0EE-084D-9499-2E7ABAF2981E}" destId="{C6E27EE8-632C-8C4F-B330-03D90FB20931}" srcOrd="1" destOrd="0" presId="urn:microsoft.com/office/officeart/2005/8/layout/vList5"/>
    <dgm:cxn modelId="{99F0AEFE-2D60-024D-A978-AB11B8920365}" type="presParOf" srcId="{815DAB45-D0EE-084D-9499-2E7ABAF2981E}" destId="{CD4B126C-3921-6F43-95D8-9D7D8D550D22}" srcOrd="2" destOrd="0" presId="urn:microsoft.com/office/officeart/2005/8/layout/vList5"/>
    <dgm:cxn modelId="{02905CAD-54CD-BB41-B552-93D0A025F9E8}" type="presParOf" srcId="{CD4B126C-3921-6F43-95D8-9D7D8D550D22}" destId="{347DFAA1-7FC3-5C4E-A20B-D8619599EDBF}" srcOrd="0" destOrd="0" presId="urn:microsoft.com/office/officeart/2005/8/layout/vList5"/>
    <dgm:cxn modelId="{41E2C730-9537-9343-913F-E2D1FCE3957C}" type="presParOf" srcId="{CD4B126C-3921-6F43-95D8-9D7D8D550D22}" destId="{587F9E54-D28B-E04B-86B6-E9DC7FDECDDD}" srcOrd="1" destOrd="0" presId="urn:microsoft.com/office/officeart/2005/8/layout/vList5"/>
    <dgm:cxn modelId="{19623306-A997-4042-9ADE-50B7F84F8759}" type="presParOf" srcId="{815DAB45-D0EE-084D-9499-2E7ABAF2981E}" destId="{675E7E63-2A28-F144-9748-D23C681F4F50}" srcOrd="3" destOrd="0" presId="urn:microsoft.com/office/officeart/2005/8/layout/vList5"/>
    <dgm:cxn modelId="{914819CA-D098-A646-8473-CA1A4EBB1D6F}" type="presParOf" srcId="{815DAB45-D0EE-084D-9499-2E7ABAF2981E}" destId="{3B7F2EDF-1786-7B40-A3C3-47080D137A0F}" srcOrd="4" destOrd="0" presId="urn:microsoft.com/office/officeart/2005/8/layout/vList5"/>
    <dgm:cxn modelId="{983A0C42-2C2F-994D-8F29-2E2BCC564D82}" type="presParOf" srcId="{3B7F2EDF-1786-7B40-A3C3-47080D137A0F}" destId="{7CDF0FC9-A88E-6B4E-8541-E6D89702A133}" srcOrd="0" destOrd="0" presId="urn:microsoft.com/office/officeart/2005/8/layout/vList5"/>
    <dgm:cxn modelId="{E7C1EF6A-C788-054A-8C96-D40C3011B016}" type="presParOf" srcId="{3B7F2EDF-1786-7B40-A3C3-47080D137A0F}" destId="{9AE4F417-6D50-834A-BD58-D2E971A3C51A}" srcOrd="1" destOrd="0" presId="urn:microsoft.com/office/officeart/2005/8/layout/vList5"/>
    <dgm:cxn modelId="{282C0126-43E0-DD49-ABA4-6D2F4E776C83}" type="presParOf" srcId="{815DAB45-D0EE-084D-9499-2E7ABAF2981E}" destId="{45447082-C264-F945-B491-AC6D76DF78AA}" srcOrd="5" destOrd="0" presId="urn:microsoft.com/office/officeart/2005/8/layout/vList5"/>
    <dgm:cxn modelId="{E2EBE2FD-4291-BF4F-8837-22AE532DAA51}" type="presParOf" srcId="{815DAB45-D0EE-084D-9499-2E7ABAF2981E}" destId="{6885980F-1844-7B42-9C11-E11AD20CE940}" srcOrd="6" destOrd="0" presId="urn:microsoft.com/office/officeart/2005/8/layout/vList5"/>
    <dgm:cxn modelId="{27A6DF7C-2829-A74A-9F7A-4EBE6363C1B9}" type="presParOf" srcId="{6885980F-1844-7B42-9C11-E11AD20CE940}" destId="{EFF88E7D-5959-4A40-93DA-445AE8E43DFB}" srcOrd="0" destOrd="0" presId="urn:microsoft.com/office/officeart/2005/8/layout/vList5"/>
    <dgm:cxn modelId="{E99297E8-2D41-D144-9096-4E85D88F3213}" type="presParOf" srcId="{6885980F-1844-7B42-9C11-E11AD20CE940}" destId="{F896C3FD-1B32-024A-A835-2811BF5A102F}" srcOrd="1" destOrd="0" presId="urn:microsoft.com/office/officeart/2005/8/layout/vList5"/>
    <dgm:cxn modelId="{049F957E-EF78-F045-9200-30C3AAB9230F}" type="presParOf" srcId="{815DAB45-D0EE-084D-9499-2E7ABAF2981E}" destId="{692A060C-9E11-1243-8AB1-CF90D8C09CBF}" srcOrd="7" destOrd="0" presId="urn:microsoft.com/office/officeart/2005/8/layout/vList5"/>
    <dgm:cxn modelId="{4D5653A9-7B68-BD4F-AF87-11D8A003437E}" type="presParOf" srcId="{815DAB45-D0EE-084D-9499-2E7ABAF2981E}" destId="{84EB389F-BA2F-B047-A760-2394A6A3B804}" srcOrd="8" destOrd="0" presId="urn:microsoft.com/office/officeart/2005/8/layout/vList5"/>
    <dgm:cxn modelId="{7F7EF755-0A22-2243-A511-31279CA281B2}" type="presParOf" srcId="{84EB389F-BA2F-B047-A760-2394A6A3B804}" destId="{57CD9C3F-A5AD-C543-84AA-B545B9BE82D8}" srcOrd="0" destOrd="0" presId="urn:microsoft.com/office/officeart/2005/8/layout/vList5"/>
    <dgm:cxn modelId="{E403F755-BE9F-2A43-8158-F596C48E5919}" type="presParOf" srcId="{84EB389F-BA2F-B047-A760-2394A6A3B804}" destId="{26ABA0FD-F69E-4447-A805-8A5C4D6D5B8B}"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8AEE89C0-BE6F-4F1A-9F2B-6E10D1B97E3E}" type="doc">
      <dgm:prSet loTypeId="urn:microsoft.com/office/officeart/2018/2/layout/IconCircleList" loCatId="icon" qsTypeId="urn:microsoft.com/office/officeart/2005/8/quickstyle/simple1" qsCatId="simple" csTypeId="urn:microsoft.com/office/officeart/2005/8/colors/accent0_3" csCatId="mainScheme" phldr="1"/>
      <dgm:spPr/>
      <dgm:t>
        <a:bodyPr/>
        <a:lstStyle/>
        <a:p>
          <a:endParaRPr lang="en-US"/>
        </a:p>
      </dgm:t>
    </dgm:pt>
    <dgm:pt modelId="{D738C324-A6D7-4D0B-99F6-E3D30C481414}">
      <dgm:prSet/>
      <dgm:spPr/>
      <dgm:t>
        <a:bodyPr/>
        <a:lstStyle/>
        <a:p>
          <a:r>
            <a:rPr lang="en-GB" dirty="0"/>
            <a:t>The following slides describe a recommendation suggested by GSMA when it comes to configuring IoT Devices. </a:t>
          </a:r>
          <a:endParaRPr lang="en-US" dirty="0"/>
        </a:p>
      </dgm:t>
    </dgm:pt>
    <dgm:pt modelId="{95F564C5-ABC7-4E86-A0DE-5347CF338165}" type="parTrans" cxnId="{E899EA3D-7CD8-4A08-998F-B2ED7AE2C7BA}">
      <dgm:prSet/>
      <dgm:spPr/>
      <dgm:t>
        <a:bodyPr/>
        <a:lstStyle/>
        <a:p>
          <a:endParaRPr lang="en-US"/>
        </a:p>
      </dgm:t>
    </dgm:pt>
    <dgm:pt modelId="{63956717-BE38-4121-A773-858C9A2AD49C}" type="sibTrans" cxnId="{E899EA3D-7CD8-4A08-998F-B2ED7AE2C7BA}">
      <dgm:prSet/>
      <dgm:spPr/>
      <dgm:t>
        <a:bodyPr/>
        <a:lstStyle/>
        <a:p>
          <a:endParaRPr lang="en-US"/>
        </a:p>
      </dgm:t>
    </dgm:pt>
    <dgm:pt modelId="{516CA4F4-B441-4228-9F31-244D97AB6466}">
      <dgm:prSet/>
      <dgm:spPr/>
      <dgm:t>
        <a:bodyPr/>
        <a:lstStyle/>
        <a:p>
          <a:r>
            <a:rPr lang="en-GB"/>
            <a:t>The suggestion covers Critical List, High priority recommendation, Medium and low priority recommendation. Within this material only Critical and high recommendation will be covered.</a:t>
          </a:r>
          <a:endParaRPr lang="en-US"/>
        </a:p>
      </dgm:t>
    </dgm:pt>
    <dgm:pt modelId="{729FF9CF-6F08-4E49-A1BF-8FD0A4A3BC3A}" type="parTrans" cxnId="{C98FAC5F-A880-4DD1-9219-7790EF49EAB0}">
      <dgm:prSet/>
      <dgm:spPr/>
      <dgm:t>
        <a:bodyPr/>
        <a:lstStyle/>
        <a:p>
          <a:endParaRPr lang="en-US"/>
        </a:p>
      </dgm:t>
    </dgm:pt>
    <dgm:pt modelId="{7FD30F6A-B75E-455F-AAB8-831C71B25D15}" type="sibTrans" cxnId="{C98FAC5F-A880-4DD1-9219-7790EF49EAB0}">
      <dgm:prSet/>
      <dgm:spPr/>
      <dgm:t>
        <a:bodyPr/>
        <a:lstStyle/>
        <a:p>
          <a:endParaRPr lang="en-US"/>
        </a:p>
      </dgm:t>
    </dgm:pt>
    <dgm:pt modelId="{B173E2B3-CCA0-4293-9E62-01DDF103481D}">
      <dgm:prSet/>
      <dgm:spPr/>
      <dgm:t>
        <a:bodyPr/>
        <a:lstStyle/>
        <a:p>
          <a:r>
            <a:rPr lang="en-GB"/>
            <a:t>Critical Recommendation: critical recommendations define a secure endpoint architecture. Without these recommendations, the endpoint will have an incomplete security profile that will be abused by an adversary.</a:t>
          </a:r>
          <a:endParaRPr lang="en-US"/>
        </a:p>
      </dgm:t>
    </dgm:pt>
    <dgm:pt modelId="{D2CB2552-018B-4953-A15B-49A10A105699}" type="parTrans" cxnId="{03CDC34D-494E-45A8-B681-A958D0081008}">
      <dgm:prSet/>
      <dgm:spPr/>
      <dgm:t>
        <a:bodyPr/>
        <a:lstStyle/>
        <a:p>
          <a:endParaRPr lang="en-US"/>
        </a:p>
      </dgm:t>
    </dgm:pt>
    <dgm:pt modelId="{6162AF5C-F5E4-4515-B613-33861A7A2700}" type="sibTrans" cxnId="{03CDC34D-494E-45A8-B681-A958D0081008}">
      <dgm:prSet/>
      <dgm:spPr/>
      <dgm:t>
        <a:bodyPr/>
        <a:lstStyle/>
        <a:p>
          <a:endParaRPr lang="en-US"/>
        </a:p>
      </dgm:t>
    </dgm:pt>
    <dgm:pt modelId="{8D2C6C79-18FD-499C-BD6C-E4574E76A594}">
      <dgm:prSet/>
      <dgm:spPr/>
      <dgm:t>
        <a:bodyPr/>
        <a:lstStyle/>
        <a:p>
          <a:r>
            <a:rPr lang="en-GB"/>
            <a:t>Endpoint: A generic term for a lightweight endpoint, Complex Endpoint, gateway or other connected device (IoT devices falls under this definition).</a:t>
          </a:r>
          <a:endParaRPr lang="en-US"/>
        </a:p>
      </dgm:t>
    </dgm:pt>
    <dgm:pt modelId="{0F766E3D-813F-4FD9-802F-06DE1C638F65}" type="parTrans" cxnId="{4B6347A2-87BD-4E24-8268-3FF05D747A96}">
      <dgm:prSet/>
      <dgm:spPr/>
      <dgm:t>
        <a:bodyPr/>
        <a:lstStyle/>
        <a:p>
          <a:endParaRPr lang="en-US"/>
        </a:p>
      </dgm:t>
    </dgm:pt>
    <dgm:pt modelId="{E3A96A48-7238-466D-866E-74E5CCBFA82D}" type="sibTrans" cxnId="{4B6347A2-87BD-4E24-8268-3FF05D747A96}">
      <dgm:prSet/>
      <dgm:spPr/>
      <dgm:t>
        <a:bodyPr/>
        <a:lstStyle/>
        <a:p>
          <a:endParaRPr lang="en-US"/>
        </a:p>
      </dgm:t>
    </dgm:pt>
    <dgm:pt modelId="{3E7A1ACA-2400-426A-9958-0EEF64C0592B}" type="pres">
      <dgm:prSet presAssocID="{8AEE89C0-BE6F-4F1A-9F2B-6E10D1B97E3E}" presName="root" presStyleCnt="0">
        <dgm:presLayoutVars>
          <dgm:dir/>
          <dgm:resizeHandles val="exact"/>
        </dgm:presLayoutVars>
      </dgm:prSet>
      <dgm:spPr/>
    </dgm:pt>
    <dgm:pt modelId="{F0D6548F-6343-4A14-96AC-E2F771EF5E93}" type="pres">
      <dgm:prSet presAssocID="{8AEE89C0-BE6F-4F1A-9F2B-6E10D1B97E3E}" presName="container" presStyleCnt="0">
        <dgm:presLayoutVars>
          <dgm:dir/>
          <dgm:resizeHandles val="exact"/>
        </dgm:presLayoutVars>
      </dgm:prSet>
      <dgm:spPr/>
    </dgm:pt>
    <dgm:pt modelId="{4B09CF6A-FFE6-4479-B6EB-963EB0D3C177}" type="pres">
      <dgm:prSet presAssocID="{D738C324-A6D7-4D0B-99F6-E3D30C481414}" presName="compNode" presStyleCnt="0"/>
      <dgm:spPr/>
    </dgm:pt>
    <dgm:pt modelId="{B433A4C1-8554-4F03-82EA-01A7D738EB7C}" type="pres">
      <dgm:prSet presAssocID="{D738C324-A6D7-4D0B-99F6-E3D30C481414}" presName="iconBgRect" presStyleLbl="bgShp" presStyleIdx="0" presStyleCnt="4"/>
      <dgm:spPr/>
    </dgm:pt>
    <dgm:pt modelId="{11488F84-F47F-4CEC-A0C2-680E79676581}" type="pres">
      <dgm:prSet presAssocID="{D738C324-A6D7-4D0B-99F6-E3D30C481414}"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tream"/>
        </a:ext>
      </dgm:extLst>
    </dgm:pt>
    <dgm:pt modelId="{92FE172A-E6B5-4796-8ACD-8ACAF906941C}" type="pres">
      <dgm:prSet presAssocID="{D738C324-A6D7-4D0B-99F6-E3D30C481414}" presName="spaceRect" presStyleCnt="0"/>
      <dgm:spPr/>
    </dgm:pt>
    <dgm:pt modelId="{A9EDEC04-9317-4DBA-8404-13AAEA9FAA4F}" type="pres">
      <dgm:prSet presAssocID="{D738C324-A6D7-4D0B-99F6-E3D30C481414}" presName="textRect" presStyleLbl="revTx" presStyleIdx="0" presStyleCnt="4">
        <dgm:presLayoutVars>
          <dgm:chMax val="1"/>
          <dgm:chPref val="1"/>
        </dgm:presLayoutVars>
      </dgm:prSet>
      <dgm:spPr/>
    </dgm:pt>
    <dgm:pt modelId="{A5CBF7BC-145B-4D80-8DC0-DDFFB0CADF71}" type="pres">
      <dgm:prSet presAssocID="{63956717-BE38-4121-A773-858C9A2AD49C}" presName="sibTrans" presStyleLbl="sibTrans2D1" presStyleIdx="0" presStyleCnt="0"/>
      <dgm:spPr/>
    </dgm:pt>
    <dgm:pt modelId="{BEBB04D7-458B-4AF1-9ABC-F044A8CD69E9}" type="pres">
      <dgm:prSet presAssocID="{516CA4F4-B441-4228-9F31-244D97AB6466}" presName="compNode" presStyleCnt="0"/>
      <dgm:spPr/>
    </dgm:pt>
    <dgm:pt modelId="{E95D2ED5-A53D-4958-89FB-28160DCB0A28}" type="pres">
      <dgm:prSet presAssocID="{516CA4F4-B441-4228-9F31-244D97AB6466}" presName="iconBgRect" presStyleLbl="bgShp" presStyleIdx="1" presStyleCnt="4"/>
      <dgm:spPr/>
    </dgm:pt>
    <dgm:pt modelId="{98E5F907-D6F0-4268-9AEA-4BB2C83485A3}" type="pres">
      <dgm:prSet presAssocID="{516CA4F4-B441-4228-9F31-244D97AB6466}"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Warning"/>
        </a:ext>
      </dgm:extLst>
    </dgm:pt>
    <dgm:pt modelId="{626CB56C-4EF6-43F7-B826-28EB58DE50FC}" type="pres">
      <dgm:prSet presAssocID="{516CA4F4-B441-4228-9F31-244D97AB6466}" presName="spaceRect" presStyleCnt="0"/>
      <dgm:spPr/>
    </dgm:pt>
    <dgm:pt modelId="{CAE5D98D-8751-4B57-8576-DBBC48983FBC}" type="pres">
      <dgm:prSet presAssocID="{516CA4F4-B441-4228-9F31-244D97AB6466}" presName="textRect" presStyleLbl="revTx" presStyleIdx="1" presStyleCnt="4">
        <dgm:presLayoutVars>
          <dgm:chMax val="1"/>
          <dgm:chPref val="1"/>
        </dgm:presLayoutVars>
      </dgm:prSet>
      <dgm:spPr/>
    </dgm:pt>
    <dgm:pt modelId="{6EEC7EF1-55B4-4A4E-BB58-0C5029DE2146}" type="pres">
      <dgm:prSet presAssocID="{7FD30F6A-B75E-455F-AAB8-831C71B25D15}" presName="sibTrans" presStyleLbl="sibTrans2D1" presStyleIdx="0" presStyleCnt="0"/>
      <dgm:spPr/>
    </dgm:pt>
    <dgm:pt modelId="{04B9021F-2749-4997-9D7A-9F05BADB0447}" type="pres">
      <dgm:prSet presAssocID="{B173E2B3-CCA0-4293-9E62-01DDF103481D}" presName="compNode" presStyleCnt="0"/>
      <dgm:spPr/>
    </dgm:pt>
    <dgm:pt modelId="{3188A035-0743-411A-8E75-635E67F4E682}" type="pres">
      <dgm:prSet presAssocID="{B173E2B3-CCA0-4293-9E62-01DDF103481D}" presName="iconBgRect" presStyleLbl="bgShp" presStyleIdx="2" presStyleCnt="4"/>
      <dgm:spPr/>
    </dgm:pt>
    <dgm:pt modelId="{BD19CD05-4654-49C8-820E-A9E61FA94112}" type="pres">
      <dgm:prSet presAssocID="{B173E2B3-CCA0-4293-9E62-01DDF103481D}"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Lock"/>
        </a:ext>
      </dgm:extLst>
    </dgm:pt>
    <dgm:pt modelId="{4665A208-BF1E-4713-A051-BAA51F004FBF}" type="pres">
      <dgm:prSet presAssocID="{B173E2B3-CCA0-4293-9E62-01DDF103481D}" presName="spaceRect" presStyleCnt="0"/>
      <dgm:spPr/>
    </dgm:pt>
    <dgm:pt modelId="{D692A62A-256B-4C1B-AF1F-6EB9012C93E1}" type="pres">
      <dgm:prSet presAssocID="{B173E2B3-CCA0-4293-9E62-01DDF103481D}" presName="textRect" presStyleLbl="revTx" presStyleIdx="2" presStyleCnt="4">
        <dgm:presLayoutVars>
          <dgm:chMax val="1"/>
          <dgm:chPref val="1"/>
        </dgm:presLayoutVars>
      </dgm:prSet>
      <dgm:spPr/>
    </dgm:pt>
    <dgm:pt modelId="{9631A1CA-1DDE-479A-B2C2-E8D98BF9537A}" type="pres">
      <dgm:prSet presAssocID="{6162AF5C-F5E4-4515-B613-33861A7A2700}" presName="sibTrans" presStyleLbl="sibTrans2D1" presStyleIdx="0" presStyleCnt="0"/>
      <dgm:spPr/>
    </dgm:pt>
    <dgm:pt modelId="{3D2D4461-C212-4A0F-AAD8-54D804310C03}" type="pres">
      <dgm:prSet presAssocID="{8D2C6C79-18FD-499C-BD6C-E4574E76A594}" presName="compNode" presStyleCnt="0"/>
      <dgm:spPr/>
    </dgm:pt>
    <dgm:pt modelId="{6A339228-C7B5-4F19-BB2F-BC1DEFC9EF95}" type="pres">
      <dgm:prSet presAssocID="{8D2C6C79-18FD-499C-BD6C-E4574E76A594}" presName="iconBgRect" presStyleLbl="bgShp" presStyleIdx="3" presStyleCnt="4"/>
      <dgm:spPr/>
    </dgm:pt>
    <dgm:pt modelId="{F2F25CF9-FBC8-48ED-9376-EFD5D1E343BC}" type="pres">
      <dgm:prSet presAssocID="{8D2C6C79-18FD-499C-BD6C-E4574E76A594}"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Processor"/>
        </a:ext>
      </dgm:extLst>
    </dgm:pt>
    <dgm:pt modelId="{D1254ED6-E4F4-494A-BB5E-38B6AE66F07F}" type="pres">
      <dgm:prSet presAssocID="{8D2C6C79-18FD-499C-BD6C-E4574E76A594}" presName="spaceRect" presStyleCnt="0"/>
      <dgm:spPr/>
    </dgm:pt>
    <dgm:pt modelId="{FBCC99A1-073F-44B9-8BF4-53F027A166CA}" type="pres">
      <dgm:prSet presAssocID="{8D2C6C79-18FD-499C-BD6C-E4574E76A594}" presName="textRect" presStyleLbl="revTx" presStyleIdx="3" presStyleCnt="4">
        <dgm:presLayoutVars>
          <dgm:chMax val="1"/>
          <dgm:chPref val="1"/>
        </dgm:presLayoutVars>
      </dgm:prSet>
      <dgm:spPr/>
    </dgm:pt>
  </dgm:ptLst>
  <dgm:cxnLst>
    <dgm:cxn modelId="{361F2006-8409-4470-99DE-A21504B101B7}" type="presOf" srcId="{D738C324-A6D7-4D0B-99F6-E3D30C481414}" destId="{A9EDEC04-9317-4DBA-8404-13AAEA9FAA4F}" srcOrd="0" destOrd="0" presId="urn:microsoft.com/office/officeart/2018/2/layout/IconCircleList"/>
    <dgm:cxn modelId="{AEB3FC11-2D9B-434D-81E0-F3D83427189B}" type="presOf" srcId="{8D2C6C79-18FD-499C-BD6C-E4574E76A594}" destId="{FBCC99A1-073F-44B9-8BF4-53F027A166CA}" srcOrd="0" destOrd="0" presId="urn:microsoft.com/office/officeart/2018/2/layout/IconCircleList"/>
    <dgm:cxn modelId="{642E3D15-CEBE-498A-8310-42FAE4966EAF}" type="presOf" srcId="{8AEE89C0-BE6F-4F1A-9F2B-6E10D1B97E3E}" destId="{3E7A1ACA-2400-426A-9958-0EEF64C0592B}" srcOrd="0" destOrd="0" presId="urn:microsoft.com/office/officeart/2018/2/layout/IconCircleList"/>
    <dgm:cxn modelId="{FA8E5134-9DDF-4738-BE7D-0AF97E9553B0}" type="presOf" srcId="{B173E2B3-CCA0-4293-9E62-01DDF103481D}" destId="{D692A62A-256B-4C1B-AF1F-6EB9012C93E1}" srcOrd="0" destOrd="0" presId="urn:microsoft.com/office/officeart/2018/2/layout/IconCircleList"/>
    <dgm:cxn modelId="{A227323D-AD53-4214-BEA4-6F139578F506}" type="presOf" srcId="{63956717-BE38-4121-A773-858C9A2AD49C}" destId="{A5CBF7BC-145B-4D80-8DC0-DDFFB0CADF71}" srcOrd="0" destOrd="0" presId="urn:microsoft.com/office/officeart/2018/2/layout/IconCircleList"/>
    <dgm:cxn modelId="{E899EA3D-7CD8-4A08-998F-B2ED7AE2C7BA}" srcId="{8AEE89C0-BE6F-4F1A-9F2B-6E10D1B97E3E}" destId="{D738C324-A6D7-4D0B-99F6-E3D30C481414}" srcOrd="0" destOrd="0" parTransId="{95F564C5-ABC7-4E86-A0DE-5347CF338165}" sibTransId="{63956717-BE38-4121-A773-858C9A2AD49C}"/>
    <dgm:cxn modelId="{EE9B5B46-7708-4287-BE14-2FBDE2CB6638}" type="presOf" srcId="{516CA4F4-B441-4228-9F31-244D97AB6466}" destId="{CAE5D98D-8751-4B57-8576-DBBC48983FBC}" srcOrd="0" destOrd="0" presId="urn:microsoft.com/office/officeart/2018/2/layout/IconCircleList"/>
    <dgm:cxn modelId="{03CDC34D-494E-45A8-B681-A958D0081008}" srcId="{8AEE89C0-BE6F-4F1A-9F2B-6E10D1B97E3E}" destId="{B173E2B3-CCA0-4293-9E62-01DDF103481D}" srcOrd="2" destOrd="0" parTransId="{D2CB2552-018B-4953-A15B-49A10A105699}" sibTransId="{6162AF5C-F5E4-4515-B613-33861A7A2700}"/>
    <dgm:cxn modelId="{C98FAC5F-A880-4DD1-9219-7790EF49EAB0}" srcId="{8AEE89C0-BE6F-4F1A-9F2B-6E10D1B97E3E}" destId="{516CA4F4-B441-4228-9F31-244D97AB6466}" srcOrd="1" destOrd="0" parTransId="{729FF9CF-6F08-4E49-A1BF-8FD0A4A3BC3A}" sibTransId="{7FD30F6A-B75E-455F-AAB8-831C71B25D15}"/>
    <dgm:cxn modelId="{80922276-5235-41EE-B14A-82F5776E79D2}" type="presOf" srcId="{6162AF5C-F5E4-4515-B613-33861A7A2700}" destId="{9631A1CA-1DDE-479A-B2C2-E8D98BF9537A}" srcOrd="0" destOrd="0" presId="urn:microsoft.com/office/officeart/2018/2/layout/IconCircleList"/>
    <dgm:cxn modelId="{4B6347A2-87BD-4E24-8268-3FF05D747A96}" srcId="{8AEE89C0-BE6F-4F1A-9F2B-6E10D1B97E3E}" destId="{8D2C6C79-18FD-499C-BD6C-E4574E76A594}" srcOrd="3" destOrd="0" parTransId="{0F766E3D-813F-4FD9-802F-06DE1C638F65}" sibTransId="{E3A96A48-7238-466D-866E-74E5CCBFA82D}"/>
    <dgm:cxn modelId="{D78502CF-E082-4BA4-8FA9-B0F5694D2E57}" type="presOf" srcId="{7FD30F6A-B75E-455F-AAB8-831C71B25D15}" destId="{6EEC7EF1-55B4-4A4E-BB58-0C5029DE2146}" srcOrd="0" destOrd="0" presId="urn:microsoft.com/office/officeart/2018/2/layout/IconCircleList"/>
    <dgm:cxn modelId="{36F9B374-5113-40FC-9943-6D5BE97266C7}" type="presParOf" srcId="{3E7A1ACA-2400-426A-9958-0EEF64C0592B}" destId="{F0D6548F-6343-4A14-96AC-E2F771EF5E93}" srcOrd="0" destOrd="0" presId="urn:microsoft.com/office/officeart/2018/2/layout/IconCircleList"/>
    <dgm:cxn modelId="{5CB5F2E5-D673-4530-8247-2549EFAEF662}" type="presParOf" srcId="{F0D6548F-6343-4A14-96AC-E2F771EF5E93}" destId="{4B09CF6A-FFE6-4479-B6EB-963EB0D3C177}" srcOrd="0" destOrd="0" presId="urn:microsoft.com/office/officeart/2018/2/layout/IconCircleList"/>
    <dgm:cxn modelId="{9C56AE02-A19F-41CF-ABB5-4EE0410384DE}" type="presParOf" srcId="{4B09CF6A-FFE6-4479-B6EB-963EB0D3C177}" destId="{B433A4C1-8554-4F03-82EA-01A7D738EB7C}" srcOrd="0" destOrd="0" presId="urn:microsoft.com/office/officeart/2018/2/layout/IconCircleList"/>
    <dgm:cxn modelId="{5F805367-9825-42AE-AA77-81F058DF5CAE}" type="presParOf" srcId="{4B09CF6A-FFE6-4479-B6EB-963EB0D3C177}" destId="{11488F84-F47F-4CEC-A0C2-680E79676581}" srcOrd="1" destOrd="0" presId="urn:microsoft.com/office/officeart/2018/2/layout/IconCircleList"/>
    <dgm:cxn modelId="{71565BD6-D6CD-4601-B78A-967970D2EC01}" type="presParOf" srcId="{4B09CF6A-FFE6-4479-B6EB-963EB0D3C177}" destId="{92FE172A-E6B5-4796-8ACD-8ACAF906941C}" srcOrd="2" destOrd="0" presId="urn:microsoft.com/office/officeart/2018/2/layout/IconCircleList"/>
    <dgm:cxn modelId="{14608FAB-C2E3-4022-BE06-61DF1CF57A3A}" type="presParOf" srcId="{4B09CF6A-FFE6-4479-B6EB-963EB0D3C177}" destId="{A9EDEC04-9317-4DBA-8404-13AAEA9FAA4F}" srcOrd="3" destOrd="0" presId="urn:microsoft.com/office/officeart/2018/2/layout/IconCircleList"/>
    <dgm:cxn modelId="{A3E518D4-9488-4702-B53C-3989C158287F}" type="presParOf" srcId="{F0D6548F-6343-4A14-96AC-E2F771EF5E93}" destId="{A5CBF7BC-145B-4D80-8DC0-DDFFB0CADF71}" srcOrd="1" destOrd="0" presId="urn:microsoft.com/office/officeart/2018/2/layout/IconCircleList"/>
    <dgm:cxn modelId="{F74FCFDB-C0AC-49D3-865E-4EF753D621FE}" type="presParOf" srcId="{F0D6548F-6343-4A14-96AC-E2F771EF5E93}" destId="{BEBB04D7-458B-4AF1-9ABC-F044A8CD69E9}" srcOrd="2" destOrd="0" presId="urn:microsoft.com/office/officeart/2018/2/layout/IconCircleList"/>
    <dgm:cxn modelId="{850C0042-CC9C-4DE6-A6CE-659689A3B8AA}" type="presParOf" srcId="{BEBB04D7-458B-4AF1-9ABC-F044A8CD69E9}" destId="{E95D2ED5-A53D-4958-89FB-28160DCB0A28}" srcOrd="0" destOrd="0" presId="urn:microsoft.com/office/officeart/2018/2/layout/IconCircleList"/>
    <dgm:cxn modelId="{CBAA2F47-943E-4BCC-B198-5DACF93B6F17}" type="presParOf" srcId="{BEBB04D7-458B-4AF1-9ABC-F044A8CD69E9}" destId="{98E5F907-D6F0-4268-9AEA-4BB2C83485A3}" srcOrd="1" destOrd="0" presId="urn:microsoft.com/office/officeart/2018/2/layout/IconCircleList"/>
    <dgm:cxn modelId="{6CC424F1-986F-4EA2-B10D-44573493BFD5}" type="presParOf" srcId="{BEBB04D7-458B-4AF1-9ABC-F044A8CD69E9}" destId="{626CB56C-4EF6-43F7-B826-28EB58DE50FC}" srcOrd="2" destOrd="0" presId="urn:microsoft.com/office/officeart/2018/2/layout/IconCircleList"/>
    <dgm:cxn modelId="{E8E1F80F-B7D7-4D38-B864-34323C6280F1}" type="presParOf" srcId="{BEBB04D7-458B-4AF1-9ABC-F044A8CD69E9}" destId="{CAE5D98D-8751-4B57-8576-DBBC48983FBC}" srcOrd="3" destOrd="0" presId="urn:microsoft.com/office/officeart/2018/2/layout/IconCircleList"/>
    <dgm:cxn modelId="{E3CD7102-0206-4FD2-BED8-7A8C6B97F0DF}" type="presParOf" srcId="{F0D6548F-6343-4A14-96AC-E2F771EF5E93}" destId="{6EEC7EF1-55B4-4A4E-BB58-0C5029DE2146}" srcOrd="3" destOrd="0" presId="urn:microsoft.com/office/officeart/2018/2/layout/IconCircleList"/>
    <dgm:cxn modelId="{6D9B4CB5-52CC-4501-A579-B8C917AA6900}" type="presParOf" srcId="{F0D6548F-6343-4A14-96AC-E2F771EF5E93}" destId="{04B9021F-2749-4997-9D7A-9F05BADB0447}" srcOrd="4" destOrd="0" presId="urn:microsoft.com/office/officeart/2018/2/layout/IconCircleList"/>
    <dgm:cxn modelId="{26A98B92-3EE4-4449-B6F4-232CD936B42D}" type="presParOf" srcId="{04B9021F-2749-4997-9D7A-9F05BADB0447}" destId="{3188A035-0743-411A-8E75-635E67F4E682}" srcOrd="0" destOrd="0" presId="urn:microsoft.com/office/officeart/2018/2/layout/IconCircleList"/>
    <dgm:cxn modelId="{A0984A10-1CC1-46FD-8AEE-921341DD28F3}" type="presParOf" srcId="{04B9021F-2749-4997-9D7A-9F05BADB0447}" destId="{BD19CD05-4654-49C8-820E-A9E61FA94112}" srcOrd="1" destOrd="0" presId="urn:microsoft.com/office/officeart/2018/2/layout/IconCircleList"/>
    <dgm:cxn modelId="{33177887-53A1-4EBD-AA22-D29D12A3117E}" type="presParOf" srcId="{04B9021F-2749-4997-9D7A-9F05BADB0447}" destId="{4665A208-BF1E-4713-A051-BAA51F004FBF}" srcOrd="2" destOrd="0" presId="urn:microsoft.com/office/officeart/2018/2/layout/IconCircleList"/>
    <dgm:cxn modelId="{8010FA19-7E81-4ADE-B13A-AD78BE9222A1}" type="presParOf" srcId="{04B9021F-2749-4997-9D7A-9F05BADB0447}" destId="{D692A62A-256B-4C1B-AF1F-6EB9012C93E1}" srcOrd="3" destOrd="0" presId="urn:microsoft.com/office/officeart/2018/2/layout/IconCircleList"/>
    <dgm:cxn modelId="{92E64BB7-316B-4D60-AC01-E536B2A3A1C5}" type="presParOf" srcId="{F0D6548F-6343-4A14-96AC-E2F771EF5E93}" destId="{9631A1CA-1DDE-479A-B2C2-E8D98BF9537A}" srcOrd="5" destOrd="0" presId="urn:microsoft.com/office/officeart/2018/2/layout/IconCircleList"/>
    <dgm:cxn modelId="{87E97452-700B-4054-A5A3-0D5D49EBA2C6}" type="presParOf" srcId="{F0D6548F-6343-4A14-96AC-E2F771EF5E93}" destId="{3D2D4461-C212-4A0F-AAD8-54D804310C03}" srcOrd="6" destOrd="0" presId="urn:microsoft.com/office/officeart/2018/2/layout/IconCircleList"/>
    <dgm:cxn modelId="{3A304402-4AB3-4A27-A95C-6148FC761F0E}" type="presParOf" srcId="{3D2D4461-C212-4A0F-AAD8-54D804310C03}" destId="{6A339228-C7B5-4F19-BB2F-BC1DEFC9EF95}" srcOrd="0" destOrd="0" presId="urn:microsoft.com/office/officeart/2018/2/layout/IconCircleList"/>
    <dgm:cxn modelId="{2267C017-7184-428A-999E-6EBE3602B263}" type="presParOf" srcId="{3D2D4461-C212-4A0F-AAD8-54D804310C03}" destId="{F2F25CF9-FBC8-48ED-9376-EFD5D1E343BC}" srcOrd="1" destOrd="0" presId="urn:microsoft.com/office/officeart/2018/2/layout/IconCircleList"/>
    <dgm:cxn modelId="{9CCC6A0C-E881-4EE7-9583-19C59E248DBB}" type="presParOf" srcId="{3D2D4461-C212-4A0F-AAD8-54D804310C03}" destId="{D1254ED6-E4F4-494A-BB5E-38B6AE66F07F}" srcOrd="2" destOrd="0" presId="urn:microsoft.com/office/officeart/2018/2/layout/IconCircleList"/>
    <dgm:cxn modelId="{159383A7-C42A-46E8-8CC6-367BA3FD8B3C}" type="presParOf" srcId="{3D2D4461-C212-4A0F-AAD8-54D804310C03}" destId="{FBCC99A1-073F-44B9-8BF4-53F027A166CA}" srcOrd="3" destOrd="0" presId="urn:microsoft.com/office/officeart/2018/2/layout/Icon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2DCB73CA-65FE-44FD-B4C0-70B580AB3298}"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842DD3A9-F4FD-43BD-9256-091DD34B64B7}">
      <dgm:prSet/>
      <dgm:spPr/>
      <dgm:t>
        <a:bodyPr/>
        <a:lstStyle/>
        <a:p>
          <a:r>
            <a:rPr lang="en-GB" dirty="0"/>
            <a:t>The following slides address a recommendation suggested by GSMA when it comes to securing operation of IoT Devices. </a:t>
          </a:r>
          <a:endParaRPr lang="en-US" dirty="0"/>
        </a:p>
      </dgm:t>
    </dgm:pt>
    <dgm:pt modelId="{2F6D25BF-07AB-4EB9-8B7D-8F7360009DC1}" type="parTrans" cxnId="{94CD44B9-502B-4B6B-ADF6-AE584E4A8A24}">
      <dgm:prSet/>
      <dgm:spPr/>
      <dgm:t>
        <a:bodyPr/>
        <a:lstStyle/>
        <a:p>
          <a:endParaRPr lang="en-US"/>
        </a:p>
      </dgm:t>
    </dgm:pt>
    <dgm:pt modelId="{4D8AF8D4-6AC9-4EA5-8159-4717F61604E6}" type="sibTrans" cxnId="{94CD44B9-502B-4B6B-ADF6-AE584E4A8A24}">
      <dgm:prSet/>
      <dgm:spPr/>
      <dgm:t>
        <a:bodyPr/>
        <a:lstStyle/>
        <a:p>
          <a:endParaRPr lang="en-US"/>
        </a:p>
      </dgm:t>
    </dgm:pt>
    <dgm:pt modelId="{3A566E18-6EB2-43AF-936C-81E07C271B5F}">
      <dgm:prSet/>
      <dgm:spPr/>
      <dgm:t>
        <a:bodyPr/>
        <a:lstStyle/>
        <a:p>
          <a:r>
            <a:rPr lang="en-GB"/>
            <a:t>The suggestion covers Critical List, High priority recommendation, Medium and low priority recommendation. Within this material only Critical and high recommendation will be covered.</a:t>
          </a:r>
          <a:endParaRPr lang="en-US"/>
        </a:p>
      </dgm:t>
    </dgm:pt>
    <dgm:pt modelId="{A2E5B50F-F442-43BF-8631-CBE42A232BA3}" type="parTrans" cxnId="{E4D64D68-BB65-4BA7-B881-9D377785D310}">
      <dgm:prSet/>
      <dgm:spPr/>
      <dgm:t>
        <a:bodyPr/>
        <a:lstStyle/>
        <a:p>
          <a:endParaRPr lang="en-US"/>
        </a:p>
      </dgm:t>
    </dgm:pt>
    <dgm:pt modelId="{1CE6F3F5-BDB7-41A1-92E3-A3C24DB4595F}" type="sibTrans" cxnId="{E4D64D68-BB65-4BA7-B881-9D377785D310}">
      <dgm:prSet/>
      <dgm:spPr/>
      <dgm:t>
        <a:bodyPr/>
        <a:lstStyle/>
        <a:p>
          <a:endParaRPr lang="en-US"/>
        </a:p>
      </dgm:t>
    </dgm:pt>
    <dgm:pt modelId="{42D5BEBE-6F02-471B-BCFC-E9CFDB7049FF}">
      <dgm:prSet/>
      <dgm:spPr/>
      <dgm:t>
        <a:bodyPr/>
        <a:lstStyle/>
        <a:p>
          <a:r>
            <a:rPr lang="en-GB"/>
            <a:t>Critical Recommendation: critical recommendations define a secure endpoint architecture. Without these recommendations, the endpoint will have an incomplete security profile that will be abused by an adversary.</a:t>
          </a:r>
          <a:endParaRPr lang="en-US"/>
        </a:p>
      </dgm:t>
    </dgm:pt>
    <dgm:pt modelId="{2213CFA2-38BC-4998-9C57-8068CA85322A}" type="parTrans" cxnId="{B7794690-92E2-44FA-B79D-2E73E740DBFC}">
      <dgm:prSet/>
      <dgm:spPr/>
      <dgm:t>
        <a:bodyPr/>
        <a:lstStyle/>
        <a:p>
          <a:endParaRPr lang="en-US"/>
        </a:p>
      </dgm:t>
    </dgm:pt>
    <dgm:pt modelId="{E1E68F9B-CBA4-4189-A251-C22E4F95D066}" type="sibTrans" cxnId="{B7794690-92E2-44FA-B79D-2E73E740DBFC}">
      <dgm:prSet/>
      <dgm:spPr/>
      <dgm:t>
        <a:bodyPr/>
        <a:lstStyle/>
        <a:p>
          <a:endParaRPr lang="en-US"/>
        </a:p>
      </dgm:t>
    </dgm:pt>
    <dgm:pt modelId="{12496775-8E5C-45A7-8873-F319BA494D25}">
      <dgm:prSet/>
      <dgm:spPr/>
      <dgm:t>
        <a:bodyPr/>
        <a:lstStyle/>
        <a:p>
          <a:r>
            <a:rPr lang="en-GB"/>
            <a:t>Endpoint: A generic term for a lightweight endpoint, Complex Endpoint, gateway or other connected device (IoT devices falls under this definition).</a:t>
          </a:r>
          <a:endParaRPr lang="en-US"/>
        </a:p>
      </dgm:t>
    </dgm:pt>
    <dgm:pt modelId="{A52AB75A-8C9F-41DD-9B10-9ED0BA37934B}" type="parTrans" cxnId="{E47D9989-E8D8-4523-94C6-7FA41B68810D}">
      <dgm:prSet/>
      <dgm:spPr/>
      <dgm:t>
        <a:bodyPr/>
        <a:lstStyle/>
        <a:p>
          <a:endParaRPr lang="en-US"/>
        </a:p>
      </dgm:t>
    </dgm:pt>
    <dgm:pt modelId="{2D778162-E2EE-4233-8EFE-C6EA9071F606}" type="sibTrans" cxnId="{E47D9989-E8D8-4523-94C6-7FA41B68810D}">
      <dgm:prSet/>
      <dgm:spPr/>
      <dgm:t>
        <a:bodyPr/>
        <a:lstStyle/>
        <a:p>
          <a:endParaRPr lang="en-US"/>
        </a:p>
      </dgm:t>
    </dgm:pt>
    <dgm:pt modelId="{331CD77E-DAFF-4980-BB70-0E3466061DD8}" type="pres">
      <dgm:prSet presAssocID="{2DCB73CA-65FE-44FD-B4C0-70B580AB3298}" presName="root" presStyleCnt="0">
        <dgm:presLayoutVars>
          <dgm:dir/>
          <dgm:resizeHandles val="exact"/>
        </dgm:presLayoutVars>
      </dgm:prSet>
      <dgm:spPr/>
    </dgm:pt>
    <dgm:pt modelId="{F906BC39-055B-468D-9C9D-1CCCEE70BEDA}" type="pres">
      <dgm:prSet presAssocID="{842DD3A9-F4FD-43BD-9256-091DD34B64B7}" presName="compNode" presStyleCnt="0"/>
      <dgm:spPr/>
    </dgm:pt>
    <dgm:pt modelId="{10978CD2-A530-49FD-B577-C700182D78D9}" type="pres">
      <dgm:prSet presAssocID="{842DD3A9-F4FD-43BD-9256-091DD34B64B7}" presName="bgRect" presStyleLbl="bgShp" presStyleIdx="0" presStyleCnt="4"/>
      <dgm:spPr/>
    </dgm:pt>
    <dgm:pt modelId="{AF104244-715D-4769-9AC3-EEE733462113}" type="pres">
      <dgm:prSet presAssocID="{842DD3A9-F4FD-43BD-9256-091DD34B64B7}"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Processor"/>
        </a:ext>
      </dgm:extLst>
    </dgm:pt>
    <dgm:pt modelId="{2DC179CF-4A6D-4532-952C-4F963860AEEA}" type="pres">
      <dgm:prSet presAssocID="{842DD3A9-F4FD-43BD-9256-091DD34B64B7}" presName="spaceRect" presStyleCnt="0"/>
      <dgm:spPr/>
    </dgm:pt>
    <dgm:pt modelId="{5F646273-090F-479D-8755-E5C11D41FAF7}" type="pres">
      <dgm:prSet presAssocID="{842DD3A9-F4FD-43BD-9256-091DD34B64B7}" presName="parTx" presStyleLbl="revTx" presStyleIdx="0" presStyleCnt="4">
        <dgm:presLayoutVars>
          <dgm:chMax val="0"/>
          <dgm:chPref val="0"/>
        </dgm:presLayoutVars>
      </dgm:prSet>
      <dgm:spPr/>
    </dgm:pt>
    <dgm:pt modelId="{B28D83CC-D430-4F85-A3C9-EBA56B70CD4D}" type="pres">
      <dgm:prSet presAssocID="{4D8AF8D4-6AC9-4EA5-8159-4717F61604E6}" presName="sibTrans" presStyleCnt="0"/>
      <dgm:spPr/>
    </dgm:pt>
    <dgm:pt modelId="{816C42EA-8779-4CB3-A510-79FD0C3FE34F}" type="pres">
      <dgm:prSet presAssocID="{3A566E18-6EB2-43AF-936C-81E07C271B5F}" presName="compNode" presStyleCnt="0"/>
      <dgm:spPr/>
    </dgm:pt>
    <dgm:pt modelId="{9962695D-E325-4E3F-85A6-74791540DA48}" type="pres">
      <dgm:prSet presAssocID="{3A566E18-6EB2-43AF-936C-81E07C271B5F}" presName="bgRect" presStyleLbl="bgShp" presStyleIdx="1" presStyleCnt="4"/>
      <dgm:spPr/>
    </dgm:pt>
    <dgm:pt modelId="{F5CEA3E1-5773-41F0-8891-CF7B52D2A7B7}" type="pres">
      <dgm:prSet presAssocID="{3A566E18-6EB2-43AF-936C-81E07C271B5F}"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Warning"/>
        </a:ext>
      </dgm:extLst>
    </dgm:pt>
    <dgm:pt modelId="{FEEFBA71-C520-450A-AC85-1DB5009F0BDB}" type="pres">
      <dgm:prSet presAssocID="{3A566E18-6EB2-43AF-936C-81E07C271B5F}" presName="spaceRect" presStyleCnt="0"/>
      <dgm:spPr/>
    </dgm:pt>
    <dgm:pt modelId="{803DC2C9-8D87-4D06-BEEE-EC64C2E29A52}" type="pres">
      <dgm:prSet presAssocID="{3A566E18-6EB2-43AF-936C-81E07C271B5F}" presName="parTx" presStyleLbl="revTx" presStyleIdx="1" presStyleCnt="4">
        <dgm:presLayoutVars>
          <dgm:chMax val="0"/>
          <dgm:chPref val="0"/>
        </dgm:presLayoutVars>
      </dgm:prSet>
      <dgm:spPr/>
    </dgm:pt>
    <dgm:pt modelId="{4ACCF024-1A13-49D7-A8C6-CE213075B713}" type="pres">
      <dgm:prSet presAssocID="{1CE6F3F5-BDB7-41A1-92E3-A3C24DB4595F}" presName="sibTrans" presStyleCnt="0"/>
      <dgm:spPr/>
    </dgm:pt>
    <dgm:pt modelId="{C84CBC2B-08BF-4E2C-8151-7FC3A061C653}" type="pres">
      <dgm:prSet presAssocID="{42D5BEBE-6F02-471B-BCFC-E9CFDB7049FF}" presName="compNode" presStyleCnt="0"/>
      <dgm:spPr/>
    </dgm:pt>
    <dgm:pt modelId="{4AF5A50A-BB0D-49F9-ADC0-67E98B50B9FB}" type="pres">
      <dgm:prSet presAssocID="{42D5BEBE-6F02-471B-BCFC-E9CFDB7049FF}" presName="bgRect" presStyleLbl="bgShp" presStyleIdx="2" presStyleCnt="4"/>
      <dgm:spPr/>
    </dgm:pt>
    <dgm:pt modelId="{7D79AF00-D3F1-4FC5-8ADF-8053D3257011}" type="pres">
      <dgm:prSet presAssocID="{42D5BEBE-6F02-471B-BCFC-E9CFDB7049FF}"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Lock"/>
        </a:ext>
      </dgm:extLst>
    </dgm:pt>
    <dgm:pt modelId="{4FDC0F6E-60CA-493B-B3F6-173D979CFFDD}" type="pres">
      <dgm:prSet presAssocID="{42D5BEBE-6F02-471B-BCFC-E9CFDB7049FF}" presName="spaceRect" presStyleCnt="0"/>
      <dgm:spPr/>
    </dgm:pt>
    <dgm:pt modelId="{6AAF471B-429E-4DEE-8A6A-46EFEA116321}" type="pres">
      <dgm:prSet presAssocID="{42D5BEBE-6F02-471B-BCFC-E9CFDB7049FF}" presName="parTx" presStyleLbl="revTx" presStyleIdx="2" presStyleCnt="4">
        <dgm:presLayoutVars>
          <dgm:chMax val="0"/>
          <dgm:chPref val="0"/>
        </dgm:presLayoutVars>
      </dgm:prSet>
      <dgm:spPr/>
    </dgm:pt>
    <dgm:pt modelId="{19CC184E-A61A-4583-9A27-B3235F9AB3C9}" type="pres">
      <dgm:prSet presAssocID="{E1E68F9B-CBA4-4189-A251-C22E4F95D066}" presName="sibTrans" presStyleCnt="0"/>
      <dgm:spPr/>
    </dgm:pt>
    <dgm:pt modelId="{1DC9C183-41F4-4C15-8DDB-98E0611B8CFB}" type="pres">
      <dgm:prSet presAssocID="{12496775-8E5C-45A7-8873-F319BA494D25}" presName="compNode" presStyleCnt="0"/>
      <dgm:spPr/>
    </dgm:pt>
    <dgm:pt modelId="{EBF1A732-D039-4340-B733-3EE792D1D43E}" type="pres">
      <dgm:prSet presAssocID="{12496775-8E5C-45A7-8873-F319BA494D25}" presName="bgRect" presStyleLbl="bgShp" presStyleIdx="3" presStyleCnt="4"/>
      <dgm:spPr/>
    </dgm:pt>
    <dgm:pt modelId="{2FF10727-1AC5-45C1-BEF0-69E020CA78F7}" type="pres">
      <dgm:prSet presAssocID="{12496775-8E5C-45A7-8873-F319BA494D25}"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Laptop"/>
        </a:ext>
      </dgm:extLst>
    </dgm:pt>
    <dgm:pt modelId="{BC101A2C-6F35-4D6F-A826-CBAD9C653967}" type="pres">
      <dgm:prSet presAssocID="{12496775-8E5C-45A7-8873-F319BA494D25}" presName="spaceRect" presStyleCnt="0"/>
      <dgm:spPr/>
    </dgm:pt>
    <dgm:pt modelId="{0E71F926-4E68-44FE-A6F4-23D7D7CF79C9}" type="pres">
      <dgm:prSet presAssocID="{12496775-8E5C-45A7-8873-F319BA494D25}" presName="parTx" presStyleLbl="revTx" presStyleIdx="3" presStyleCnt="4">
        <dgm:presLayoutVars>
          <dgm:chMax val="0"/>
          <dgm:chPref val="0"/>
        </dgm:presLayoutVars>
      </dgm:prSet>
      <dgm:spPr/>
    </dgm:pt>
  </dgm:ptLst>
  <dgm:cxnLst>
    <dgm:cxn modelId="{E4D64D68-BB65-4BA7-B881-9D377785D310}" srcId="{2DCB73CA-65FE-44FD-B4C0-70B580AB3298}" destId="{3A566E18-6EB2-43AF-936C-81E07C271B5F}" srcOrd="1" destOrd="0" parTransId="{A2E5B50F-F442-43BF-8631-CBE42A232BA3}" sibTransId="{1CE6F3F5-BDB7-41A1-92E3-A3C24DB4595F}"/>
    <dgm:cxn modelId="{E47D9989-E8D8-4523-94C6-7FA41B68810D}" srcId="{2DCB73CA-65FE-44FD-B4C0-70B580AB3298}" destId="{12496775-8E5C-45A7-8873-F319BA494D25}" srcOrd="3" destOrd="0" parTransId="{A52AB75A-8C9F-41DD-9B10-9ED0BA37934B}" sibTransId="{2D778162-E2EE-4233-8EFE-C6EA9071F606}"/>
    <dgm:cxn modelId="{B7794690-92E2-44FA-B79D-2E73E740DBFC}" srcId="{2DCB73CA-65FE-44FD-B4C0-70B580AB3298}" destId="{42D5BEBE-6F02-471B-BCFC-E9CFDB7049FF}" srcOrd="2" destOrd="0" parTransId="{2213CFA2-38BC-4998-9C57-8068CA85322A}" sibTransId="{E1E68F9B-CBA4-4189-A251-C22E4F95D066}"/>
    <dgm:cxn modelId="{ADA435AF-1E86-48DA-96A1-DCB08B7A1310}" type="presOf" srcId="{12496775-8E5C-45A7-8873-F319BA494D25}" destId="{0E71F926-4E68-44FE-A6F4-23D7D7CF79C9}" srcOrd="0" destOrd="0" presId="urn:microsoft.com/office/officeart/2018/2/layout/IconVerticalSolidList"/>
    <dgm:cxn modelId="{94CD44B9-502B-4B6B-ADF6-AE584E4A8A24}" srcId="{2DCB73CA-65FE-44FD-B4C0-70B580AB3298}" destId="{842DD3A9-F4FD-43BD-9256-091DD34B64B7}" srcOrd="0" destOrd="0" parTransId="{2F6D25BF-07AB-4EB9-8B7D-8F7360009DC1}" sibTransId="{4D8AF8D4-6AC9-4EA5-8159-4717F61604E6}"/>
    <dgm:cxn modelId="{E0E70EC2-BF7A-4D59-84BB-FB95855C3F97}" type="presOf" srcId="{42D5BEBE-6F02-471B-BCFC-E9CFDB7049FF}" destId="{6AAF471B-429E-4DEE-8A6A-46EFEA116321}" srcOrd="0" destOrd="0" presId="urn:microsoft.com/office/officeart/2018/2/layout/IconVerticalSolidList"/>
    <dgm:cxn modelId="{8BAC80DA-3D69-4C55-91E0-B4DDC05FDEA8}" type="presOf" srcId="{2DCB73CA-65FE-44FD-B4C0-70B580AB3298}" destId="{331CD77E-DAFF-4980-BB70-0E3466061DD8}" srcOrd="0" destOrd="0" presId="urn:microsoft.com/office/officeart/2018/2/layout/IconVerticalSolidList"/>
    <dgm:cxn modelId="{299CBEF0-26AE-4D4A-B718-AC71D013999A}" type="presOf" srcId="{842DD3A9-F4FD-43BD-9256-091DD34B64B7}" destId="{5F646273-090F-479D-8755-E5C11D41FAF7}" srcOrd="0" destOrd="0" presId="urn:microsoft.com/office/officeart/2018/2/layout/IconVerticalSolidList"/>
    <dgm:cxn modelId="{25162FFC-0691-4508-A6FE-D939CA703E00}" type="presOf" srcId="{3A566E18-6EB2-43AF-936C-81E07C271B5F}" destId="{803DC2C9-8D87-4D06-BEEE-EC64C2E29A52}" srcOrd="0" destOrd="0" presId="urn:microsoft.com/office/officeart/2018/2/layout/IconVerticalSolidList"/>
    <dgm:cxn modelId="{E0F3E16B-C440-41FB-A790-501DFC1CBEA1}" type="presParOf" srcId="{331CD77E-DAFF-4980-BB70-0E3466061DD8}" destId="{F906BC39-055B-468D-9C9D-1CCCEE70BEDA}" srcOrd="0" destOrd="0" presId="urn:microsoft.com/office/officeart/2018/2/layout/IconVerticalSolidList"/>
    <dgm:cxn modelId="{D753DD6E-31B4-444B-A7A4-4161E71DCE2D}" type="presParOf" srcId="{F906BC39-055B-468D-9C9D-1CCCEE70BEDA}" destId="{10978CD2-A530-49FD-B577-C700182D78D9}" srcOrd="0" destOrd="0" presId="urn:microsoft.com/office/officeart/2018/2/layout/IconVerticalSolidList"/>
    <dgm:cxn modelId="{53926879-3398-4C4A-9980-6AF0EF924DD8}" type="presParOf" srcId="{F906BC39-055B-468D-9C9D-1CCCEE70BEDA}" destId="{AF104244-715D-4769-9AC3-EEE733462113}" srcOrd="1" destOrd="0" presId="urn:microsoft.com/office/officeart/2018/2/layout/IconVerticalSolidList"/>
    <dgm:cxn modelId="{501A2786-EC1E-4B62-AC17-222FB6850B59}" type="presParOf" srcId="{F906BC39-055B-468D-9C9D-1CCCEE70BEDA}" destId="{2DC179CF-4A6D-4532-952C-4F963860AEEA}" srcOrd="2" destOrd="0" presId="urn:microsoft.com/office/officeart/2018/2/layout/IconVerticalSolidList"/>
    <dgm:cxn modelId="{979BFAC7-7593-4E6B-B22B-B838D37A7444}" type="presParOf" srcId="{F906BC39-055B-468D-9C9D-1CCCEE70BEDA}" destId="{5F646273-090F-479D-8755-E5C11D41FAF7}" srcOrd="3" destOrd="0" presId="urn:microsoft.com/office/officeart/2018/2/layout/IconVerticalSolidList"/>
    <dgm:cxn modelId="{C4FDEF84-5797-49FD-B09C-E9992D186F1F}" type="presParOf" srcId="{331CD77E-DAFF-4980-BB70-0E3466061DD8}" destId="{B28D83CC-D430-4F85-A3C9-EBA56B70CD4D}" srcOrd="1" destOrd="0" presId="urn:microsoft.com/office/officeart/2018/2/layout/IconVerticalSolidList"/>
    <dgm:cxn modelId="{4A2F3EAD-CCA1-47F6-AD88-E36AA188492A}" type="presParOf" srcId="{331CD77E-DAFF-4980-BB70-0E3466061DD8}" destId="{816C42EA-8779-4CB3-A510-79FD0C3FE34F}" srcOrd="2" destOrd="0" presId="urn:microsoft.com/office/officeart/2018/2/layout/IconVerticalSolidList"/>
    <dgm:cxn modelId="{41826D88-6191-43FC-B51D-4E9C0F0458AB}" type="presParOf" srcId="{816C42EA-8779-4CB3-A510-79FD0C3FE34F}" destId="{9962695D-E325-4E3F-85A6-74791540DA48}" srcOrd="0" destOrd="0" presId="urn:microsoft.com/office/officeart/2018/2/layout/IconVerticalSolidList"/>
    <dgm:cxn modelId="{EFE5820F-66FC-412D-9A26-DD428010890A}" type="presParOf" srcId="{816C42EA-8779-4CB3-A510-79FD0C3FE34F}" destId="{F5CEA3E1-5773-41F0-8891-CF7B52D2A7B7}" srcOrd="1" destOrd="0" presId="urn:microsoft.com/office/officeart/2018/2/layout/IconVerticalSolidList"/>
    <dgm:cxn modelId="{E9964035-17BA-46BE-9DE7-147D165843DA}" type="presParOf" srcId="{816C42EA-8779-4CB3-A510-79FD0C3FE34F}" destId="{FEEFBA71-C520-450A-AC85-1DB5009F0BDB}" srcOrd="2" destOrd="0" presId="urn:microsoft.com/office/officeart/2018/2/layout/IconVerticalSolidList"/>
    <dgm:cxn modelId="{5D04A7A9-94E9-40E3-A7FC-C65B5D2A0E3A}" type="presParOf" srcId="{816C42EA-8779-4CB3-A510-79FD0C3FE34F}" destId="{803DC2C9-8D87-4D06-BEEE-EC64C2E29A52}" srcOrd="3" destOrd="0" presId="urn:microsoft.com/office/officeart/2018/2/layout/IconVerticalSolidList"/>
    <dgm:cxn modelId="{6CFE6300-9626-40BC-A5E7-505B20E79746}" type="presParOf" srcId="{331CD77E-DAFF-4980-BB70-0E3466061DD8}" destId="{4ACCF024-1A13-49D7-A8C6-CE213075B713}" srcOrd="3" destOrd="0" presId="urn:microsoft.com/office/officeart/2018/2/layout/IconVerticalSolidList"/>
    <dgm:cxn modelId="{49857EED-0090-41BD-B5A9-28CE3CBE1AA6}" type="presParOf" srcId="{331CD77E-DAFF-4980-BB70-0E3466061DD8}" destId="{C84CBC2B-08BF-4E2C-8151-7FC3A061C653}" srcOrd="4" destOrd="0" presId="urn:microsoft.com/office/officeart/2018/2/layout/IconVerticalSolidList"/>
    <dgm:cxn modelId="{3858F4E8-ECD0-4EC1-B97A-6F88ABEBF29A}" type="presParOf" srcId="{C84CBC2B-08BF-4E2C-8151-7FC3A061C653}" destId="{4AF5A50A-BB0D-49F9-ADC0-67E98B50B9FB}" srcOrd="0" destOrd="0" presId="urn:microsoft.com/office/officeart/2018/2/layout/IconVerticalSolidList"/>
    <dgm:cxn modelId="{AD9C84DA-2B26-4276-BFF5-009937992F98}" type="presParOf" srcId="{C84CBC2B-08BF-4E2C-8151-7FC3A061C653}" destId="{7D79AF00-D3F1-4FC5-8ADF-8053D3257011}" srcOrd="1" destOrd="0" presId="urn:microsoft.com/office/officeart/2018/2/layout/IconVerticalSolidList"/>
    <dgm:cxn modelId="{B065ACAF-04FE-4047-9316-4A10746D2D4E}" type="presParOf" srcId="{C84CBC2B-08BF-4E2C-8151-7FC3A061C653}" destId="{4FDC0F6E-60CA-493B-B3F6-173D979CFFDD}" srcOrd="2" destOrd="0" presId="urn:microsoft.com/office/officeart/2018/2/layout/IconVerticalSolidList"/>
    <dgm:cxn modelId="{79B45A46-D84C-4E24-B868-CF12E2DF1E33}" type="presParOf" srcId="{C84CBC2B-08BF-4E2C-8151-7FC3A061C653}" destId="{6AAF471B-429E-4DEE-8A6A-46EFEA116321}" srcOrd="3" destOrd="0" presId="urn:microsoft.com/office/officeart/2018/2/layout/IconVerticalSolidList"/>
    <dgm:cxn modelId="{693D06ED-9FCF-46CF-B6D4-02D351A51E60}" type="presParOf" srcId="{331CD77E-DAFF-4980-BB70-0E3466061DD8}" destId="{19CC184E-A61A-4583-9A27-B3235F9AB3C9}" srcOrd="5" destOrd="0" presId="urn:microsoft.com/office/officeart/2018/2/layout/IconVerticalSolidList"/>
    <dgm:cxn modelId="{839325AA-816F-4DA7-BC4D-84DEB6A21727}" type="presParOf" srcId="{331CD77E-DAFF-4980-BB70-0E3466061DD8}" destId="{1DC9C183-41F4-4C15-8DDB-98E0611B8CFB}" srcOrd="6" destOrd="0" presId="urn:microsoft.com/office/officeart/2018/2/layout/IconVerticalSolidList"/>
    <dgm:cxn modelId="{2DCA39E7-AEED-4E10-BB7B-666FEA7D9EB6}" type="presParOf" srcId="{1DC9C183-41F4-4C15-8DDB-98E0611B8CFB}" destId="{EBF1A732-D039-4340-B733-3EE792D1D43E}" srcOrd="0" destOrd="0" presId="urn:microsoft.com/office/officeart/2018/2/layout/IconVerticalSolidList"/>
    <dgm:cxn modelId="{12581E0E-3E7E-4CA5-8879-93A9A5B13AC6}" type="presParOf" srcId="{1DC9C183-41F4-4C15-8DDB-98E0611B8CFB}" destId="{2FF10727-1AC5-45C1-BEF0-69E020CA78F7}" srcOrd="1" destOrd="0" presId="urn:microsoft.com/office/officeart/2018/2/layout/IconVerticalSolidList"/>
    <dgm:cxn modelId="{801D3A7F-DB3E-4BB5-9F1B-D7504C633CCD}" type="presParOf" srcId="{1DC9C183-41F4-4C15-8DDB-98E0611B8CFB}" destId="{BC101A2C-6F35-4D6F-A826-CBAD9C653967}" srcOrd="2" destOrd="0" presId="urn:microsoft.com/office/officeart/2018/2/layout/IconVerticalSolidList"/>
    <dgm:cxn modelId="{3E6D1DD0-0594-4DB5-8CB9-C43E1C796393}" type="presParOf" srcId="{1DC9C183-41F4-4C15-8DDB-98E0611B8CFB}" destId="{0E71F926-4E68-44FE-A6F4-23D7D7CF79C9}"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BE41B3F8-98D9-412B-A3B0-44965C983CDE}"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E6CF57CB-604C-4654-A5E9-D894883BE93F}">
      <dgm:prSet/>
      <dgm:spPr/>
      <dgm:t>
        <a:bodyPr/>
        <a:lstStyle/>
        <a:p>
          <a:pPr>
            <a:lnSpc>
              <a:spcPct val="100000"/>
            </a:lnSpc>
          </a:pPr>
          <a:r>
            <a:rPr lang="en-US" baseline="0"/>
            <a:t>History</a:t>
          </a:r>
          <a:endParaRPr lang="en-US"/>
        </a:p>
      </dgm:t>
    </dgm:pt>
    <dgm:pt modelId="{11316EEF-21B7-4B37-8D27-EF01598258B8}" type="parTrans" cxnId="{E7918BDE-C7E1-4926-B235-EB306B3E36A3}">
      <dgm:prSet/>
      <dgm:spPr/>
      <dgm:t>
        <a:bodyPr/>
        <a:lstStyle/>
        <a:p>
          <a:endParaRPr lang="en-US"/>
        </a:p>
      </dgm:t>
    </dgm:pt>
    <dgm:pt modelId="{1B3D2B0C-2694-4269-8C93-CA5AA7FD6D80}" type="sibTrans" cxnId="{E7918BDE-C7E1-4926-B235-EB306B3E36A3}">
      <dgm:prSet/>
      <dgm:spPr/>
      <dgm:t>
        <a:bodyPr/>
        <a:lstStyle/>
        <a:p>
          <a:endParaRPr lang="en-US"/>
        </a:p>
      </dgm:t>
    </dgm:pt>
    <dgm:pt modelId="{1B592D37-FDCE-4862-9F10-12CE77BE8FAF}">
      <dgm:prSet/>
      <dgm:spPr/>
      <dgm:t>
        <a:bodyPr/>
        <a:lstStyle/>
        <a:p>
          <a:pPr>
            <a:lnSpc>
              <a:spcPct val="100000"/>
            </a:lnSpc>
          </a:pPr>
          <a:r>
            <a:rPr lang="en-US" baseline="0"/>
            <a:t>Symmetric cipher modes</a:t>
          </a:r>
          <a:endParaRPr lang="en-US"/>
        </a:p>
      </dgm:t>
    </dgm:pt>
    <dgm:pt modelId="{562E6B6D-7391-4809-901A-A4461E2785C4}" type="parTrans" cxnId="{A6BC786E-45B6-4A54-9094-AEA51822F3E5}">
      <dgm:prSet/>
      <dgm:spPr/>
      <dgm:t>
        <a:bodyPr/>
        <a:lstStyle/>
        <a:p>
          <a:endParaRPr lang="en-US"/>
        </a:p>
      </dgm:t>
    </dgm:pt>
    <dgm:pt modelId="{0637F1AC-FB8C-4EBC-B67F-72A7AD972067}" type="sibTrans" cxnId="{A6BC786E-45B6-4A54-9094-AEA51822F3E5}">
      <dgm:prSet/>
      <dgm:spPr/>
      <dgm:t>
        <a:bodyPr/>
        <a:lstStyle/>
        <a:p>
          <a:endParaRPr lang="en-US"/>
        </a:p>
      </dgm:t>
    </dgm:pt>
    <dgm:pt modelId="{A0CFC06C-36BD-4F26-80D5-9C5AE017B374}">
      <dgm:prSet/>
      <dgm:spPr/>
      <dgm:t>
        <a:bodyPr/>
        <a:lstStyle/>
        <a:p>
          <a:pPr>
            <a:lnSpc>
              <a:spcPct val="100000"/>
            </a:lnSpc>
          </a:pPr>
          <a:r>
            <a:rPr lang="en-US" baseline="0"/>
            <a:t>Asymmetric cipher modes</a:t>
          </a:r>
          <a:endParaRPr lang="en-US"/>
        </a:p>
      </dgm:t>
    </dgm:pt>
    <dgm:pt modelId="{C747772B-72B7-4118-B661-1B612DC1BADB}" type="parTrans" cxnId="{1EB3E992-CB2F-4936-AB00-CF024B7A31CD}">
      <dgm:prSet/>
      <dgm:spPr/>
      <dgm:t>
        <a:bodyPr/>
        <a:lstStyle/>
        <a:p>
          <a:endParaRPr lang="en-US"/>
        </a:p>
      </dgm:t>
    </dgm:pt>
    <dgm:pt modelId="{A4324AE5-88D2-43EE-9ED0-F33A6EDCF8AD}" type="sibTrans" cxnId="{1EB3E992-CB2F-4936-AB00-CF024B7A31CD}">
      <dgm:prSet/>
      <dgm:spPr/>
      <dgm:t>
        <a:bodyPr/>
        <a:lstStyle/>
        <a:p>
          <a:endParaRPr lang="en-US"/>
        </a:p>
      </dgm:t>
    </dgm:pt>
    <dgm:pt modelId="{A378EB89-5473-40EE-9E19-6DFF3D595DC1}">
      <dgm:prSet/>
      <dgm:spPr/>
      <dgm:t>
        <a:bodyPr/>
        <a:lstStyle/>
        <a:p>
          <a:pPr>
            <a:lnSpc>
              <a:spcPct val="100000"/>
            </a:lnSpc>
          </a:pPr>
          <a:r>
            <a:rPr lang="en-US" baseline="0"/>
            <a:t>Digest modes</a:t>
          </a:r>
          <a:endParaRPr lang="en-US"/>
        </a:p>
      </dgm:t>
    </dgm:pt>
    <dgm:pt modelId="{3F341984-5E63-4A62-97AB-DB9338B1E285}" type="parTrans" cxnId="{36930CFA-76E6-4338-BF77-4BA9C356DE4C}">
      <dgm:prSet/>
      <dgm:spPr/>
      <dgm:t>
        <a:bodyPr/>
        <a:lstStyle/>
        <a:p>
          <a:endParaRPr lang="en-US"/>
        </a:p>
      </dgm:t>
    </dgm:pt>
    <dgm:pt modelId="{E62E7BFA-33DD-4E2E-9EF4-4EBBF88AAE5B}" type="sibTrans" cxnId="{36930CFA-76E6-4338-BF77-4BA9C356DE4C}">
      <dgm:prSet/>
      <dgm:spPr/>
      <dgm:t>
        <a:bodyPr/>
        <a:lstStyle/>
        <a:p>
          <a:endParaRPr lang="en-US"/>
        </a:p>
      </dgm:t>
    </dgm:pt>
    <dgm:pt modelId="{50B43AD1-2FF2-462A-9F09-7079705B9DAD}">
      <dgm:prSet/>
      <dgm:spPr/>
      <dgm:t>
        <a:bodyPr/>
        <a:lstStyle/>
        <a:p>
          <a:pPr>
            <a:lnSpc>
              <a:spcPct val="100000"/>
            </a:lnSpc>
          </a:pPr>
          <a:r>
            <a:rPr lang="en-US" baseline="0"/>
            <a:t>Signature modes</a:t>
          </a:r>
          <a:endParaRPr lang="en-US"/>
        </a:p>
      </dgm:t>
    </dgm:pt>
    <dgm:pt modelId="{75258896-2DDA-4E23-890E-5F69C1B408E2}" type="parTrans" cxnId="{91BC0815-A46C-4B06-B050-D95D7B91869C}">
      <dgm:prSet/>
      <dgm:spPr/>
      <dgm:t>
        <a:bodyPr/>
        <a:lstStyle/>
        <a:p>
          <a:endParaRPr lang="en-US"/>
        </a:p>
      </dgm:t>
    </dgm:pt>
    <dgm:pt modelId="{C1AF98AD-F724-48E9-9968-396FA164E901}" type="sibTrans" cxnId="{91BC0815-A46C-4B06-B050-D95D7B91869C}">
      <dgm:prSet/>
      <dgm:spPr/>
      <dgm:t>
        <a:bodyPr/>
        <a:lstStyle/>
        <a:p>
          <a:endParaRPr lang="en-US"/>
        </a:p>
      </dgm:t>
    </dgm:pt>
    <dgm:pt modelId="{6674F2C9-BA81-4098-9B26-FB2318B66E67}" type="pres">
      <dgm:prSet presAssocID="{BE41B3F8-98D9-412B-A3B0-44965C983CDE}" presName="root" presStyleCnt="0">
        <dgm:presLayoutVars>
          <dgm:dir/>
          <dgm:resizeHandles val="exact"/>
        </dgm:presLayoutVars>
      </dgm:prSet>
      <dgm:spPr/>
    </dgm:pt>
    <dgm:pt modelId="{F9206243-DBC0-4629-8A86-27216A89CAC1}" type="pres">
      <dgm:prSet presAssocID="{E6CF57CB-604C-4654-A5E9-D894883BE93F}" presName="compNode" presStyleCnt="0"/>
      <dgm:spPr/>
    </dgm:pt>
    <dgm:pt modelId="{B31D005F-1411-446C-84ED-B513DB90A92B}" type="pres">
      <dgm:prSet presAssocID="{E6CF57CB-604C-4654-A5E9-D894883BE93F}" presName="bgRect" presStyleLbl="bgShp" presStyleIdx="0" presStyleCnt="5"/>
      <dgm:spPr/>
    </dgm:pt>
    <dgm:pt modelId="{FC6A0E7A-6AA9-4306-8E6D-1A71EA731977}" type="pres">
      <dgm:prSet presAssocID="{E6CF57CB-604C-4654-A5E9-D894883BE93F}"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ooks"/>
        </a:ext>
      </dgm:extLst>
    </dgm:pt>
    <dgm:pt modelId="{4FDCB384-45B9-4463-87C5-40FF9C1DD9F6}" type="pres">
      <dgm:prSet presAssocID="{E6CF57CB-604C-4654-A5E9-D894883BE93F}" presName="spaceRect" presStyleCnt="0"/>
      <dgm:spPr/>
    </dgm:pt>
    <dgm:pt modelId="{724B56B3-BA0F-46A1-9594-177CAE8F642F}" type="pres">
      <dgm:prSet presAssocID="{E6CF57CB-604C-4654-A5E9-D894883BE93F}" presName="parTx" presStyleLbl="revTx" presStyleIdx="0" presStyleCnt="5">
        <dgm:presLayoutVars>
          <dgm:chMax val="0"/>
          <dgm:chPref val="0"/>
        </dgm:presLayoutVars>
      </dgm:prSet>
      <dgm:spPr/>
    </dgm:pt>
    <dgm:pt modelId="{7B0670C0-3C7A-482D-A61B-C1AC5F91DA66}" type="pres">
      <dgm:prSet presAssocID="{1B3D2B0C-2694-4269-8C93-CA5AA7FD6D80}" presName="sibTrans" presStyleCnt="0"/>
      <dgm:spPr/>
    </dgm:pt>
    <dgm:pt modelId="{C5A45904-9648-4545-8470-CDAB10796AAD}" type="pres">
      <dgm:prSet presAssocID="{1B592D37-FDCE-4862-9F10-12CE77BE8FAF}" presName="compNode" presStyleCnt="0"/>
      <dgm:spPr/>
    </dgm:pt>
    <dgm:pt modelId="{EAAD9140-7D03-4FFE-93C5-A4A519909FDD}" type="pres">
      <dgm:prSet presAssocID="{1B592D37-FDCE-4862-9F10-12CE77BE8FAF}" presName="bgRect" presStyleLbl="bgShp" presStyleIdx="1" presStyleCnt="5"/>
      <dgm:spPr/>
    </dgm:pt>
    <dgm:pt modelId="{FD551A54-C261-4A45-B884-F7B191AC393E}" type="pres">
      <dgm:prSet presAssocID="{1B592D37-FDCE-4862-9F10-12CE77BE8FAF}"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lose"/>
        </a:ext>
      </dgm:extLst>
    </dgm:pt>
    <dgm:pt modelId="{6D3CA39F-B216-4A66-8BDC-49F6D53F254D}" type="pres">
      <dgm:prSet presAssocID="{1B592D37-FDCE-4862-9F10-12CE77BE8FAF}" presName="spaceRect" presStyleCnt="0"/>
      <dgm:spPr/>
    </dgm:pt>
    <dgm:pt modelId="{6F80429A-C469-4025-BBB1-153837369CB2}" type="pres">
      <dgm:prSet presAssocID="{1B592D37-FDCE-4862-9F10-12CE77BE8FAF}" presName="parTx" presStyleLbl="revTx" presStyleIdx="1" presStyleCnt="5">
        <dgm:presLayoutVars>
          <dgm:chMax val="0"/>
          <dgm:chPref val="0"/>
        </dgm:presLayoutVars>
      </dgm:prSet>
      <dgm:spPr/>
    </dgm:pt>
    <dgm:pt modelId="{96CEA81D-FC26-4DB3-B814-2258550B3B99}" type="pres">
      <dgm:prSet presAssocID="{0637F1AC-FB8C-4EBC-B67F-72A7AD972067}" presName="sibTrans" presStyleCnt="0"/>
      <dgm:spPr/>
    </dgm:pt>
    <dgm:pt modelId="{FF9CC7BF-D151-46AC-AAE5-57852CE2359D}" type="pres">
      <dgm:prSet presAssocID="{A0CFC06C-36BD-4F26-80D5-9C5AE017B374}" presName="compNode" presStyleCnt="0"/>
      <dgm:spPr/>
    </dgm:pt>
    <dgm:pt modelId="{4831C07D-5948-4CA5-9B52-14F6A81D49A9}" type="pres">
      <dgm:prSet presAssocID="{A0CFC06C-36BD-4F26-80D5-9C5AE017B374}" presName="bgRect" presStyleLbl="bgShp" presStyleIdx="2" presStyleCnt="5"/>
      <dgm:spPr/>
    </dgm:pt>
    <dgm:pt modelId="{B919BB18-83B2-40AF-98F1-489789757ADD}" type="pres">
      <dgm:prSet presAssocID="{A0CFC06C-36BD-4F26-80D5-9C5AE017B374}"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Line Arrow: Straight"/>
        </a:ext>
      </dgm:extLst>
    </dgm:pt>
    <dgm:pt modelId="{7C073501-A973-4818-A6BB-97F283259FDA}" type="pres">
      <dgm:prSet presAssocID="{A0CFC06C-36BD-4F26-80D5-9C5AE017B374}" presName="spaceRect" presStyleCnt="0"/>
      <dgm:spPr/>
    </dgm:pt>
    <dgm:pt modelId="{309F2F55-2E33-4CC4-B7F0-D744685B613C}" type="pres">
      <dgm:prSet presAssocID="{A0CFC06C-36BD-4F26-80D5-9C5AE017B374}" presName="parTx" presStyleLbl="revTx" presStyleIdx="2" presStyleCnt="5">
        <dgm:presLayoutVars>
          <dgm:chMax val="0"/>
          <dgm:chPref val="0"/>
        </dgm:presLayoutVars>
      </dgm:prSet>
      <dgm:spPr/>
    </dgm:pt>
    <dgm:pt modelId="{8DD5E32D-7DF8-48CE-9B43-A387AEAF2D66}" type="pres">
      <dgm:prSet presAssocID="{A4324AE5-88D2-43EE-9ED0-F33A6EDCF8AD}" presName="sibTrans" presStyleCnt="0"/>
      <dgm:spPr/>
    </dgm:pt>
    <dgm:pt modelId="{715206A5-429A-4482-8EE7-D37DC11DC580}" type="pres">
      <dgm:prSet presAssocID="{A378EB89-5473-40EE-9E19-6DFF3D595DC1}" presName="compNode" presStyleCnt="0"/>
      <dgm:spPr/>
    </dgm:pt>
    <dgm:pt modelId="{E041F16E-6802-4957-AD88-A2834BC52809}" type="pres">
      <dgm:prSet presAssocID="{A378EB89-5473-40EE-9E19-6DFF3D595DC1}" presName="bgRect" presStyleLbl="bgShp" presStyleIdx="3" presStyleCnt="5"/>
      <dgm:spPr/>
    </dgm:pt>
    <dgm:pt modelId="{F7C6FB06-FE9F-457F-BB29-5A4B787E116D}" type="pres">
      <dgm:prSet presAssocID="{A378EB89-5473-40EE-9E19-6DFF3D595DC1}"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Checkmark"/>
        </a:ext>
      </dgm:extLst>
    </dgm:pt>
    <dgm:pt modelId="{2F24017E-3DE7-455B-BE15-96074CC2EDF8}" type="pres">
      <dgm:prSet presAssocID="{A378EB89-5473-40EE-9E19-6DFF3D595DC1}" presName="spaceRect" presStyleCnt="0"/>
      <dgm:spPr/>
    </dgm:pt>
    <dgm:pt modelId="{34F65F99-4C59-40A9-999A-9FE9ADD22C8D}" type="pres">
      <dgm:prSet presAssocID="{A378EB89-5473-40EE-9E19-6DFF3D595DC1}" presName="parTx" presStyleLbl="revTx" presStyleIdx="3" presStyleCnt="5">
        <dgm:presLayoutVars>
          <dgm:chMax val="0"/>
          <dgm:chPref val="0"/>
        </dgm:presLayoutVars>
      </dgm:prSet>
      <dgm:spPr/>
    </dgm:pt>
    <dgm:pt modelId="{13B46F44-243A-4BDA-99B2-7D19413BD148}" type="pres">
      <dgm:prSet presAssocID="{E62E7BFA-33DD-4E2E-9EF4-4EBBF88AAE5B}" presName="sibTrans" presStyleCnt="0"/>
      <dgm:spPr/>
    </dgm:pt>
    <dgm:pt modelId="{CA5A0EC8-BD2A-4E0F-B2E0-532E42B95320}" type="pres">
      <dgm:prSet presAssocID="{50B43AD1-2FF2-462A-9F09-7079705B9DAD}" presName="compNode" presStyleCnt="0"/>
      <dgm:spPr/>
    </dgm:pt>
    <dgm:pt modelId="{76F036D8-F1D7-4DDC-8AF3-DCAC88C20B8D}" type="pres">
      <dgm:prSet presAssocID="{50B43AD1-2FF2-462A-9F09-7079705B9DAD}" presName="bgRect" presStyleLbl="bgShp" presStyleIdx="4" presStyleCnt="5"/>
      <dgm:spPr/>
    </dgm:pt>
    <dgm:pt modelId="{389AE47A-4143-4557-BD2A-3343EB028666}" type="pres">
      <dgm:prSet presAssocID="{50B43AD1-2FF2-462A-9F09-7079705B9DAD}"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Contract"/>
        </a:ext>
      </dgm:extLst>
    </dgm:pt>
    <dgm:pt modelId="{7A6E5788-9F16-435A-99B0-0FE5FC0FE0F7}" type="pres">
      <dgm:prSet presAssocID="{50B43AD1-2FF2-462A-9F09-7079705B9DAD}" presName="spaceRect" presStyleCnt="0"/>
      <dgm:spPr/>
    </dgm:pt>
    <dgm:pt modelId="{00558049-9C63-4096-A4FA-7FABDCA9703E}" type="pres">
      <dgm:prSet presAssocID="{50B43AD1-2FF2-462A-9F09-7079705B9DAD}" presName="parTx" presStyleLbl="revTx" presStyleIdx="4" presStyleCnt="5">
        <dgm:presLayoutVars>
          <dgm:chMax val="0"/>
          <dgm:chPref val="0"/>
        </dgm:presLayoutVars>
      </dgm:prSet>
      <dgm:spPr/>
    </dgm:pt>
  </dgm:ptLst>
  <dgm:cxnLst>
    <dgm:cxn modelId="{91BC0815-A46C-4B06-B050-D95D7B91869C}" srcId="{BE41B3F8-98D9-412B-A3B0-44965C983CDE}" destId="{50B43AD1-2FF2-462A-9F09-7079705B9DAD}" srcOrd="4" destOrd="0" parTransId="{75258896-2DDA-4E23-890E-5F69C1B408E2}" sibTransId="{C1AF98AD-F724-48E9-9968-396FA164E901}"/>
    <dgm:cxn modelId="{6F051E26-7263-2245-9330-2DD2DDE44794}" type="presOf" srcId="{A378EB89-5473-40EE-9E19-6DFF3D595DC1}" destId="{34F65F99-4C59-40A9-999A-9FE9ADD22C8D}" srcOrd="0" destOrd="0" presId="urn:microsoft.com/office/officeart/2018/2/layout/IconVerticalSolidList"/>
    <dgm:cxn modelId="{6D6DF93E-C488-8F49-9F55-BEB349E62F3B}" type="presOf" srcId="{50B43AD1-2FF2-462A-9F09-7079705B9DAD}" destId="{00558049-9C63-4096-A4FA-7FABDCA9703E}" srcOrd="0" destOrd="0" presId="urn:microsoft.com/office/officeart/2018/2/layout/IconVerticalSolidList"/>
    <dgm:cxn modelId="{EE049C59-3C4A-FD48-B6F6-6F59962B7C0B}" type="presOf" srcId="{E6CF57CB-604C-4654-A5E9-D894883BE93F}" destId="{724B56B3-BA0F-46A1-9594-177CAE8F642F}" srcOrd="0" destOrd="0" presId="urn:microsoft.com/office/officeart/2018/2/layout/IconVerticalSolidList"/>
    <dgm:cxn modelId="{A6BC786E-45B6-4A54-9094-AEA51822F3E5}" srcId="{BE41B3F8-98D9-412B-A3B0-44965C983CDE}" destId="{1B592D37-FDCE-4862-9F10-12CE77BE8FAF}" srcOrd="1" destOrd="0" parTransId="{562E6B6D-7391-4809-901A-A4461E2785C4}" sibTransId="{0637F1AC-FB8C-4EBC-B67F-72A7AD972067}"/>
    <dgm:cxn modelId="{1EB3E992-CB2F-4936-AB00-CF024B7A31CD}" srcId="{BE41B3F8-98D9-412B-A3B0-44965C983CDE}" destId="{A0CFC06C-36BD-4F26-80D5-9C5AE017B374}" srcOrd="2" destOrd="0" parTransId="{C747772B-72B7-4118-B661-1B612DC1BADB}" sibTransId="{A4324AE5-88D2-43EE-9ED0-F33A6EDCF8AD}"/>
    <dgm:cxn modelId="{DD302BBB-95EB-3B4C-8502-53464EE88668}" type="presOf" srcId="{1B592D37-FDCE-4862-9F10-12CE77BE8FAF}" destId="{6F80429A-C469-4025-BBB1-153837369CB2}" srcOrd="0" destOrd="0" presId="urn:microsoft.com/office/officeart/2018/2/layout/IconVerticalSolidList"/>
    <dgm:cxn modelId="{D44AABCA-4F90-BB4F-A22B-5701831DC410}" type="presOf" srcId="{BE41B3F8-98D9-412B-A3B0-44965C983CDE}" destId="{6674F2C9-BA81-4098-9B26-FB2318B66E67}" srcOrd="0" destOrd="0" presId="urn:microsoft.com/office/officeart/2018/2/layout/IconVerticalSolidList"/>
    <dgm:cxn modelId="{E7918BDE-C7E1-4926-B235-EB306B3E36A3}" srcId="{BE41B3F8-98D9-412B-A3B0-44965C983CDE}" destId="{E6CF57CB-604C-4654-A5E9-D894883BE93F}" srcOrd="0" destOrd="0" parTransId="{11316EEF-21B7-4B37-8D27-EF01598258B8}" sibTransId="{1B3D2B0C-2694-4269-8C93-CA5AA7FD6D80}"/>
    <dgm:cxn modelId="{EA620AF0-5CC1-2749-BE9E-06BB8AAE8D3F}" type="presOf" srcId="{A0CFC06C-36BD-4F26-80D5-9C5AE017B374}" destId="{309F2F55-2E33-4CC4-B7F0-D744685B613C}" srcOrd="0" destOrd="0" presId="urn:microsoft.com/office/officeart/2018/2/layout/IconVerticalSolidList"/>
    <dgm:cxn modelId="{36930CFA-76E6-4338-BF77-4BA9C356DE4C}" srcId="{BE41B3F8-98D9-412B-A3B0-44965C983CDE}" destId="{A378EB89-5473-40EE-9E19-6DFF3D595DC1}" srcOrd="3" destOrd="0" parTransId="{3F341984-5E63-4A62-97AB-DB9338B1E285}" sibTransId="{E62E7BFA-33DD-4E2E-9EF4-4EBBF88AAE5B}"/>
    <dgm:cxn modelId="{7E74AF47-4D6D-CE47-A7E3-B1B64F0CE30E}" type="presParOf" srcId="{6674F2C9-BA81-4098-9B26-FB2318B66E67}" destId="{F9206243-DBC0-4629-8A86-27216A89CAC1}" srcOrd="0" destOrd="0" presId="urn:microsoft.com/office/officeart/2018/2/layout/IconVerticalSolidList"/>
    <dgm:cxn modelId="{182A5953-7C8C-AB48-A575-FC63E853A0E2}" type="presParOf" srcId="{F9206243-DBC0-4629-8A86-27216A89CAC1}" destId="{B31D005F-1411-446C-84ED-B513DB90A92B}" srcOrd="0" destOrd="0" presId="urn:microsoft.com/office/officeart/2018/2/layout/IconVerticalSolidList"/>
    <dgm:cxn modelId="{E8AB1E38-8BCA-5041-8D94-AE97D45AC085}" type="presParOf" srcId="{F9206243-DBC0-4629-8A86-27216A89CAC1}" destId="{FC6A0E7A-6AA9-4306-8E6D-1A71EA731977}" srcOrd="1" destOrd="0" presId="urn:microsoft.com/office/officeart/2018/2/layout/IconVerticalSolidList"/>
    <dgm:cxn modelId="{01187571-C733-874B-A7F8-21A12CE5260B}" type="presParOf" srcId="{F9206243-DBC0-4629-8A86-27216A89CAC1}" destId="{4FDCB384-45B9-4463-87C5-40FF9C1DD9F6}" srcOrd="2" destOrd="0" presId="urn:microsoft.com/office/officeart/2018/2/layout/IconVerticalSolidList"/>
    <dgm:cxn modelId="{BFD723E3-4D75-4642-A838-8C710826F78A}" type="presParOf" srcId="{F9206243-DBC0-4629-8A86-27216A89CAC1}" destId="{724B56B3-BA0F-46A1-9594-177CAE8F642F}" srcOrd="3" destOrd="0" presId="urn:microsoft.com/office/officeart/2018/2/layout/IconVerticalSolidList"/>
    <dgm:cxn modelId="{20F00521-354C-4B4E-929D-099EE460CB88}" type="presParOf" srcId="{6674F2C9-BA81-4098-9B26-FB2318B66E67}" destId="{7B0670C0-3C7A-482D-A61B-C1AC5F91DA66}" srcOrd="1" destOrd="0" presId="urn:microsoft.com/office/officeart/2018/2/layout/IconVerticalSolidList"/>
    <dgm:cxn modelId="{79E298E2-7234-394C-8345-4F874546816C}" type="presParOf" srcId="{6674F2C9-BA81-4098-9B26-FB2318B66E67}" destId="{C5A45904-9648-4545-8470-CDAB10796AAD}" srcOrd="2" destOrd="0" presId="urn:microsoft.com/office/officeart/2018/2/layout/IconVerticalSolidList"/>
    <dgm:cxn modelId="{584FB6A0-192A-F041-BFFA-095B04D980B6}" type="presParOf" srcId="{C5A45904-9648-4545-8470-CDAB10796AAD}" destId="{EAAD9140-7D03-4FFE-93C5-A4A519909FDD}" srcOrd="0" destOrd="0" presId="urn:microsoft.com/office/officeart/2018/2/layout/IconVerticalSolidList"/>
    <dgm:cxn modelId="{CDE1AD6D-4FAA-164F-9055-C5C2DB86902E}" type="presParOf" srcId="{C5A45904-9648-4545-8470-CDAB10796AAD}" destId="{FD551A54-C261-4A45-B884-F7B191AC393E}" srcOrd="1" destOrd="0" presId="urn:microsoft.com/office/officeart/2018/2/layout/IconVerticalSolidList"/>
    <dgm:cxn modelId="{D77D64B8-71AD-2046-8AF1-CD20967E3B3E}" type="presParOf" srcId="{C5A45904-9648-4545-8470-CDAB10796AAD}" destId="{6D3CA39F-B216-4A66-8BDC-49F6D53F254D}" srcOrd="2" destOrd="0" presId="urn:microsoft.com/office/officeart/2018/2/layout/IconVerticalSolidList"/>
    <dgm:cxn modelId="{4F39976A-7CFA-E947-9615-7DFA1E64A80B}" type="presParOf" srcId="{C5A45904-9648-4545-8470-CDAB10796AAD}" destId="{6F80429A-C469-4025-BBB1-153837369CB2}" srcOrd="3" destOrd="0" presId="urn:microsoft.com/office/officeart/2018/2/layout/IconVerticalSolidList"/>
    <dgm:cxn modelId="{5D9FD355-68EC-5345-A900-DCDA5632B20A}" type="presParOf" srcId="{6674F2C9-BA81-4098-9B26-FB2318B66E67}" destId="{96CEA81D-FC26-4DB3-B814-2258550B3B99}" srcOrd="3" destOrd="0" presId="urn:microsoft.com/office/officeart/2018/2/layout/IconVerticalSolidList"/>
    <dgm:cxn modelId="{D6AF263C-DA06-2244-8B92-6536C9BBEC50}" type="presParOf" srcId="{6674F2C9-BA81-4098-9B26-FB2318B66E67}" destId="{FF9CC7BF-D151-46AC-AAE5-57852CE2359D}" srcOrd="4" destOrd="0" presId="urn:microsoft.com/office/officeart/2018/2/layout/IconVerticalSolidList"/>
    <dgm:cxn modelId="{E6E60040-3350-0C46-B29F-82439CFFD7B6}" type="presParOf" srcId="{FF9CC7BF-D151-46AC-AAE5-57852CE2359D}" destId="{4831C07D-5948-4CA5-9B52-14F6A81D49A9}" srcOrd="0" destOrd="0" presId="urn:microsoft.com/office/officeart/2018/2/layout/IconVerticalSolidList"/>
    <dgm:cxn modelId="{2AED0EB9-2621-774D-97E3-C68E646F8813}" type="presParOf" srcId="{FF9CC7BF-D151-46AC-AAE5-57852CE2359D}" destId="{B919BB18-83B2-40AF-98F1-489789757ADD}" srcOrd="1" destOrd="0" presId="urn:microsoft.com/office/officeart/2018/2/layout/IconVerticalSolidList"/>
    <dgm:cxn modelId="{D34D75FE-7EBD-9D4A-A2A7-44C0D74202B8}" type="presParOf" srcId="{FF9CC7BF-D151-46AC-AAE5-57852CE2359D}" destId="{7C073501-A973-4818-A6BB-97F283259FDA}" srcOrd="2" destOrd="0" presId="urn:microsoft.com/office/officeart/2018/2/layout/IconVerticalSolidList"/>
    <dgm:cxn modelId="{723E7D0C-51E5-A649-95DC-07F5F1C23506}" type="presParOf" srcId="{FF9CC7BF-D151-46AC-AAE5-57852CE2359D}" destId="{309F2F55-2E33-4CC4-B7F0-D744685B613C}" srcOrd="3" destOrd="0" presId="urn:microsoft.com/office/officeart/2018/2/layout/IconVerticalSolidList"/>
    <dgm:cxn modelId="{32D8ED33-CECD-7B4A-AAAC-99EDECA316F5}" type="presParOf" srcId="{6674F2C9-BA81-4098-9B26-FB2318B66E67}" destId="{8DD5E32D-7DF8-48CE-9B43-A387AEAF2D66}" srcOrd="5" destOrd="0" presId="urn:microsoft.com/office/officeart/2018/2/layout/IconVerticalSolidList"/>
    <dgm:cxn modelId="{EB2703F9-5A1B-6547-89C5-556215F3A59C}" type="presParOf" srcId="{6674F2C9-BA81-4098-9B26-FB2318B66E67}" destId="{715206A5-429A-4482-8EE7-D37DC11DC580}" srcOrd="6" destOrd="0" presId="urn:microsoft.com/office/officeart/2018/2/layout/IconVerticalSolidList"/>
    <dgm:cxn modelId="{42192352-70A6-1745-A170-E5483F15AD7A}" type="presParOf" srcId="{715206A5-429A-4482-8EE7-D37DC11DC580}" destId="{E041F16E-6802-4957-AD88-A2834BC52809}" srcOrd="0" destOrd="0" presId="urn:microsoft.com/office/officeart/2018/2/layout/IconVerticalSolidList"/>
    <dgm:cxn modelId="{971AFFDB-150B-9248-B7C9-A03BC21A870B}" type="presParOf" srcId="{715206A5-429A-4482-8EE7-D37DC11DC580}" destId="{F7C6FB06-FE9F-457F-BB29-5A4B787E116D}" srcOrd="1" destOrd="0" presId="urn:microsoft.com/office/officeart/2018/2/layout/IconVerticalSolidList"/>
    <dgm:cxn modelId="{0337F859-5166-0E44-83D2-0B0713F55E54}" type="presParOf" srcId="{715206A5-429A-4482-8EE7-D37DC11DC580}" destId="{2F24017E-3DE7-455B-BE15-96074CC2EDF8}" srcOrd="2" destOrd="0" presId="urn:microsoft.com/office/officeart/2018/2/layout/IconVerticalSolidList"/>
    <dgm:cxn modelId="{B5E0ED53-03C7-D141-AE3A-DF080E8D8EBE}" type="presParOf" srcId="{715206A5-429A-4482-8EE7-D37DC11DC580}" destId="{34F65F99-4C59-40A9-999A-9FE9ADD22C8D}" srcOrd="3" destOrd="0" presId="urn:microsoft.com/office/officeart/2018/2/layout/IconVerticalSolidList"/>
    <dgm:cxn modelId="{95F8495A-DB98-A741-A603-76D2F5706748}" type="presParOf" srcId="{6674F2C9-BA81-4098-9B26-FB2318B66E67}" destId="{13B46F44-243A-4BDA-99B2-7D19413BD148}" srcOrd="7" destOrd="0" presId="urn:microsoft.com/office/officeart/2018/2/layout/IconVerticalSolidList"/>
    <dgm:cxn modelId="{F9503EE0-EDB6-D44E-A29D-C8591BCFE6F0}" type="presParOf" srcId="{6674F2C9-BA81-4098-9B26-FB2318B66E67}" destId="{CA5A0EC8-BD2A-4E0F-B2E0-532E42B95320}" srcOrd="8" destOrd="0" presId="urn:microsoft.com/office/officeart/2018/2/layout/IconVerticalSolidList"/>
    <dgm:cxn modelId="{256D0A58-D71C-1D4A-86FF-E8CA7D7582C6}" type="presParOf" srcId="{CA5A0EC8-BD2A-4E0F-B2E0-532E42B95320}" destId="{76F036D8-F1D7-4DDC-8AF3-DCAC88C20B8D}" srcOrd="0" destOrd="0" presId="urn:microsoft.com/office/officeart/2018/2/layout/IconVerticalSolidList"/>
    <dgm:cxn modelId="{601CA7E2-7D32-FB41-8F92-08889B164BA2}" type="presParOf" srcId="{CA5A0EC8-BD2A-4E0F-B2E0-532E42B95320}" destId="{389AE47A-4143-4557-BD2A-3343EB028666}" srcOrd="1" destOrd="0" presId="urn:microsoft.com/office/officeart/2018/2/layout/IconVerticalSolidList"/>
    <dgm:cxn modelId="{54733DA1-1BC2-C943-9958-3584BDCC045F}" type="presParOf" srcId="{CA5A0EC8-BD2A-4E0F-B2E0-532E42B95320}" destId="{7A6E5788-9F16-435A-99B0-0FE5FC0FE0F7}" srcOrd="2" destOrd="0" presId="urn:microsoft.com/office/officeart/2018/2/layout/IconVerticalSolidList"/>
    <dgm:cxn modelId="{1DF603EE-2E9D-4A42-9E48-83A7AC26E2FC}" type="presParOf" srcId="{CA5A0EC8-BD2A-4E0F-B2E0-532E42B95320}" destId="{00558049-9C63-4096-A4FA-7FABDCA9703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95700CCA-AF70-436E-BE6A-AF12C2593EB0}"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E90861E8-E001-4B2A-A371-0A1EF835B102}">
      <dgm:prSet/>
      <dgm:spPr/>
      <dgm:t>
        <a:bodyPr/>
        <a:lstStyle/>
        <a:p>
          <a:r>
            <a:rPr lang="en-US" baseline="0"/>
            <a:t>Cryptography is the mathematical toolkit that underpins many of today’s security countermeasures</a:t>
          </a:r>
          <a:endParaRPr lang="en-US"/>
        </a:p>
      </dgm:t>
    </dgm:pt>
    <dgm:pt modelId="{13177602-D506-48BF-A75F-1772C0468B16}" type="parTrans" cxnId="{120BDAC5-CBA2-422D-B968-DDB9442370F6}">
      <dgm:prSet/>
      <dgm:spPr/>
      <dgm:t>
        <a:bodyPr/>
        <a:lstStyle/>
        <a:p>
          <a:endParaRPr lang="en-US"/>
        </a:p>
      </dgm:t>
    </dgm:pt>
    <dgm:pt modelId="{1FE7926A-A775-4C3D-B861-65ED0E0642B7}" type="sibTrans" cxnId="{120BDAC5-CBA2-422D-B968-DDB9442370F6}">
      <dgm:prSet/>
      <dgm:spPr/>
      <dgm:t>
        <a:bodyPr/>
        <a:lstStyle/>
        <a:p>
          <a:endParaRPr lang="en-US"/>
        </a:p>
      </dgm:t>
    </dgm:pt>
    <dgm:pt modelId="{5004AA41-5392-4D70-82D6-F61F320E8245}">
      <dgm:prSet/>
      <dgm:spPr/>
      <dgm:t>
        <a:bodyPr/>
        <a:lstStyle/>
        <a:p>
          <a:r>
            <a:rPr lang="en-US" baseline="0"/>
            <a:t>Specific tools are used for providing assurance of each of authenticity, confidentiality and integrity</a:t>
          </a:r>
          <a:endParaRPr lang="en-US"/>
        </a:p>
      </dgm:t>
    </dgm:pt>
    <dgm:pt modelId="{294F04F8-9843-4694-AB8A-537BEE4EC18A}" type="parTrans" cxnId="{D74E624F-2436-4CA9-892A-CF6A1297A82C}">
      <dgm:prSet/>
      <dgm:spPr/>
      <dgm:t>
        <a:bodyPr/>
        <a:lstStyle/>
        <a:p>
          <a:endParaRPr lang="en-US"/>
        </a:p>
      </dgm:t>
    </dgm:pt>
    <dgm:pt modelId="{A30BCA10-EC11-4157-85EE-B1FF8B1D8037}" type="sibTrans" cxnId="{D74E624F-2436-4CA9-892A-CF6A1297A82C}">
      <dgm:prSet/>
      <dgm:spPr/>
      <dgm:t>
        <a:bodyPr/>
        <a:lstStyle/>
        <a:p>
          <a:endParaRPr lang="en-US"/>
        </a:p>
      </dgm:t>
    </dgm:pt>
    <dgm:pt modelId="{9D7E1D9D-ECDC-401B-AC97-1BFD7DFFB025}">
      <dgm:prSet/>
      <dgm:spPr/>
      <dgm:t>
        <a:bodyPr/>
        <a:lstStyle/>
        <a:p>
          <a:r>
            <a:rPr lang="en-US" baseline="0"/>
            <a:t>Technology boundaries for application of cryptography are continuously evolving so this chapter does not attempt to classify specific crypto-tools as more or less suited to IoT. The level of security required should determine the specific algorithms and tools.</a:t>
          </a:r>
          <a:endParaRPr lang="en-US"/>
        </a:p>
      </dgm:t>
    </dgm:pt>
    <dgm:pt modelId="{CEC87181-0F94-480E-83FD-0B74FD7B3B86}" type="parTrans" cxnId="{D31E4C53-18EC-4BD9-89A5-26311179A14E}">
      <dgm:prSet/>
      <dgm:spPr/>
      <dgm:t>
        <a:bodyPr/>
        <a:lstStyle/>
        <a:p>
          <a:endParaRPr lang="en-US"/>
        </a:p>
      </dgm:t>
    </dgm:pt>
    <dgm:pt modelId="{529662B5-DA36-44A0-9835-19376CB831B6}" type="sibTrans" cxnId="{D31E4C53-18EC-4BD9-89A5-26311179A14E}">
      <dgm:prSet/>
      <dgm:spPr/>
      <dgm:t>
        <a:bodyPr/>
        <a:lstStyle/>
        <a:p>
          <a:endParaRPr lang="en-US"/>
        </a:p>
      </dgm:t>
    </dgm:pt>
    <dgm:pt modelId="{2BBC912A-ADB9-4461-B122-78DC6E4E2DDE}" type="pres">
      <dgm:prSet presAssocID="{95700CCA-AF70-436E-BE6A-AF12C2593EB0}" presName="root" presStyleCnt="0">
        <dgm:presLayoutVars>
          <dgm:dir/>
          <dgm:resizeHandles val="exact"/>
        </dgm:presLayoutVars>
      </dgm:prSet>
      <dgm:spPr/>
    </dgm:pt>
    <dgm:pt modelId="{FA9F443A-9D7E-4D6E-B213-056F83B31868}" type="pres">
      <dgm:prSet presAssocID="{E90861E8-E001-4B2A-A371-0A1EF835B102}" presName="compNode" presStyleCnt="0"/>
      <dgm:spPr/>
    </dgm:pt>
    <dgm:pt modelId="{7AF48ABF-355F-40C1-A92A-6A57BBD7CDB0}" type="pres">
      <dgm:prSet presAssocID="{E90861E8-E001-4B2A-A371-0A1EF835B102}" presName="bgRect" presStyleLbl="bgShp" presStyleIdx="0" presStyleCnt="3"/>
      <dgm:spPr/>
    </dgm:pt>
    <dgm:pt modelId="{9C0B6DDF-C4DD-4989-A600-15B11F40D24B}" type="pres">
      <dgm:prSet presAssocID="{E90861E8-E001-4B2A-A371-0A1EF835B102}"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Lock"/>
        </a:ext>
      </dgm:extLst>
    </dgm:pt>
    <dgm:pt modelId="{637CFF19-A95E-48F0-A4BE-574646D0FFC9}" type="pres">
      <dgm:prSet presAssocID="{E90861E8-E001-4B2A-A371-0A1EF835B102}" presName="spaceRect" presStyleCnt="0"/>
      <dgm:spPr/>
    </dgm:pt>
    <dgm:pt modelId="{C3CFFC4E-0117-4A91-AEB0-00884EC820BD}" type="pres">
      <dgm:prSet presAssocID="{E90861E8-E001-4B2A-A371-0A1EF835B102}" presName="parTx" presStyleLbl="revTx" presStyleIdx="0" presStyleCnt="3">
        <dgm:presLayoutVars>
          <dgm:chMax val="0"/>
          <dgm:chPref val="0"/>
        </dgm:presLayoutVars>
      </dgm:prSet>
      <dgm:spPr/>
    </dgm:pt>
    <dgm:pt modelId="{9FB0503A-4C38-45E0-AB78-3F60C17C8219}" type="pres">
      <dgm:prSet presAssocID="{1FE7926A-A775-4C3D-B861-65ED0E0642B7}" presName="sibTrans" presStyleCnt="0"/>
      <dgm:spPr/>
    </dgm:pt>
    <dgm:pt modelId="{00F3EF04-78F9-4333-B6C3-E6E9B7DC7B70}" type="pres">
      <dgm:prSet presAssocID="{5004AA41-5392-4D70-82D6-F61F320E8245}" presName="compNode" presStyleCnt="0"/>
      <dgm:spPr/>
    </dgm:pt>
    <dgm:pt modelId="{2867ACF5-E1BC-4691-BB18-2544093F2D47}" type="pres">
      <dgm:prSet presAssocID="{5004AA41-5392-4D70-82D6-F61F320E8245}" presName="bgRect" presStyleLbl="bgShp" presStyleIdx="1" presStyleCnt="3"/>
      <dgm:spPr/>
    </dgm:pt>
    <dgm:pt modelId="{1BCA1875-C2A5-491C-9D43-ED8E82DA1440}" type="pres">
      <dgm:prSet presAssocID="{5004AA41-5392-4D70-82D6-F61F320E8245}"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list"/>
        </a:ext>
      </dgm:extLst>
    </dgm:pt>
    <dgm:pt modelId="{0F41B35F-C36A-438A-9910-0FD8C4DE54ED}" type="pres">
      <dgm:prSet presAssocID="{5004AA41-5392-4D70-82D6-F61F320E8245}" presName="spaceRect" presStyleCnt="0"/>
      <dgm:spPr/>
    </dgm:pt>
    <dgm:pt modelId="{D823FD58-15D2-4692-846F-A1E15B4F97A0}" type="pres">
      <dgm:prSet presAssocID="{5004AA41-5392-4D70-82D6-F61F320E8245}" presName="parTx" presStyleLbl="revTx" presStyleIdx="1" presStyleCnt="3">
        <dgm:presLayoutVars>
          <dgm:chMax val="0"/>
          <dgm:chPref val="0"/>
        </dgm:presLayoutVars>
      </dgm:prSet>
      <dgm:spPr/>
    </dgm:pt>
    <dgm:pt modelId="{B56F12FE-D1AB-4BB9-B925-83FDA227BF8B}" type="pres">
      <dgm:prSet presAssocID="{A30BCA10-EC11-4157-85EE-B1FF8B1D8037}" presName="sibTrans" presStyleCnt="0"/>
      <dgm:spPr/>
    </dgm:pt>
    <dgm:pt modelId="{2C81AAF9-1641-49BA-A524-2E2D6909DCC6}" type="pres">
      <dgm:prSet presAssocID="{9D7E1D9D-ECDC-401B-AC97-1BFD7DFFB025}" presName="compNode" presStyleCnt="0"/>
      <dgm:spPr/>
    </dgm:pt>
    <dgm:pt modelId="{7B19DC96-5BCD-4A7C-AA0B-BBC2DA2E32B2}" type="pres">
      <dgm:prSet presAssocID="{9D7E1D9D-ECDC-401B-AC97-1BFD7DFFB025}" presName="bgRect" presStyleLbl="bgShp" presStyleIdx="2" presStyleCnt="3"/>
      <dgm:spPr/>
    </dgm:pt>
    <dgm:pt modelId="{2E211B93-824F-4AB0-AF78-798F47B2E8B5}" type="pres">
      <dgm:prSet presAssocID="{9D7E1D9D-ECDC-401B-AC97-1BFD7DFFB02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Processor"/>
        </a:ext>
      </dgm:extLst>
    </dgm:pt>
    <dgm:pt modelId="{5A2AC3F5-490D-4D51-8DC6-7DB4BD0C7B3C}" type="pres">
      <dgm:prSet presAssocID="{9D7E1D9D-ECDC-401B-AC97-1BFD7DFFB025}" presName="spaceRect" presStyleCnt="0"/>
      <dgm:spPr/>
    </dgm:pt>
    <dgm:pt modelId="{FE0C8D80-3FB8-4A9A-BEB3-32691BA32A49}" type="pres">
      <dgm:prSet presAssocID="{9D7E1D9D-ECDC-401B-AC97-1BFD7DFFB025}" presName="parTx" presStyleLbl="revTx" presStyleIdx="2" presStyleCnt="3">
        <dgm:presLayoutVars>
          <dgm:chMax val="0"/>
          <dgm:chPref val="0"/>
        </dgm:presLayoutVars>
      </dgm:prSet>
      <dgm:spPr/>
    </dgm:pt>
  </dgm:ptLst>
  <dgm:cxnLst>
    <dgm:cxn modelId="{41F0AE16-14C8-4795-9FE2-3FAC99DA15BE}" type="presOf" srcId="{9D7E1D9D-ECDC-401B-AC97-1BFD7DFFB025}" destId="{FE0C8D80-3FB8-4A9A-BEB3-32691BA32A49}" srcOrd="0" destOrd="0" presId="urn:microsoft.com/office/officeart/2018/2/layout/IconVerticalSolidList"/>
    <dgm:cxn modelId="{D74E624F-2436-4CA9-892A-CF6A1297A82C}" srcId="{95700CCA-AF70-436E-BE6A-AF12C2593EB0}" destId="{5004AA41-5392-4D70-82D6-F61F320E8245}" srcOrd="1" destOrd="0" parTransId="{294F04F8-9843-4694-AB8A-537BEE4EC18A}" sibTransId="{A30BCA10-EC11-4157-85EE-B1FF8B1D8037}"/>
    <dgm:cxn modelId="{D31E4C53-18EC-4BD9-89A5-26311179A14E}" srcId="{95700CCA-AF70-436E-BE6A-AF12C2593EB0}" destId="{9D7E1D9D-ECDC-401B-AC97-1BFD7DFFB025}" srcOrd="2" destOrd="0" parTransId="{CEC87181-0F94-480E-83FD-0B74FD7B3B86}" sibTransId="{529662B5-DA36-44A0-9835-19376CB831B6}"/>
    <dgm:cxn modelId="{120BDAC5-CBA2-422D-B968-DDB9442370F6}" srcId="{95700CCA-AF70-436E-BE6A-AF12C2593EB0}" destId="{E90861E8-E001-4B2A-A371-0A1EF835B102}" srcOrd="0" destOrd="0" parTransId="{13177602-D506-48BF-A75F-1772C0468B16}" sibTransId="{1FE7926A-A775-4C3D-B861-65ED0E0642B7}"/>
    <dgm:cxn modelId="{F2DBEED0-B4D9-4D19-8D43-FC93004167BE}" type="presOf" srcId="{95700CCA-AF70-436E-BE6A-AF12C2593EB0}" destId="{2BBC912A-ADB9-4461-B122-78DC6E4E2DDE}" srcOrd="0" destOrd="0" presId="urn:microsoft.com/office/officeart/2018/2/layout/IconVerticalSolidList"/>
    <dgm:cxn modelId="{8D101FD3-3249-48C5-8127-2B33D5A27947}" type="presOf" srcId="{5004AA41-5392-4D70-82D6-F61F320E8245}" destId="{D823FD58-15D2-4692-846F-A1E15B4F97A0}" srcOrd="0" destOrd="0" presId="urn:microsoft.com/office/officeart/2018/2/layout/IconVerticalSolidList"/>
    <dgm:cxn modelId="{E513DDF9-619D-4055-8C29-B152888EC5CE}" type="presOf" srcId="{E90861E8-E001-4B2A-A371-0A1EF835B102}" destId="{C3CFFC4E-0117-4A91-AEB0-00884EC820BD}" srcOrd="0" destOrd="0" presId="urn:microsoft.com/office/officeart/2018/2/layout/IconVerticalSolidList"/>
    <dgm:cxn modelId="{146116CD-8466-4318-B109-D0F0A829A293}" type="presParOf" srcId="{2BBC912A-ADB9-4461-B122-78DC6E4E2DDE}" destId="{FA9F443A-9D7E-4D6E-B213-056F83B31868}" srcOrd="0" destOrd="0" presId="urn:microsoft.com/office/officeart/2018/2/layout/IconVerticalSolidList"/>
    <dgm:cxn modelId="{9345F8D2-5409-41A5-AB70-29F6CE662F3A}" type="presParOf" srcId="{FA9F443A-9D7E-4D6E-B213-056F83B31868}" destId="{7AF48ABF-355F-40C1-A92A-6A57BBD7CDB0}" srcOrd="0" destOrd="0" presId="urn:microsoft.com/office/officeart/2018/2/layout/IconVerticalSolidList"/>
    <dgm:cxn modelId="{5AD20B3F-F454-4056-9901-C63C30C74285}" type="presParOf" srcId="{FA9F443A-9D7E-4D6E-B213-056F83B31868}" destId="{9C0B6DDF-C4DD-4989-A600-15B11F40D24B}" srcOrd="1" destOrd="0" presId="urn:microsoft.com/office/officeart/2018/2/layout/IconVerticalSolidList"/>
    <dgm:cxn modelId="{C49CCF7E-C701-4E1A-AD7E-99529C2457FA}" type="presParOf" srcId="{FA9F443A-9D7E-4D6E-B213-056F83B31868}" destId="{637CFF19-A95E-48F0-A4BE-574646D0FFC9}" srcOrd="2" destOrd="0" presId="urn:microsoft.com/office/officeart/2018/2/layout/IconVerticalSolidList"/>
    <dgm:cxn modelId="{B638BFD9-705F-4042-805F-1A5333E6706A}" type="presParOf" srcId="{FA9F443A-9D7E-4D6E-B213-056F83B31868}" destId="{C3CFFC4E-0117-4A91-AEB0-00884EC820BD}" srcOrd="3" destOrd="0" presId="urn:microsoft.com/office/officeart/2018/2/layout/IconVerticalSolidList"/>
    <dgm:cxn modelId="{9BD53F66-6343-421D-8728-623B339E2184}" type="presParOf" srcId="{2BBC912A-ADB9-4461-B122-78DC6E4E2DDE}" destId="{9FB0503A-4C38-45E0-AB78-3F60C17C8219}" srcOrd="1" destOrd="0" presId="urn:microsoft.com/office/officeart/2018/2/layout/IconVerticalSolidList"/>
    <dgm:cxn modelId="{526FB112-5E1A-4DE7-B386-BD16B1250CC5}" type="presParOf" srcId="{2BBC912A-ADB9-4461-B122-78DC6E4E2DDE}" destId="{00F3EF04-78F9-4333-B6C3-E6E9B7DC7B70}" srcOrd="2" destOrd="0" presId="urn:microsoft.com/office/officeart/2018/2/layout/IconVerticalSolidList"/>
    <dgm:cxn modelId="{3AAA2AA4-103A-4BFA-B876-73FB974CE297}" type="presParOf" srcId="{00F3EF04-78F9-4333-B6C3-E6E9B7DC7B70}" destId="{2867ACF5-E1BC-4691-BB18-2544093F2D47}" srcOrd="0" destOrd="0" presId="urn:microsoft.com/office/officeart/2018/2/layout/IconVerticalSolidList"/>
    <dgm:cxn modelId="{7371FA6B-C48A-417A-8B19-019506955B11}" type="presParOf" srcId="{00F3EF04-78F9-4333-B6C3-E6E9B7DC7B70}" destId="{1BCA1875-C2A5-491C-9D43-ED8E82DA1440}" srcOrd="1" destOrd="0" presId="urn:microsoft.com/office/officeart/2018/2/layout/IconVerticalSolidList"/>
    <dgm:cxn modelId="{EEEB9482-ABDA-4CAB-AB27-5C0AF701304D}" type="presParOf" srcId="{00F3EF04-78F9-4333-B6C3-E6E9B7DC7B70}" destId="{0F41B35F-C36A-438A-9910-0FD8C4DE54ED}" srcOrd="2" destOrd="0" presId="urn:microsoft.com/office/officeart/2018/2/layout/IconVerticalSolidList"/>
    <dgm:cxn modelId="{330BF50A-3C65-40E0-A3C2-9A2804149014}" type="presParOf" srcId="{00F3EF04-78F9-4333-B6C3-E6E9B7DC7B70}" destId="{D823FD58-15D2-4692-846F-A1E15B4F97A0}" srcOrd="3" destOrd="0" presId="urn:microsoft.com/office/officeart/2018/2/layout/IconVerticalSolidList"/>
    <dgm:cxn modelId="{50EDB443-48D3-4747-8585-82DE8C6D38BD}" type="presParOf" srcId="{2BBC912A-ADB9-4461-B122-78DC6E4E2DDE}" destId="{B56F12FE-D1AB-4BB9-B925-83FDA227BF8B}" srcOrd="3" destOrd="0" presId="urn:microsoft.com/office/officeart/2018/2/layout/IconVerticalSolidList"/>
    <dgm:cxn modelId="{AF401C47-27C0-4EB5-8250-CF04B45B8A72}" type="presParOf" srcId="{2BBC912A-ADB9-4461-B122-78DC6E4E2DDE}" destId="{2C81AAF9-1641-49BA-A524-2E2D6909DCC6}" srcOrd="4" destOrd="0" presId="urn:microsoft.com/office/officeart/2018/2/layout/IconVerticalSolidList"/>
    <dgm:cxn modelId="{2FF75FD0-5678-4BC1-B282-7AB9399B082C}" type="presParOf" srcId="{2C81AAF9-1641-49BA-A524-2E2D6909DCC6}" destId="{7B19DC96-5BCD-4A7C-AA0B-BBC2DA2E32B2}" srcOrd="0" destOrd="0" presId="urn:microsoft.com/office/officeart/2018/2/layout/IconVerticalSolidList"/>
    <dgm:cxn modelId="{C91C320D-A392-4AAD-8C39-2FF039B035B2}" type="presParOf" srcId="{2C81AAF9-1641-49BA-A524-2E2D6909DCC6}" destId="{2E211B93-824F-4AB0-AF78-798F47B2E8B5}" srcOrd="1" destOrd="0" presId="urn:microsoft.com/office/officeart/2018/2/layout/IconVerticalSolidList"/>
    <dgm:cxn modelId="{7D9BF5EC-98AA-443C-90A6-9C1BDA492093}" type="presParOf" srcId="{2C81AAF9-1641-49BA-A524-2E2D6909DCC6}" destId="{5A2AC3F5-490D-4D51-8DC6-7DB4BD0C7B3C}" srcOrd="2" destOrd="0" presId="urn:microsoft.com/office/officeart/2018/2/layout/IconVerticalSolidList"/>
    <dgm:cxn modelId="{424B8FDA-B777-46BF-B9F5-20453FA1B6A8}" type="presParOf" srcId="{2C81AAF9-1641-49BA-A524-2E2D6909DCC6}" destId="{FE0C8D80-3FB8-4A9A-BEB3-32691BA32A49}"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F0CA598-9971-4548-A11B-D5659EDAC77C}" type="doc">
      <dgm:prSet loTypeId="urn:microsoft.com/office/officeart/2005/8/layout/vList3" loCatId="list" qsTypeId="urn:microsoft.com/office/officeart/2005/8/quickstyle/simple1" qsCatId="simple" csTypeId="urn:microsoft.com/office/officeart/2005/8/colors/accent1_2" csCatId="accent1" phldr="1"/>
      <dgm:spPr/>
      <dgm:t>
        <a:bodyPr/>
        <a:lstStyle/>
        <a:p>
          <a:endParaRPr lang="en-GB"/>
        </a:p>
      </dgm:t>
    </dgm:pt>
    <dgm:pt modelId="{E07B2B10-8797-4E45-AD12-1D0A7DA43F2C}">
      <dgm:prSet/>
      <dgm:spPr/>
      <dgm:t>
        <a:bodyPr/>
        <a:lstStyle/>
        <a:p>
          <a:r>
            <a:rPr lang="en-GB" dirty="0"/>
            <a:t>Interception on open networks can be countered by encrypting data that crosses open networks and interfaces in order to reduce the knowledge of Alice's and Bob's actions visible to Eve</a:t>
          </a:r>
        </a:p>
      </dgm:t>
    </dgm:pt>
    <dgm:pt modelId="{9303BE6B-2E8F-E44D-954D-54225E385E45}" type="parTrans" cxnId="{5F871448-7B38-734C-88F9-1B1C84A8309A}">
      <dgm:prSet/>
      <dgm:spPr/>
      <dgm:t>
        <a:bodyPr/>
        <a:lstStyle/>
        <a:p>
          <a:endParaRPr lang="en-GB"/>
        </a:p>
      </dgm:t>
    </dgm:pt>
    <dgm:pt modelId="{A9B89962-68B1-CE40-B0F5-6A7F3B49D819}" type="sibTrans" cxnId="{5F871448-7B38-734C-88F9-1B1C84A8309A}">
      <dgm:prSet/>
      <dgm:spPr/>
      <dgm:t>
        <a:bodyPr/>
        <a:lstStyle/>
        <a:p>
          <a:endParaRPr lang="en-GB"/>
        </a:p>
      </dgm:t>
    </dgm:pt>
    <dgm:pt modelId="{90B84C88-F074-804D-9101-5F6FE3B8955B}">
      <dgm:prSet/>
      <dgm:spPr/>
      <dgm:t>
        <a:bodyPr/>
        <a:lstStyle/>
        <a:p>
          <a:r>
            <a:rPr lang="en-GB"/>
            <a:t>If actions cannot be attributed to specific instances of Alice or Eve then an identity management and authentication scheme can be implemented to allow the system to give assurance that only legitimate parties are in the system</a:t>
          </a:r>
        </a:p>
      </dgm:t>
    </dgm:pt>
    <dgm:pt modelId="{B0C27272-A931-1E4B-9097-04C94FDA88F5}" type="parTrans" cxnId="{5E007240-D49F-8B47-8598-17C41C290DC8}">
      <dgm:prSet/>
      <dgm:spPr/>
      <dgm:t>
        <a:bodyPr/>
        <a:lstStyle/>
        <a:p>
          <a:endParaRPr lang="en-GB"/>
        </a:p>
      </dgm:t>
    </dgm:pt>
    <dgm:pt modelId="{B83DE147-2832-4E4D-A3D0-F88CB22DDA96}" type="sibTrans" cxnId="{5E007240-D49F-8B47-8598-17C41C290DC8}">
      <dgm:prSet/>
      <dgm:spPr/>
      <dgm:t>
        <a:bodyPr/>
        <a:lstStyle/>
        <a:p>
          <a:endParaRPr lang="en-GB"/>
        </a:p>
      </dgm:t>
    </dgm:pt>
    <dgm:pt modelId="{EE4AA4A6-0D6A-2947-8327-E6856180E399}">
      <dgm:prSet/>
      <dgm:spPr/>
      <dgm:t>
        <a:bodyPr/>
        <a:lstStyle/>
        <a:p>
          <a:r>
            <a:rPr lang="en-GB"/>
            <a:t>If there is a risk of data being manipulated a number of data integrity schemes can be put in place that restrict the likelihood of Eve manipulating data to the detriment of Alice or Bob</a:t>
          </a:r>
        </a:p>
      </dgm:t>
    </dgm:pt>
    <dgm:pt modelId="{3ADEC609-AC70-494F-A351-3D32CA6C4926}" type="parTrans" cxnId="{8BDA8BE7-9AFA-DB4E-8ED1-E8A7AA7342E6}">
      <dgm:prSet/>
      <dgm:spPr/>
      <dgm:t>
        <a:bodyPr/>
        <a:lstStyle/>
        <a:p>
          <a:endParaRPr lang="en-GB"/>
        </a:p>
      </dgm:t>
    </dgm:pt>
    <dgm:pt modelId="{DC55D025-E9F6-1147-BFC6-AE8D84492449}" type="sibTrans" cxnId="{8BDA8BE7-9AFA-DB4E-8ED1-E8A7AA7342E6}">
      <dgm:prSet/>
      <dgm:spPr/>
      <dgm:t>
        <a:bodyPr/>
        <a:lstStyle/>
        <a:p>
          <a:endParaRPr lang="en-GB"/>
        </a:p>
      </dgm:t>
    </dgm:pt>
    <dgm:pt modelId="{2E846C9F-131A-E146-A7DE-8BC5F29C1E4C}" type="pres">
      <dgm:prSet presAssocID="{1F0CA598-9971-4548-A11B-D5659EDAC77C}" presName="linearFlow" presStyleCnt="0">
        <dgm:presLayoutVars>
          <dgm:dir/>
          <dgm:resizeHandles val="exact"/>
        </dgm:presLayoutVars>
      </dgm:prSet>
      <dgm:spPr/>
    </dgm:pt>
    <dgm:pt modelId="{7A40B31C-78CC-AE43-8E5A-139C31159500}" type="pres">
      <dgm:prSet presAssocID="{E07B2B10-8797-4E45-AD12-1D0A7DA43F2C}" presName="composite" presStyleCnt="0"/>
      <dgm:spPr/>
    </dgm:pt>
    <dgm:pt modelId="{09F60D56-49F6-3E46-A927-4BC87D5FBE04}" type="pres">
      <dgm:prSet presAssocID="{E07B2B10-8797-4E45-AD12-1D0A7DA43F2C}" presName="imgShp" presStyleLbl="fgImgPlace1" presStyleIdx="0" presStyleCnt="3"/>
      <dgm:spPr/>
    </dgm:pt>
    <dgm:pt modelId="{5AAE5077-1795-0C45-98B7-A3AE3BB22DBF}" type="pres">
      <dgm:prSet presAssocID="{E07B2B10-8797-4E45-AD12-1D0A7DA43F2C}" presName="txShp" presStyleLbl="node1" presStyleIdx="0" presStyleCnt="3">
        <dgm:presLayoutVars>
          <dgm:bulletEnabled val="1"/>
        </dgm:presLayoutVars>
      </dgm:prSet>
      <dgm:spPr/>
    </dgm:pt>
    <dgm:pt modelId="{EDFFFB09-2709-914E-ABA9-74AADE59CA05}" type="pres">
      <dgm:prSet presAssocID="{A9B89962-68B1-CE40-B0F5-6A7F3B49D819}" presName="spacing" presStyleCnt="0"/>
      <dgm:spPr/>
    </dgm:pt>
    <dgm:pt modelId="{3E9CB18B-B384-174E-8D93-C61A71D86CCE}" type="pres">
      <dgm:prSet presAssocID="{EE4AA4A6-0D6A-2947-8327-E6856180E399}" presName="composite" presStyleCnt="0"/>
      <dgm:spPr/>
    </dgm:pt>
    <dgm:pt modelId="{2500164F-BDC0-264A-ABD2-7D745E2D0E93}" type="pres">
      <dgm:prSet presAssocID="{EE4AA4A6-0D6A-2947-8327-E6856180E399}" presName="imgShp" presStyleLbl="fgImgPlace1" presStyleIdx="1" presStyleCnt="3"/>
      <dgm:spPr/>
    </dgm:pt>
    <dgm:pt modelId="{EAF5A95B-FBD1-1440-B831-F739530AF51E}" type="pres">
      <dgm:prSet presAssocID="{EE4AA4A6-0D6A-2947-8327-E6856180E399}" presName="txShp" presStyleLbl="node1" presStyleIdx="1" presStyleCnt="3">
        <dgm:presLayoutVars>
          <dgm:bulletEnabled val="1"/>
        </dgm:presLayoutVars>
      </dgm:prSet>
      <dgm:spPr/>
    </dgm:pt>
    <dgm:pt modelId="{FD92054D-DF76-3742-9766-1F1453AF498E}" type="pres">
      <dgm:prSet presAssocID="{DC55D025-E9F6-1147-BFC6-AE8D84492449}" presName="spacing" presStyleCnt="0"/>
      <dgm:spPr/>
    </dgm:pt>
    <dgm:pt modelId="{AE97DCB2-A76A-824F-AA18-D59CB35F89A4}" type="pres">
      <dgm:prSet presAssocID="{90B84C88-F074-804D-9101-5F6FE3B8955B}" presName="composite" presStyleCnt="0"/>
      <dgm:spPr/>
    </dgm:pt>
    <dgm:pt modelId="{5EC1076F-5BBA-6046-8F49-24B34E4DF501}" type="pres">
      <dgm:prSet presAssocID="{90B84C88-F074-804D-9101-5F6FE3B8955B}" presName="imgShp" presStyleLbl="fgImgPlace1" presStyleIdx="2" presStyleCnt="3"/>
      <dgm:spPr/>
    </dgm:pt>
    <dgm:pt modelId="{C60E1508-7E5E-CF49-BAA0-E0230039CA5B}" type="pres">
      <dgm:prSet presAssocID="{90B84C88-F074-804D-9101-5F6FE3B8955B}" presName="txShp" presStyleLbl="node1" presStyleIdx="2" presStyleCnt="3">
        <dgm:presLayoutVars>
          <dgm:bulletEnabled val="1"/>
        </dgm:presLayoutVars>
      </dgm:prSet>
      <dgm:spPr/>
    </dgm:pt>
  </dgm:ptLst>
  <dgm:cxnLst>
    <dgm:cxn modelId="{C4125B19-00C4-644C-BA56-6300AFACA656}" type="presOf" srcId="{E07B2B10-8797-4E45-AD12-1D0A7DA43F2C}" destId="{5AAE5077-1795-0C45-98B7-A3AE3BB22DBF}" srcOrd="0" destOrd="0" presId="urn:microsoft.com/office/officeart/2005/8/layout/vList3"/>
    <dgm:cxn modelId="{5E007240-D49F-8B47-8598-17C41C290DC8}" srcId="{1F0CA598-9971-4548-A11B-D5659EDAC77C}" destId="{90B84C88-F074-804D-9101-5F6FE3B8955B}" srcOrd="2" destOrd="0" parTransId="{B0C27272-A931-1E4B-9097-04C94FDA88F5}" sibTransId="{B83DE147-2832-4E4D-A3D0-F88CB22DDA96}"/>
    <dgm:cxn modelId="{5F871448-7B38-734C-88F9-1B1C84A8309A}" srcId="{1F0CA598-9971-4548-A11B-D5659EDAC77C}" destId="{E07B2B10-8797-4E45-AD12-1D0A7DA43F2C}" srcOrd="0" destOrd="0" parTransId="{9303BE6B-2E8F-E44D-954D-54225E385E45}" sibTransId="{A9B89962-68B1-CE40-B0F5-6A7F3B49D819}"/>
    <dgm:cxn modelId="{7EFD4E7F-B47C-F54F-B0E2-266086FE6F66}" type="presOf" srcId="{1F0CA598-9971-4548-A11B-D5659EDAC77C}" destId="{2E846C9F-131A-E146-A7DE-8BC5F29C1E4C}" srcOrd="0" destOrd="0" presId="urn:microsoft.com/office/officeart/2005/8/layout/vList3"/>
    <dgm:cxn modelId="{AEE4B9CC-3764-A849-A617-EC4832D17741}" type="presOf" srcId="{EE4AA4A6-0D6A-2947-8327-E6856180E399}" destId="{EAF5A95B-FBD1-1440-B831-F739530AF51E}" srcOrd="0" destOrd="0" presId="urn:microsoft.com/office/officeart/2005/8/layout/vList3"/>
    <dgm:cxn modelId="{E9F1B9D1-3FA7-BC4B-A7F6-176265EC78BC}" type="presOf" srcId="{90B84C88-F074-804D-9101-5F6FE3B8955B}" destId="{C60E1508-7E5E-CF49-BAA0-E0230039CA5B}" srcOrd="0" destOrd="0" presId="urn:microsoft.com/office/officeart/2005/8/layout/vList3"/>
    <dgm:cxn modelId="{8BDA8BE7-9AFA-DB4E-8ED1-E8A7AA7342E6}" srcId="{1F0CA598-9971-4548-A11B-D5659EDAC77C}" destId="{EE4AA4A6-0D6A-2947-8327-E6856180E399}" srcOrd="1" destOrd="0" parTransId="{3ADEC609-AC70-494F-A351-3D32CA6C4926}" sibTransId="{DC55D025-E9F6-1147-BFC6-AE8D84492449}"/>
    <dgm:cxn modelId="{43688439-2285-1A4F-AA99-6379F4E76C72}" type="presParOf" srcId="{2E846C9F-131A-E146-A7DE-8BC5F29C1E4C}" destId="{7A40B31C-78CC-AE43-8E5A-139C31159500}" srcOrd="0" destOrd="0" presId="urn:microsoft.com/office/officeart/2005/8/layout/vList3"/>
    <dgm:cxn modelId="{96F73840-92C1-B340-84FD-86E94EF45B63}" type="presParOf" srcId="{7A40B31C-78CC-AE43-8E5A-139C31159500}" destId="{09F60D56-49F6-3E46-A927-4BC87D5FBE04}" srcOrd="0" destOrd="0" presId="urn:microsoft.com/office/officeart/2005/8/layout/vList3"/>
    <dgm:cxn modelId="{A13F12D4-AB3A-C546-A7D9-529D00BB5E75}" type="presParOf" srcId="{7A40B31C-78CC-AE43-8E5A-139C31159500}" destId="{5AAE5077-1795-0C45-98B7-A3AE3BB22DBF}" srcOrd="1" destOrd="0" presId="urn:microsoft.com/office/officeart/2005/8/layout/vList3"/>
    <dgm:cxn modelId="{85455B42-2ADA-D74D-B220-766A10BC296B}" type="presParOf" srcId="{2E846C9F-131A-E146-A7DE-8BC5F29C1E4C}" destId="{EDFFFB09-2709-914E-ABA9-74AADE59CA05}" srcOrd="1" destOrd="0" presId="urn:microsoft.com/office/officeart/2005/8/layout/vList3"/>
    <dgm:cxn modelId="{6B557C02-A222-5144-9B96-F5F787F735A9}" type="presParOf" srcId="{2E846C9F-131A-E146-A7DE-8BC5F29C1E4C}" destId="{3E9CB18B-B384-174E-8D93-C61A71D86CCE}" srcOrd="2" destOrd="0" presId="urn:microsoft.com/office/officeart/2005/8/layout/vList3"/>
    <dgm:cxn modelId="{E2BA45FF-2E9E-3644-A008-C2343F09F055}" type="presParOf" srcId="{3E9CB18B-B384-174E-8D93-C61A71D86CCE}" destId="{2500164F-BDC0-264A-ABD2-7D745E2D0E93}" srcOrd="0" destOrd="0" presId="urn:microsoft.com/office/officeart/2005/8/layout/vList3"/>
    <dgm:cxn modelId="{738159BD-0480-9B4D-A1C6-5141FA7CDE39}" type="presParOf" srcId="{3E9CB18B-B384-174E-8D93-C61A71D86CCE}" destId="{EAF5A95B-FBD1-1440-B831-F739530AF51E}" srcOrd="1" destOrd="0" presId="urn:microsoft.com/office/officeart/2005/8/layout/vList3"/>
    <dgm:cxn modelId="{E104E3DF-7FED-AC4D-80E6-32A07843B15B}" type="presParOf" srcId="{2E846C9F-131A-E146-A7DE-8BC5F29C1E4C}" destId="{FD92054D-DF76-3742-9766-1F1453AF498E}" srcOrd="3" destOrd="0" presId="urn:microsoft.com/office/officeart/2005/8/layout/vList3"/>
    <dgm:cxn modelId="{B4A8773B-FD0C-1E40-90FF-A30339208D39}" type="presParOf" srcId="{2E846C9F-131A-E146-A7DE-8BC5F29C1E4C}" destId="{AE97DCB2-A76A-824F-AA18-D59CB35F89A4}" srcOrd="4" destOrd="0" presId="urn:microsoft.com/office/officeart/2005/8/layout/vList3"/>
    <dgm:cxn modelId="{58CD202F-1FE6-BE44-BBF2-B27B24B977BE}" type="presParOf" srcId="{AE97DCB2-A76A-824F-AA18-D59CB35F89A4}" destId="{5EC1076F-5BBA-6046-8F49-24B34E4DF501}" srcOrd="0" destOrd="0" presId="urn:microsoft.com/office/officeart/2005/8/layout/vList3"/>
    <dgm:cxn modelId="{53D84347-1631-2C41-8FF6-FB1A2F434C75}" type="presParOf" srcId="{AE97DCB2-A76A-824F-AA18-D59CB35F89A4}" destId="{C60E1508-7E5E-CF49-BAA0-E0230039CA5B}" srcOrd="1" destOrd="0" presId="urn:microsoft.com/office/officeart/2005/8/layout/v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0C4D92E2-667F-4BF9-A30C-5346B6686301}" type="doc">
      <dgm:prSet loTypeId="urn:microsoft.com/office/officeart/2005/8/layout/list1" loCatId="list" qsTypeId="urn:microsoft.com/office/officeart/2005/8/quickstyle/simple4" qsCatId="simple" csTypeId="urn:microsoft.com/office/officeart/2005/8/colors/accent0_3" csCatId="mainScheme"/>
      <dgm:spPr/>
      <dgm:t>
        <a:bodyPr/>
        <a:lstStyle/>
        <a:p>
          <a:endParaRPr lang="en-US"/>
        </a:p>
      </dgm:t>
    </dgm:pt>
    <dgm:pt modelId="{562A8D0D-EFA7-416E-A028-36929BA9DA46}">
      <dgm:prSet/>
      <dgm:spPr/>
      <dgm:t>
        <a:bodyPr/>
        <a:lstStyle/>
        <a:p>
          <a:r>
            <a:rPr lang="en-US"/>
            <a:t>Cipher text (simple cipher):</a:t>
          </a:r>
        </a:p>
      </dgm:t>
    </dgm:pt>
    <dgm:pt modelId="{6009FDC2-965E-4551-9D5F-00D10F28CF2A}" type="parTrans" cxnId="{CC2B71B3-CF0C-4C75-A4BD-4C11661A2892}">
      <dgm:prSet/>
      <dgm:spPr/>
      <dgm:t>
        <a:bodyPr/>
        <a:lstStyle/>
        <a:p>
          <a:endParaRPr lang="en-US"/>
        </a:p>
      </dgm:t>
    </dgm:pt>
    <dgm:pt modelId="{213D8421-D445-4F0D-B083-1D85FA289225}" type="sibTrans" cxnId="{CC2B71B3-CF0C-4C75-A4BD-4C11661A2892}">
      <dgm:prSet/>
      <dgm:spPr/>
      <dgm:t>
        <a:bodyPr/>
        <a:lstStyle/>
        <a:p>
          <a:endParaRPr lang="en-US"/>
        </a:p>
      </dgm:t>
    </dgm:pt>
    <dgm:pt modelId="{C66FC604-9B25-4C9F-8B8C-9F4F7084382E}">
      <dgm:prSet/>
      <dgm:spPr/>
      <dgm:t>
        <a:bodyPr/>
        <a:lstStyle/>
        <a:p>
          <a:r>
            <a:rPr lang="en-US"/>
            <a:t>VHFXU LWBAR UNVKR SVFDQ EHIXQ</a:t>
          </a:r>
        </a:p>
      </dgm:t>
    </dgm:pt>
    <dgm:pt modelId="{00EC289B-E342-4E1F-95A6-6D6AA4AA031F}" type="parTrans" cxnId="{4960EFCF-0C83-4278-A1C6-88A00C0F302E}">
      <dgm:prSet/>
      <dgm:spPr/>
      <dgm:t>
        <a:bodyPr/>
        <a:lstStyle/>
        <a:p>
          <a:endParaRPr lang="en-US"/>
        </a:p>
      </dgm:t>
    </dgm:pt>
    <dgm:pt modelId="{D38149CF-B0CB-4C4D-B4D2-4B0108D77470}" type="sibTrans" cxnId="{4960EFCF-0C83-4278-A1C6-88A00C0F302E}">
      <dgm:prSet/>
      <dgm:spPr/>
      <dgm:t>
        <a:bodyPr/>
        <a:lstStyle/>
        <a:p>
          <a:endParaRPr lang="en-US"/>
        </a:p>
      </dgm:t>
    </dgm:pt>
    <dgm:pt modelId="{63025478-6D66-44AD-BBD4-2D1703E5ABB2}">
      <dgm:prSet/>
      <dgm:spPr/>
      <dgm:t>
        <a:bodyPr/>
        <a:lstStyle/>
        <a:p>
          <a:r>
            <a:rPr lang="en-US"/>
            <a:t>Looks like nonsense</a:t>
          </a:r>
        </a:p>
      </dgm:t>
    </dgm:pt>
    <dgm:pt modelId="{BCDC508A-5522-4C67-AD6D-2F3D0DAB6B3E}" type="parTrans" cxnId="{3BD0CC34-AAAA-44D2-BDDA-AA798B3FD300}">
      <dgm:prSet/>
      <dgm:spPr/>
      <dgm:t>
        <a:bodyPr/>
        <a:lstStyle/>
        <a:p>
          <a:endParaRPr lang="en-US"/>
        </a:p>
      </dgm:t>
    </dgm:pt>
    <dgm:pt modelId="{F72A17FC-DB14-43C4-AAD4-5FA007027BD7}" type="sibTrans" cxnId="{3BD0CC34-AAAA-44D2-BDDA-AA798B3FD300}">
      <dgm:prSet/>
      <dgm:spPr/>
      <dgm:t>
        <a:bodyPr/>
        <a:lstStyle/>
        <a:p>
          <a:endParaRPr lang="en-US"/>
        </a:p>
      </dgm:t>
    </dgm:pt>
    <dgm:pt modelId="{67014C11-A049-4386-A44D-2C9D21DB9064}">
      <dgm:prSet/>
      <dgm:spPr/>
      <dgm:t>
        <a:bodyPr/>
        <a:lstStyle/>
        <a:p>
          <a:r>
            <a:rPr lang="en-US"/>
            <a:t>Plain text (from above cipher text):</a:t>
          </a:r>
        </a:p>
      </dgm:t>
    </dgm:pt>
    <dgm:pt modelId="{1B08D791-B50A-4B7F-9A41-3360B42BD5EE}" type="parTrans" cxnId="{199A184D-FBE4-467C-B719-5D8E2E4C6914}">
      <dgm:prSet/>
      <dgm:spPr/>
      <dgm:t>
        <a:bodyPr/>
        <a:lstStyle/>
        <a:p>
          <a:endParaRPr lang="en-US"/>
        </a:p>
      </dgm:t>
    </dgm:pt>
    <dgm:pt modelId="{45AEE62F-93CF-4F54-8DB8-9EEAA7B5AC75}" type="sibTrans" cxnId="{199A184D-FBE4-467C-B719-5D8E2E4C6914}">
      <dgm:prSet/>
      <dgm:spPr/>
      <dgm:t>
        <a:bodyPr/>
        <a:lstStyle/>
        <a:p>
          <a:endParaRPr lang="en-US"/>
        </a:p>
      </dgm:t>
    </dgm:pt>
    <dgm:pt modelId="{60B36677-8233-4584-B7D0-ACCBCD3F1C3A}">
      <dgm:prSet/>
      <dgm:spPr/>
      <dgm:t>
        <a:bodyPr/>
        <a:lstStyle/>
        <a:p>
          <a:r>
            <a:rPr lang="en-US"/>
            <a:t>SECURITY WORKSHOPS CAN BE FUN</a:t>
          </a:r>
        </a:p>
      </dgm:t>
    </dgm:pt>
    <dgm:pt modelId="{4CB16D28-09E9-45D1-A9DA-CD97C6E8C870}" type="parTrans" cxnId="{707B4FDF-42C1-4AA6-8579-91BA1E619C9F}">
      <dgm:prSet/>
      <dgm:spPr/>
      <dgm:t>
        <a:bodyPr/>
        <a:lstStyle/>
        <a:p>
          <a:endParaRPr lang="en-US"/>
        </a:p>
      </dgm:t>
    </dgm:pt>
    <dgm:pt modelId="{F5D4509E-4BA5-4D8E-9EA4-0BBD0DDEF052}" type="sibTrans" cxnId="{707B4FDF-42C1-4AA6-8579-91BA1E619C9F}">
      <dgm:prSet/>
      <dgm:spPr/>
      <dgm:t>
        <a:bodyPr/>
        <a:lstStyle/>
        <a:p>
          <a:endParaRPr lang="en-US"/>
        </a:p>
      </dgm:t>
    </dgm:pt>
    <dgm:pt modelId="{AA0457FD-7940-4CFB-A3FB-54E358E63F28}">
      <dgm:prSet/>
      <dgm:spPr/>
      <dgm:t>
        <a:bodyPr/>
        <a:lstStyle/>
        <a:p>
          <a:r>
            <a:rPr lang="en-US"/>
            <a:t>Caesar cipher where A=D, B=E, …</a:t>
          </a:r>
        </a:p>
      </dgm:t>
    </dgm:pt>
    <dgm:pt modelId="{693C343D-07E9-4A77-A3B2-897127E5526C}" type="parTrans" cxnId="{92BE9393-7475-44C1-8DEF-0B7F1657EFC6}">
      <dgm:prSet/>
      <dgm:spPr/>
      <dgm:t>
        <a:bodyPr/>
        <a:lstStyle/>
        <a:p>
          <a:endParaRPr lang="en-US"/>
        </a:p>
      </dgm:t>
    </dgm:pt>
    <dgm:pt modelId="{EB53128A-CB70-4381-8249-62BAA66A2D86}" type="sibTrans" cxnId="{92BE9393-7475-44C1-8DEF-0B7F1657EFC6}">
      <dgm:prSet/>
      <dgm:spPr/>
      <dgm:t>
        <a:bodyPr/>
        <a:lstStyle/>
        <a:p>
          <a:endParaRPr lang="en-US"/>
        </a:p>
      </dgm:t>
    </dgm:pt>
    <dgm:pt modelId="{87769671-B2F7-404E-AEF7-0C641AB55280}">
      <dgm:prSet/>
      <dgm:spPr/>
      <dgm:t>
        <a:bodyPr/>
        <a:lstStyle/>
        <a:p>
          <a:r>
            <a:rPr lang="en-US"/>
            <a:t>Key equals “shift” (3 in this example)</a:t>
          </a:r>
        </a:p>
      </dgm:t>
    </dgm:pt>
    <dgm:pt modelId="{C5612E71-B304-4ABF-9AEF-7E30DA1423B9}" type="parTrans" cxnId="{54A01E51-D126-4AFF-AF5E-5F3C2E375BB6}">
      <dgm:prSet/>
      <dgm:spPr/>
      <dgm:t>
        <a:bodyPr/>
        <a:lstStyle/>
        <a:p>
          <a:endParaRPr lang="en-US"/>
        </a:p>
      </dgm:t>
    </dgm:pt>
    <dgm:pt modelId="{516DE633-36CD-4755-BB7F-05CCB4C45368}" type="sibTrans" cxnId="{54A01E51-D126-4AFF-AF5E-5F3C2E375BB6}">
      <dgm:prSet/>
      <dgm:spPr/>
      <dgm:t>
        <a:bodyPr/>
        <a:lstStyle/>
        <a:p>
          <a:endParaRPr lang="en-US"/>
        </a:p>
      </dgm:t>
    </dgm:pt>
    <dgm:pt modelId="{687A1026-0899-1E4D-8478-EE02BD2426E0}" type="pres">
      <dgm:prSet presAssocID="{0C4D92E2-667F-4BF9-A30C-5346B6686301}" presName="linear" presStyleCnt="0">
        <dgm:presLayoutVars>
          <dgm:dir/>
          <dgm:animLvl val="lvl"/>
          <dgm:resizeHandles val="exact"/>
        </dgm:presLayoutVars>
      </dgm:prSet>
      <dgm:spPr/>
    </dgm:pt>
    <dgm:pt modelId="{FF17DF90-E562-9B49-8720-1C2A9CE55A78}" type="pres">
      <dgm:prSet presAssocID="{562A8D0D-EFA7-416E-A028-36929BA9DA46}" presName="parentLin" presStyleCnt="0"/>
      <dgm:spPr/>
    </dgm:pt>
    <dgm:pt modelId="{AB727DD6-37B6-8D43-9EB0-5089107B8399}" type="pres">
      <dgm:prSet presAssocID="{562A8D0D-EFA7-416E-A028-36929BA9DA46}" presName="parentLeftMargin" presStyleLbl="node1" presStyleIdx="0" presStyleCnt="2"/>
      <dgm:spPr/>
    </dgm:pt>
    <dgm:pt modelId="{FA03995B-D0E2-944D-96BC-3CD2EA264644}" type="pres">
      <dgm:prSet presAssocID="{562A8D0D-EFA7-416E-A028-36929BA9DA46}" presName="parentText" presStyleLbl="node1" presStyleIdx="0" presStyleCnt="2">
        <dgm:presLayoutVars>
          <dgm:chMax val="0"/>
          <dgm:bulletEnabled val="1"/>
        </dgm:presLayoutVars>
      </dgm:prSet>
      <dgm:spPr/>
    </dgm:pt>
    <dgm:pt modelId="{F5C371F3-516C-6D40-9493-FB122343EA4E}" type="pres">
      <dgm:prSet presAssocID="{562A8D0D-EFA7-416E-A028-36929BA9DA46}" presName="negativeSpace" presStyleCnt="0"/>
      <dgm:spPr/>
    </dgm:pt>
    <dgm:pt modelId="{DA556044-9817-8F49-90F6-9815F7C78A5E}" type="pres">
      <dgm:prSet presAssocID="{562A8D0D-EFA7-416E-A028-36929BA9DA46}" presName="childText" presStyleLbl="conFgAcc1" presStyleIdx="0" presStyleCnt="2">
        <dgm:presLayoutVars>
          <dgm:bulletEnabled val="1"/>
        </dgm:presLayoutVars>
      </dgm:prSet>
      <dgm:spPr/>
    </dgm:pt>
    <dgm:pt modelId="{F7F42260-1035-CD48-BDE2-0CE5D5942FE4}" type="pres">
      <dgm:prSet presAssocID="{213D8421-D445-4F0D-B083-1D85FA289225}" presName="spaceBetweenRectangles" presStyleCnt="0"/>
      <dgm:spPr/>
    </dgm:pt>
    <dgm:pt modelId="{DE89D537-47A6-EA4D-9D5D-EDB020833A71}" type="pres">
      <dgm:prSet presAssocID="{67014C11-A049-4386-A44D-2C9D21DB9064}" presName="parentLin" presStyleCnt="0"/>
      <dgm:spPr/>
    </dgm:pt>
    <dgm:pt modelId="{F12967DE-2F73-1A44-80B1-613A7AB6C2F0}" type="pres">
      <dgm:prSet presAssocID="{67014C11-A049-4386-A44D-2C9D21DB9064}" presName="parentLeftMargin" presStyleLbl="node1" presStyleIdx="0" presStyleCnt="2"/>
      <dgm:spPr/>
    </dgm:pt>
    <dgm:pt modelId="{78500C86-D9D8-0743-B486-8E70D51CDE8E}" type="pres">
      <dgm:prSet presAssocID="{67014C11-A049-4386-A44D-2C9D21DB9064}" presName="parentText" presStyleLbl="node1" presStyleIdx="1" presStyleCnt="2">
        <dgm:presLayoutVars>
          <dgm:chMax val="0"/>
          <dgm:bulletEnabled val="1"/>
        </dgm:presLayoutVars>
      </dgm:prSet>
      <dgm:spPr/>
    </dgm:pt>
    <dgm:pt modelId="{3A393B85-0EC9-4B46-82F3-F09DC9C81D09}" type="pres">
      <dgm:prSet presAssocID="{67014C11-A049-4386-A44D-2C9D21DB9064}" presName="negativeSpace" presStyleCnt="0"/>
      <dgm:spPr/>
    </dgm:pt>
    <dgm:pt modelId="{EC64FBC8-8633-C241-934D-6B93C32C6715}" type="pres">
      <dgm:prSet presAssocID="{67014C11-A049-4386-A44D-2C9D21DB9064}" presName="childText" presStyleLbl="conFgAcc1" presStyleIdx="1" presStyleCnt="2">
        <dgm:presLayoutVars>
          <dgm:bulletEnabled val="1"/>
        </dgm:presLayoutVars>
      </dgm:prSet>
      <dgm:spPr/>
    </dgm:pt>
  </dgm:ptLst>
  <dgm:cxnLst>
    <dgm:cxn modelId="{4C12F722-1950-E247-BA29-F326688FE5A0}" type="presOf" srcId="{67014C11-A049-4386-A44D-2C9D21DB9064}" destId="{78500C86-D9D8-0743-B486-8E70D51CDE8E}" srcOrd="1" destOrd="0" presId="urn:microsoft.com/office/officeart/2005/8/layout/list1"/>
    <dgm:cxn modelId="{3BD0CC34-AAAA-44D2-BDDA-AA798B3FD300}" srcId="{562A8D0D-EFA7-416E-A028-36929BA9DA46}" destId="{63025478-6D66-44AD-BBD4-2D1703E5ABB2}" srcOrd="1" destOrd="0" parTransId="{BCDC508A-5522-4C67-AD6D-2F3D0DAB6B3E}" sibTransId="{F72A17FC-DB14-43C4-AAD4-5FA007027BD7}"/>
    <dgm:cxn modelId="{0FA1A73B-1F4D-FE46-BE2C-0B8BC2F6B25D}" type="presOf" srcId="{67014C11-A049-4386-A44D-2C9D21DB9064}" destId="{F12967DE-2F73-1A44-80B1-613A7AB6C2F0}" srcOrd="0" destOrd="0" presId="urn:microsoft.com/office/officeart/2005/8/layout/list1"/>
    <dgm:cxn modelId="{199A184D-FBE4-467C-B719-5D8E2E4C6914}" srcId="{0C4D92E2-667F-4BF9-A30C-5346B6686301}" destId="{67014C11-A049-4386-A44D-2C9D21DB9064}" srcOrd="1" destOrd="0" parTransId="{1B08D791-B50A-4B7F-9A41-3360B42BD5EE}" sibTransId="{45AEE62F-93CF-4F54-8DB8-9EEAA7B5AC75}"/>
    <dgm:cxn modelId="{54A01E51-D126-4AFF-AF5E-5F3C2E375BB6}" srcId="{67014C11-A049-4386-A44D-2C9D21DB9064}" destId="{87769671-B2F7-404E-AEF7-0C641AB55280}" srcOrd="2" destOrd="0" parTransId="{C5612E71-B304-4ABF-9AEF-7E30DA1423B9}" sibTransId="{516DE633-36CD-4755-BB7F-05CCB4C45368}"/>
    <dgm:cxn modelId="{8FC96B55-4F06-3044-A9C0-0038584DF66D}" type="presOf" srcId="{63025478-6D66-44AD-BBD4-2D1703E5ABB2}" destId="{DA556044-9817-8F49-90F6-9815F7C78A5E}" srcOrd="0" destOrd="1" presId="urn:microsoft.com/office/officeart/2005/8/layout/list1"/>
    <dgm:cxn modelId="{38EBC25F-DA3B-564C-B4D9-EA6120DD4551}" type="presOf" srcId="{562A8D0D-EFA7-416E-A028-36929BA9DA46}" destId="{AB727DD6-37B6-8D43-9EB0-5089107B8399}" srcOrd="0" destOrd="0" presId="urn:microsoft.com/office/officeart/2005/8/layout/list1"/>
    <dgm:cxn modelId="{ED13FC6E-26D0-EA42-A8C6-897CA4BDDE22}" type="presOf" srcId="{C66FC604-9B25-4C9F-8B8C-9F4F7084382E}" destId="{DA556044-9817-8F49-90F6-9815F7C78A5E}" srcOrd="0" destOrd="0" presId="urn:microsoft.com/office/officeart/2005/8/layout/list1"/>
    <dgm:cxn modelId="{92BE9393-7475-44C1-8DEF-0B7F1657EFC6}" srcId="{67014C11-A049-4386-A44D-2C9D21DB9064}" destId="{AA0457FD-7940-4CFB-A3FB-54E358E63F28}" srcOrd="1" destOrd="0" parTransId="{693C343D-07E9-4A77-A3B2-897127E5526C}" sibTransId="{EB53128A-CB70-4381-8249-62BAA66A2D86}"/>
    <dgm:cxn modelId="{0AF209AE-E466-2144-AB7B-994F4481D7DA}" type="presOf" srcId="{AA0457FD-7940-4CFB-A3FB-54E358E63F28}" destId="{EC64FBC8-8633-C241-934D-6B93C32C6715}" srcOrd="0" destOrd="1" presId="urn:microsoft.com/office/officeart/2005/8/layout/list1"/>
    <dgm:cxn modelId="{CC2B71B3-CF0C-4C75-A4BD-4C11661A2892}" srcId="{0C4D92E2-667F-4BF9-A30C-5346B6686301}" destId="{562A8D0D-EFA7-416E-A028-36929BA9DA46}" srcOrd="0" destOrd="0" parTransId="{6009FDC2-965E-4551-9D5F-00D10F28CF2A}" sibTransId="{213D8421-D445-4F0D-B083-1D85FA289225}"/>
    <dgm:cxn modelId="{018B34BF-07C7-644B-9ECB-E1599A718268}" type="presOf" srcId="{0C4D92E2-667F-4BF9-A30C-5346B6686301}" destId="{687A1026-0899-1E4D-8478-EE02BD2426E0}" srcOrd="0" destOrd="0" presId="urn:microsoft.com/office/officeart/2005/8/layout/list1"/>
    <dgm:cxn modelId="{4960EFCF-0C83-4278-A1C6-88A00C0F302E}" srcId="{562A8D0D-EFA7-416E-A028-36929BA9DA46}" destId="{C66FC604-9B25-4C9F-8B8C-9F4F7084382E}" srcOrd="0" destOrd="0" parTransId="{00EC289B-E342-4E1F-95A6-6D6AA4AA031F}" sibTransId="{D38149CF-B0CB-4C4D-B4D2-4B0108D77470}"/>
    <dgm:cxn modelId="{3AE116D1-BD1A-284F-93AE-EE0C4080A9DC}" type="presOf" srcId="{87769671-B2F7-404E-AEF7-0C641AB55280}" destId="{EC64FBC8-8633-C241-934D-6B93C32C6715}" srcOrd="0" destOrd="2" presId="urn:microsoft.com/office/officeart/2005/8/layout/list1"/>
    <dgm:cxn modelId="{28902DD8-1B70-4146-B05B-6E6A452E82B5}" type="presOf" srcId="{562A8D0D-EFA7-416E-A028-36929BA9DA46}" destId="{FA03995B-D0E2-944D-96BC-3CD2EA264644}" srcOrd="1" destOrd="0" presId="urn:microsoft.com/office/officeart/2005/8/layout/list1"/>
    <dgm:cxn modelId="{707B4FDF-42C1-4AA6-8579-91BA1E619C9F}" srcId="{67014C11-A049-4386-A44D-2C9D21DB9064}" destId="{60B36677-8233-4584-B7D0-ACCBCD3F1C3A}" srcOrd="0" destOrd="0" parTransId="{4CB16D28-09E9-45D1-A9DA-CD97C6E8C870}" sibTransId="{F5D4509E-4BA5-4D8E-9EA4-0BBD0DDEF052}"/>
    <dgm:cxn modelId="{7F767CEE-0CE3-874C-B590-7860454C92D1}" type="presOf" srcId="{60B36677-8233-4584-B7D0-ACCBCD3F1C3A}" destId="{EC64FBC8-8633-C241-934D-6B93C32C6715}" srcOrd="0" destOrd="0" presId="urn:microsoft.com/office/officeart/2005/8/layout/list1"/>
    <dgm:cxn modelId="{6655A891-B926-BD46-9064-1E7F04A6F8CF}" type="presParOf" srcId="{687A1026-0899-1E4D-8478-EE02BD2426E0}" destId="{FF17DF90-E562-9B49-8720-1C2A9CE55A78}" srcOrd="0" destOrd="0" presId="urn:microsoft.com/office/officeart/2005/8/layout/list1"/>
    <dgm:cxn modelId="{7A8CBAEA-E1F8-B54E-A92E-7B7A13B981FF}" type="presParOf" srcId="{FF17DF90-E562-9B49-8720-1C2A9CE55A78}" destId="{AB727DD6-37B6-8D43-9EB0-5089107B8399}" srcOrd="0" destOrd="0" presId="urn:microsoft.com/office/officeart/2005/8/layout/list1"/>
    <dgm:cxn modelId="{7716E2ED-297E-9141-BCF7-379DB3070DE7}" type="presParOf" srcId="{FF17DF90-E562-9B49-8720-1C2A9CE55A78}" destId="{FA03995B-D0E2-944D-96BC-3CD2EA264644}" srcOrd="1" destOrd="0" presId="urn:microsoft.com/office/officeart/2005/8/layout/list1"/>
    <dgm:cxn modelId="{EC04568A-E246-7E4F-A20C-D0F29F07977D}" type="presParOf" srcId="{687A1026-0899-1E4D-8478-EE02BD2426E0}" destId="{F5C371F3-516C-6D40-9493-FB122343EA4E}" srcOrd="1" destOrd="0" presId="urn:microsoft.com/office/officeart/2005/8/layout/list1"/>
    <dgm:cxn modelId="{7A79B68C-5E51-D94D-B887-D2C3A339B855}" type="presParOf" srcId="{687A1026-0899-1E4D-8478-EE02BD2426E0}" destId="{DA556044-9817-8F49-90F6-9815F7C78A5E}" srcOrd="2" destOrd="0" presId="urn:microsoft.com/office/officeart/2005/8/layout/list1"/>
    <dgm:cxn modelId="{A0790392-6B02-0541-A4B0-6C7D9D0AD627}" type="presParOf" srcId="{687A1026-0899-1E4D-8478-EE02BD2426E0}" destId="{F7F42260-1035-CD48-BDE2-0CE5D5942FE4}" srcOrd="3" destOrd="0" presId="urn:microsoft.com/office/officeart/2005/8/layout/list1"/>
    <dgm:cxn modelId="{F8A86CB4-FAC1-2D48-8840-8D626E49415A}" type="presParOf" srcId="{687A1026-0899-1E4D-8478-EE02BD2426E0}" destId="{DE89D537-47A6-EA4D-9D5D-EDB020833A71}" srcOrd="4" destOrd="0" presId="urn:microsoft.com/office/officeart/2005/8/layout/list1"/>
    <dgm:cxn modelId="{A96CC534-94DF-0246-9424-29A37C219C8F}" type="presParOf" srcId="{DE89D537-47A6-EA4D-9D5D-EDB020833A71}" destId="{F12967DE-2F73-1A44-80B1-613A7AB6C2F0}" srcOrd="0" destOrd="0" presId="urn:microsoft.com/office/officeart/2005/8/layout/list1"/>
    <dgm:cxn modelId="{8D090862-C04D-B140-A425-2751B56BB0EF}" type="presParOf" srcId="{DE89D537-47A6-EA4D-9D5D-EDB020833A71}" destId="{78500C86-D9D8-0743-B486-8E70D51CDE8E}" srcOrd="1" destOrd="0" presId="urn:microsoft.com/office/officeart/2005/8/layout/list1"/>
    <dgm:cxn modelId="{747F7494-65DE-B040-8156-79AB3E84BF34}" type="presParOf" srcId="{687A1026-0899-1E4D-8478-EE02BD2426E0}" destId="{3A393B85-0EC9-4B46-82F3-F09DC9C81D09}" srcOrd="5" destOrd="0" presId="urn:microsoft.com/office/officeart/2005/8/layout/list1"/>
    <dgm:cxn modelId="{8D62DF55-C8E1-A14B-97E2-210172A8D05B}" type="presParOf" srcId="{687A1026-0899-1E4D-8478-EE02BD2426E0}" destId="{EC64FBC8-8633-C241-934D-6B93C32C6715}" srcOrd="6"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4281F1A0-39B6-4AA3-B212-D018F2FE2C5A}"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75F79755-37A1-4266-8340-D7D1545CB82E}">
      <dgm:prSet/>
      <dgm:spPr/>
      <dgm:t>
        <a:bodyPr/>
        <a:lstStyle/>
        <a:p>
          <a:r>
            <a:rPr lang="en-US" baseline="0"/>
            <a:t>The Vigenére cipher evaded attack for a very long time but succumbs to a number of simple methods of attack due to inherent weaknesses in the algorithm.</a:t>
          </a:r>
          <a:endParaRPr lang="en-US"/>
        </a:p>
      </dgm:t>
    </dgm:pt>
    <dgm:pt modelId="{A754CAE9-8888-4D67-94B8-6338E31C5FFF}" type="parTrans" cxnId="{14EBF824-EB3F-455B-B54E-62D78C1395A7}">
      <dgm:prSet/>
      <dgm:spPr/>
      <dgm:t>
        <a:bodyPr/>
        <a:lstStyle/>
        <a:p>
          <a:endParaRPr lang="en-US"/>
        </a:p>
      </dgm:t>
    </dgm:pt>
    <dgm:pt modelId="{A0FF687B-7218-415E-A872-A3E02DF32C59}" type="sibTrans" cxnId="{14EBF824-EB3F-455B-B54E-62D78C1395A7}">
      <dgm:prSet/>
      <dgm:spPr/>
      <dgm:t>
        <a:bodyPr/>
        <a:lstStyle/>
        <a:p>
          <a:endParaRPr lang="en-US"/>
        </a:p>
      </dgm:t>
    </dgm:pt>
    <dgm:pt modelId="{CE59FE8C-02A2-4E95-8345-70877640FB28}">
      <dgm:prSet/>
      <dgm:spPr/>
      <dgm:t>
        <a:bodyPr/>
        <a:lstStyle/>
        <a:p>
          <a:r>
            <a:rPr lang="en-US" baseline="0"/>
            <a:t>Kasiski published a means to determine the key length in 1863</a:t>
          </a:r>
          <a:endParaRPr lang="en-US"/>
        </a:p>
      </dgm:t>
    </dgm:pt>
    <dgm:pt modelId="{2C08FE95-69CF-4AFE-BC64-930A90548834}" type="parTrans" cxnId="{1DB9D1FE-DA40-46B3-B02E-C834F4767BA4}">
      <dgm:prSet/>
      <dgm:spPr/>
      <dgm:t>
        <a:bodyPr/>
        <a:lstStyle/>
        <a:p>
          <a:endParaRPr lang="en-US"/>
        </a:p>
      </dgm:t>
    </dgm:pt>
    <dgm:pt modelId="{DFC0B51D-5FFC-4420-9960-8F8565DBFF0B}" type="sibTrans" cxnId="{1DB9D1FE-DA40-46B3-B02E-C834F4767BA4}">
      <dgm:prSet/>
      <dgm:spPr/>
      <dgm:t>
        <a:bodyPr/>
        <a:lstStyle/>
        <a:p>
          <a:endParaRPr lang="en-US"/>
        </a:p>
      </dgm:t>
    </dgm:pt>
    <dgm:pt modelId="{F2EC9E7A-8830-4A82-9DC3-3B10C5CC5192}">
      <dgm:prSet/>
      <dgm:spPr/>
      <dgm:t>
        <a:bodyPr/>
        <a:lstStyle/>
        <a:p>
          <a:r>
            <a:rPr lang="en-US" baseline="0"/>
            <a:t>Babbage broke it in 1854 but notes suggest he’d broken it earlier, possibly as early as 1846</a:t>
          </a:r>
          <a:endParaRPr lang="en-US"/>
        </a:p>
      </dgm:t>
    </dgm:pt>
    <dgm:pt modelId="{4ED7C7FD-4020-46BB-9AFF-7187CBA96013}" type="parTrans" cxnId="{1D2DAFCB-74DB-429B-8CE1-A8A32D8BFF3E}">
      <dgm:prSet/>
      <dgm:spPr/>
      <dgm:t>
        <a:bodyPr/>
        <a:lstStyle/>
        <a:p>
          <a:endParaRPr lang="en-US"/>
        </a:p>
      </dgm:t>
    </dgm:pt>
    <dgm:pt modelId="{D237D5B7-64D5-493B-B804-E6230B055DE6}" type="sibTrans" cxnId="{1D2DAFCB-74DB-429B-8CE1-A8A32D8BFF3E}">
      <dgm:prSet/>
      <dgm:spPr/>
      <dgm:t>
        <a:bodyPr/>
        <a:lstStyle/>
        <a:p>
          <a:endParaRPr lang="en-US"/>
        </a:p>
      </dgm:t>
    </dgm:pt>
    <dgm:pt modelId="{00151531-50CD-4752-9FBB-98DC6FD9D992}" type="pres">
      <dgm:prSet presAssocID="{4281F1A0-39B6-4AA3-B212-D018F2FE2C5A}" presName="root" presStyleCnt="0">
        <dgm:presLayoutVars>
          <dgm:dir/>
          <dgm:resizeHandles val="exact"/>
        </dgm:presLayoutVars>
      </dgm:prSet>
      <dgm:spPr/>
    </dgm:pt>
    <dgm:pt modelId="{0031B30E-7640-487A-945D-F26BA752B915}" type="pres">
      <dgm:prSet presAssocID="{75F79755-37A1-4266-8340-D7D1545CB82E}" presName="compNode" presStyleCnt="0"/>
      <dgm:spPr/>
    </dgm:pt>
    <dgm:pt modelId="{47AC1F00-0AD8-4F53-B962-FB9F76CD7C4B}" type="pres">
      <dgm:prSet presAssocID="{75F79755-37A1-4266-8340-D7D1545CB82E}" presName="bgRect" presStyleLbl="bgShp" presStyleIdx="0" presStyleCnt="3"/>
      <dgm:spPr/>
    </dgm:pt>
    <dgm:pt modelId="{5AD436D3-C52D-42EE-8F45-B6C0B01AB78D}" type="pres">
      <dgm:prSet presAssocID="{75F79755-37A1-4266-8340-D7D1545CB82E}"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peed Bump"/>
        </a:ext>
      </dgm:extLst>
    </dgm:pt>
    <dgm:pt modelId="{A05C8AB0-EE73-45CE-95D5-409A95FE9B09}" type="pres">
      <dgm:prSet presAssocID="{75F79755-37A1-4266-8340-D7D1545CB82E}" presName="spaceRect" presStyleCnt="0"/>
      <dgm:spPr/>
    </dgm:pt>
    <dgm:pt modelId="{24D9B788-DAA1-4A50-A181-842929710A21}" type="pres">
      <dgm:prSet presAssocID="{75F79755-37A1-4266-8340-D7D1545CB82E}" presName="parTx" presStyleLbl="revTx" presStyleIdx="0" presStyleCnt="3">
        <dgm:presLayoutVars>
          <dgm:chMax val="0"/>
          <dgm:chPref val="0"/>
        </dgm:presLayoutVars>
      </dgm:prSet>
      <dgm:spPr/>
    </dgm:pt>
    <dgm:pt modelId="{E863D445-6D5D-4353-9F05-A8914F2A344B}" type="pres">
      <dgm:prSet presAssocID="{A0FF687B-7218-415E-A872-A3E02DF32C59}" presName="sibTrans" presStyleCnt="0"/>
      <dgm:spPr/>
    </dgm:pt>
    <dgm:pt modelId="{51FD8C93-DC8D-4F62-AE3C-B8D96C60FD9F}" type="pres">
      <dgm:prSet presAssocID="{CE59FE8C-02A2-4E95-8345-70877640FB28}" presName="compNode" presStyleCnt="0"/>
      <dgm:spPr/>
    </dgm:pt>
    <dgm:pt modelId="{3400FB27-B6B7-435C-A5C5-2C9C03490E5B}" type="pres">
      <dgm:prSet presAssocID="{CE59FE8C-02A2-4E95-8345-70877640FB28}" presName="bgRect" presStyleLbl="bgShp" presStyleIdx="1" presStyleCnt="3"/>
      <dgm:spPr/>
    </dgm:pt>
    <dgm:pt modelId="{BB714786-9060-43FA-B02A-3FD1542382FC}" type="pres">
      <dgm:prSet presAssocID="{CE59FE8C-02A2-4E95-8345-70877640FB28}"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Quotes"/>
        </a:ext>
      </dgm:extLst>
    </dgm:pt>
    <dgm:pt modelId="{1EF92F95-3963-48E9-8EB6-2779CA06CBCF}" type="pres">
      <dgm:prSet presAssocID="{CE59FE8C-02A2-4E95-8345-70877640FB28}" presName="spaceRect" presStyleCnt="0"/>
      <dgm:spPr/>
    </dgm:pt>
    <dgm:pt modelId="{299DAA62-8564-4D17-B7D2-6DFA30057230}" type="pres">
      <dgm:prSet presAssocID="{CE59FE8C-02A2-4E95-8345-70877640FB28}" presName="parTx" presStyleLbl="revTx" presStyleIdx="1" presStyleCnt="3">
        <dgm:presLayoutVars>
          <dgm:chMax val="0"/>
          <dgm:chPref val="0"/>
        </dgm:presLayoutVars>
      </dgm:prSet>
      <dgm:spPr/>
    </dgm:pt>
    <dgm:pt modelId="{893CFBE2-B4A3-44AE-A44C-FFE439B7ED66}" type="pres">
      <dgm:prSet presAssocID="{DFC0B51D-5FFC-4420-9960-8F8565DBFF0B}" presName="sibTrans" presStyleCnt="0"/>
      <dgm:spPr/>
    </dgm:pt>
    <dgm:pt modelId="{ECC2B490-E95C-4D6F-954A-2ED52A2AD176}" type="pres">
      <dgm:prSet presAssocID="{F2EC9E7A-8830-4A82-9DC3-3B10C5CC5192}" presName="compNode" presStyleCnt="0"/>
      <dgm:spPr/>
    </dgm:pt>
    <dgm:pt modelId="{3F5FE42F-52E6-4CFA-B726-36A26553E166}" type="pres">
      <dgm:prSet presAssocID="{F2EC9E7A-8830-4A82-9DC3-3B10C5CC5192}" presName="bgRect" presStyleLbl="bgShp" presStyleIdx="2" presStyleCnt="3"/>
      <dgm:spPr/>
    </dgm:pt>
    <dgm:pt modelId="{E1D5B435-0163-4581-A2AC-4220BA138C3F}" type="pres">
      <dgm:prSet presAssocID="{F2EC9E7A-8830-4A82-9DC3-3B10C5CC5192}"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Database"/>
        </a:ext>
      </dgm:extLst>
    </dgm:pt>
    <dgm:pt modelId="{C1785A3C-DF07-44DD-BC6D-628DB82076CD}" type="pres">
      <dgm:prSet presAssocID="{F2EC9E7A-8830-4A82-9DC3-3B10C5CC5192}" presName="spaceRect" presStyleCnt="0"/>
      <dgm:spPr/>
    </dgm:pt>
    <dgm:pt modelId="{ED984DA5-520A-40FA-ABB6-49A4CBE92D63}" type="pres">
      <dgm:prSet presAssocID="{F2EC9E7A-8830-4A82-9DC3-3B10C5CC5192}" presName="parTx" presStyleLbl="revTx" presStyleIdx="2" presStyleCnt="3">
        <dgm:presLayoutVars>
          <dgm:chMax val="0"/>
          <dgm:chPref val="0"/>
        </dgm:presLayoutVars>
      </dgm:prSet>
      <dgm:spPr/>
    </dgm:pt>
  </dgm:ptLst>
  <dgm:cxnLst>
    <dgm:cxn modelId="{14EBF824-EB3F-455B-B54E-62D78C1395A7}" srcId="{4281F1A0-39B6-4AA3-B212-D018F2FE2C5A}" destId="{75F79755-37A1-4266-8340-D7D1545CB82E}" srcOrd="0" destOrd="0" parTransId="{A754CAE9-8888-4D67-94B8-6338E31C5FFF}" sibTransId="{A0FF687B-7218-415E-A872-A3E02DF32C59}"/>
    <dgm:cxn modelId="{029CBC2D-2653-48AA-ADFA-09325A246504}" type="presOf" srcId="{CE59FE8C-02A2-4E95-8345-70877640FB28}" destId="{299DAA62-8564-4D17-B7D2-6DFA30057230}" srcOrd="0" destOrd="0" presId="urn:microsoft.com/office/officeart/2018/2/layout/IconVerticalSolidList"/>
    <dgm:cxn modelId="{CDE6BEA4-D437-4EF8-ADCE-95EAA68B99A7}" type="presOf" srcId="{75F79755-37A1-4266-8340-D7D1545CB82E}" destId="{24D9B788-DAA1-4A50-A181-842929710A21}" srcOrd="0" destOrd="0" presId="urn:microsoft.com/office/officeart/2018/2/layout/IconVerticalSolidList"/>
    <dgm:cxn modelId="{7D6EC0B5-4896-4905-944A-A92822D02C66}" type="presOf" srcId="{F2EC9E7A-8830-4A82-9DC3-3B10C5CC5192}" destId="{ED984DA5-520A-40FA-ABB6-49A4CBE92D63}" srcOrd="0" destOrd="0" presId="urn:microsoft.com/office/officeart/2018/2/layout/IconVerticalSolidList"/>
    <dgm:cxn modelId="{BA5D6DC6-DB00-4273-A0C6-88F579FBB769}" type="presOf" srcId="{4281F1A0-39B6-4AA3-B212-D018F2FE2C5A}" destId="{00151531-50CD-4752-9FBB-98DC6FD9D992}" srcOrd="0" destOrd="0" presId="urn:microsoft.com/office/officeart/2018/2/layout/IconVerticalSolidList"/>
    <dgm:cxn modelId="{1D2DAFCB-74DB-429B-8CE1-A8A32D8BFF3E}" srcId="{4281F1A0-39B6-4AA3-B212-D018F2FE2C5A}" destId="{F2EC9E7A-8830-4A82-9DC3-3B10C5CC5192}" srcOrd="2" destOrd="0" parTransId="{4ED7C7FD-4020-46BB-9AFF-7187CBA96013}" sibTransId="{D237D5B7-64D5-493B-B804-E6230B055DE6}"/>
    <dgm:cxn modelId="{1DB9D1FE-DA40-46B3-B02E-C834F4767BA4}" srcId="{4281F1A0-39B6-4AA3-B212-D018F2FE2C5A}" destId="{CE59FE8C-02A2-4E95-8345-70877640FB28}" srcOrd="1" destOrd="0" parTransId="{2C08FE95-69CF-4AFE-BC64-930A90548834}" sibTransId="{DFC0B51D-5FFC-4420-9960-8F8565DBFF0B}"/>
    <dgm:cxn modelId="{364B4E6E-C36A-4CEE-A65F-CFFE7214C5FE}" type="presParOf" srcId="{00151531-50CD-4752-9FBB-98DC6FD9D992}" destId="{0031B30E-7640-487A-945D-F26BA752B915}" srcOrd="0" destOrd="0" presId="urn:microsoft.com/office/officeart/2018/2/layout/IconVerticalSolidList"/>
    <dgm:cxn modelId="{A74ADB12-E8DE-483D-9370-8BDCCE2F0D8B}" type="presParOf" srcId="{0031B30E-7640-487A-945D-F26BA752B915}" destId="{47AC1F00-0AD8-4F53-B962-FB9F76CD7C4B}" srcOrd="0" destOrd="0" presId="urn:microsoft.com/office/officeart/2018/2/layout/IconVerticalSolidList"/>
    <dgm:cxn modelId="{7F63B165-B245-440C-A549-9EF4F6C2FE07}" type="presParOf" srcId="{0031B30E-7640-487A-945D-F26BA752B915}" destId="{5AD436D3-C52D-42EE-8F45-B6C0B01AB78D}" srcOrd="1" destOrd="0" presId="urn:microsoft.com/office/officeart/2018/2/layout/IconVerticalSolidList"/>
    <dgm:cxn modelId="{75817F78-C402-47C7-8257-402D2636ACB7}" type="presParOf" srcId="{0031B30E-7640-487A-945D-F26BA752B915}" destId="{A05C8AB0-EE73-45CE-95D5-409A95FE9B09}" srcOrd="2" destOrd="0" presId="urn:microsoft.com/office/officeart/2018/2/layout/IconVerticalSolidList"/>
    <dgm:cxn modelId="{EF4C5624-0DC2-4238-AE43-44AB1A53FDBE}" type="presParOf" srcId="{0031B30E-7640-487A-945D-F26BA752B915}" destId="{24D9B788-DAA1-4A50-A181-842929710A21}" srcOrd="3" destOrd="0" presId="urn:microsoft.com/office/officeart/2018/2/layout/IconVerticalSolidList"/>
    <dgm:cxn modelId="{9C9394AD-41A2-42E8-BE57-5343733CDFF3}" type="presParOf" srcId="{00151531-50CD-4752-9FBB-98DC6FD9D992}" destId="{E863D445-6D5D-4353-9F05-A8914F2A344B}" srcOrd="1" destOrd="0" presId="urn:microsoft.com/office/officeart/2018/2/layout/IconVerticalSolidList"/>
    <dgm:cxn modelId="{AE6837B0-9D76-4FCA-82CC-9FB946DBB82E}" type="presParOf" srcId="{00151531-50CD-4752-9FBB-98DC6FD9D992}" destId="{51FD8C93-DC8D-4F62-AE3C-B8D96C60FD9F}" srcOrd="2" destOrd="0" presId="urn:microsoft.com/office/officeart/2018/2/layout/IconVerticalSolidList"/>
    <dgm:cxn modelId="{1E4D8BF4-D5D1-4FC3-AC3A-AAA490200DF6}" type="presParOf" srcId="{51FD8C93-DC8D-4F62-AE3C-B8D96C60FD9F}" destId="{3400FB27-B6B7-435C-A5C5-2C9C03490E5B}" srcOrd="0" destOrd="0" presId="urn:microsoft.com/office/officeart/2018/2/layout/IconVerticalSolidList"/>
    <dgm:cxn modelId="{5B6B9758-88BE-4E17-AD3F-70D7E3A945B6}" type="presParOf" srcId="{51FD8C93-DC8D-4F62-AE3C-B8D96C60FD9F}" destId="{BB714786-9060-43FA-B02A-3FD1542382FC}" srcOrd="1" destOrd="0" presId="urn:microsoft.com/office/officeart/2018/2/layout/IconVerticalSolidList"/>
    <dgm:cxn modelId="{AB48696A-D17D-435C-A6F2-56F709EF1891}" type="presParOf" srcId="{51FD8C93-DC8D-4F62-AE3C-B8D96C60FD9F}" destId="{1EF92F95-3963-48E9-8EB6-2779CA06CBCF}" srcOrd="2" destOrd="0" presId="urn:microsoft.com/office/officeart/2018/2/layout/IconVerticalSolidList"/>
    <dgm:cxn modelId="{D8153474-D460-41AA-AC86-95DD0F09EA22}" type="presParOf" srcId="{51FD8C93-DC8D-4F62-AE3C-B8D96C60FD9F}" destId="{299DAA62-8564-4D17-B7D2-6DFA30057230}" srcOrd="3" destOrd="0" presId="urn:microsoft.com/office/officeart/2018/2/layout/IconVerticalSolidList"/>
    <dgm:cxn modelId="{F74927B3-1B97-4268-AE21-CB65494EE963}" type="presParOf" srcId="{00151531-50CD-4752-9FBB-98DC6FD9D992}" destId="{893CFBE2-B4A3-44AE-A44C-FFE439B7ED66}" srcOrd="3" destOrd="0" presId="urn:microsoft.com/office/officeart/2018/2/layout/IconVerticalSolidList"/>
    <dgm:cxn modelId="{30431CA4-C6AB-4B81-B5F6-E829CD136776}" type="presParOf" srcId="{00151531-50CD-4752-9FBB-98DC6FD9D992}" destId="{ECC2B490-E95C-4D6F-954A-2ED52A2AD176}" srcOrd="4" destOrd="0" presId="urn:microsoft.com/office/officeart/2018/2/layout/IconVerticalSolidList"/>
    <dgm:cxn modelId="{AC0EB481-2741-4EE8-AE36-13E5169F331D}" type="presParOf" srcId="{ECC2B490-E95C-4D6F-954A-2ED52A2AD176}" destId="{3F5FE42F-52E6-4CFA-B726-36A26553E166}" srcOrd="0" destOrd="0" presId="urn:microsoft.com/office/officeart/2018/2/layout/IconVerticalSolidList"/>
    <dgm:cxn modelId="{98F95A84-B67B-4C15-8967-D1E7CFC29251}" type="presParOf" srcId="{ECC2B490-E95C-4D6F-954A-2ED52A2AD176}" destId="{E1D5B435-0163-4581-A2AC-4220BA138C3F}" srcOrd="1" destOrd="0" presId="urn:microsoft.com/office/officeart/2018/2/layout/IconVerticalSolidList"/>
    <dgm:cxn modelId="{77B9C509-8749-4F11-9DF4-E74F8A9324D7}" type="presParOf" srcId="{ECC2B490-E95C-4D6F-954A-2ED52A2AD176}" destId="{C1785A3C-DF07-44DD-BC6D-628DB82076CD}" srcOrd="2" destOrd="0" presId="urn:microsoft.com/office/officeart/2018/2/layout/IconVerticalSolidList"/>
    <dgm:cxn modelId="{FB215F40-E5DC-4756-B4B1-B6FA8324D307}" type="presParOf" srcId="{ECC2B490-E95C-4D6F-954A-2ED52A2AD176}" destId="{ED984DA5-520A-40FA-ABB6-49A4CBE92D63}"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B0E7E06F-E55E-4751-97A5-EAD1DCD8933C}"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0A6F7BAE-A2D6-4F3F-8D72-845C4BE8D0A5}">
      <dgm:prSet/>
      <dgm:spPr/>
      <dgm:t>
        <a:bodyPr/>
        <a:lstStyle/>
        <a:p>
          <a:r>
            <a:rPr lang="en-US" baseline="0"/>
            <a:t>A transposition cipher changes the order of characters in the plaintext to a fixed pattern.</a:t>
          </a:r>
          <a:endParaRPr lang="en-US"/>
        </a:p>
      </dgm:t>
    </dgm:pt>
    <dgm:pt modelId="{0C61F454-6DAC-4A97-B780-B016F64EB9FC}" type="parTrans" cxnId="{DF885873-B126-41C9-8A37-78A1DA325B0F}">
      <dgm:prSet/>
      <dgm:spPr/>
      <dgm:t>
        <a:bodyPr/>
        <a:lstStyle/>
        <a:p>
          <a:endParaRPr lang="en-US"/>
        </a:p>
      </dgm:t>
    </dgm:pt>
    <dgm:pt modelId="{6A4872F9-A129-4CCF-97A4-0440E7847A64}" type="sibTrans" cxnId="{DF885873-B126-41C9-8A37-78A1DA325B0F}">
      <dgm:prSet/>
      <dgm:spPr/>
      <dgm:t>
        <a:bodyPr/>
        <a:lstStyle/>
        <a:p>
          <a:endParaRPr lang="en-US"/>
        </a:p>
      </dgm:t>
    </dgm:pt>
    <dgm:pt modelId="{82DBA9B9-2C03-4597-8270-A400D4B5832E}">
      <dgm:prSet/>
      <dgm:spPr/>
      <dgm:t>
        <a:bodyPr/>
        <a:lstStyle/>
        <a:p>
          <a:r>
            <a:rPr lang="en-US" baseline="0"/>
            <a:t>Mathematically a bijective function is used on the characters' positions to encrypt and an inverse function to decrypt.</a:t>
          </a:r>
          <a:endParaRPr lang="en-US"/>
        </a:p>
      </dgm:t>
    </dgm:pt>
    <dgm:pt modelId="{6C393DA7-6E9F-424F-A625-162B2A3EB983}" type="parTrans" cxnId="{69537028-C95F-4863-AF52-A3FF24A65F11}">
      <dgm:prSet/>
      <dgm:spPr/>
      <dgm:t>
        <a:bodyPr/>
        <a:lstStyle/>
        <a:p>
          <a:endParaRPr lang="en-US"/>
        </a:p>
      </dgm:t>
    </dgm:pt>
    <dgm:pt modelId="{47AB045B-7905-46BE-BD8A-29602CB18AD4}" type="sibTrans" cxnId="{69537028-C95F-4863-AF52-A3FF24A65F11}">
      <dgm:prSet/>
      <dgm:spPr/>
      <dgm:t>
        <a:bodyPr/>
        <a:lstStyle/>
        <a:p>
          <a:endParaRPr lang="en-US"/>
        </a:p>
      </dgm:t>
    </dgm:pt>
    <dgm:pt modelId="{07FEE308-C945-4F9F-A461-6787ABAC5A85}">
      <dgm:prSet/>
      <dgm:spPr/>
      <dgm:t>
        <a:bodyPr/>
        <a:lstStyle/>
        <a:p>
          <a:r>
            <a:rPr lang="en-US" baseline="0"/>
            <a:t>Many means exist to perform transposition</a:t>
          </a:r>
          <a:endParaRPr lang="en-US"/>
        </a:p>
      </dgm:t>
    </dgm:pt>
    <dgm:pt modelId="{E15EA9DE-2BFA-41F3-9C63-8FA80A063173}" type="parTrans" cxnId="{F5913DC9-A0B3-4A79-A11F-2B3B6DF255AE}">
      <dgm:prSet/>
      <dgm:spPr/>
      <dgm:t>
        <a:bodyPr/>
        <a:lstStyle/>
        <a:p>
          <a:endParaRPr lang="en-US"/>
        </a:p>
      </dgm:t>
    </dgm:pt>
    <dgm:pt modelId="{D2DDD7DB-C0F3-4BAB-B511-63541018EB62}" type="sibTrans" cxnId="{F5913DC9-A0B3-4A79-A11F-2B3B6DF255AE}">
      <dgm:prSet/>
      <dgm:spPr/>
      <dgm:t>
        <a:bodyPr/>
        <a:lstStyle/>
        <a:p>
          <a:endParaRPr lang="en-US"/>
        </a:p>
      </dgm:t>
    </dgm:pt>
    <dgm:pt modelId="{D28FCE82-805D-4658-85C9-A611FB7D1701}" type="pres">
      <dgm:prSet presAssocID="{B0E7E06F-E55E-4751-97A5-EAD1DCD8933C}" presName="root" presStyleCnt="0">
        <dgm:presLayoutVars>
          <dgm:dir/>
          <dgm:resizeHandles val="exact"/>
        </dgm:presLayoutVars>
      </dgm:prSet>
      <dgm:spPr/>
    </dgm:pt>
    <dgm:pt modelId="{6187FFF1-6C8E-4CDE-87B3-4D2E0DFA47B3}" type="pres">
      <dgm:prSet presAssocID="{0A6F7BAE-A2D6-4F3F-8D72-845C4BE8D0A5}" presName="compNode" presStyleCnt="0"/>
      <dgm:spPr/>
    </dgm:pt>
    <dgm:pt modelId="{E2A8ED37-A5C2-4A29-83FF-2064B8D23FDF}" type="pres">
      <dgm:prSet presAssocID="{0A6F7BAE-A2D6-4F3F-8D72-845C4BE8D0A5}" presName="bgRect" presStyleLbl="bgShp" presStyleIdx="0" presStyleCnt="3"/>
      <dgm:spPr/>
    </dgm:pt>
    <dgm:pt modelId="{041B60DF-58CB-4813-80F3-3921AAA4F8B0}" type="pres">
      <dgm:prSet presAssocID="{0A6F7BAE-A2D6-4F3F-8D72-845C4BE8D0A5}"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QRCode"/>
        </a:ext>
      </dgm:extLst>
    </dgm:pt>
    <dgm:pt modelId="{D84EE628-0EBC-4527-AE0A-7ADF032758A2}" type="pres">
      <dgm:prSet presAssocID="{0A6F7BAE-A2D6-4F3F-8D72-845C4BE8D0A5}" presName="spaceRect" presStyleCnt="0"/>
      <dgm:spPr/>
    </dgm:pt>
    <dgm:pt modelId="{47C1C7F7-0F1C-4A46-902E-F0493ABDF9F0}" type="pres">
      <dgm:prSet presAssocID="{0A6F7BAE-A2D6-4F3F-8D72-845C4BE8D0A5}" presName="parTx" presStyleLbl="revTx" presStyleIdx="0" presStyleCnt="3">
        <dgm:presLayoutVars>
          <dgm:chMax val="0"/>
          <dgm:chPref val="0"/>
        </dgm:presLayoutVars>
      </dgm:prSet>
      <dgm:spPr/>
    </dgm:pt>
    <dgm:pt modelId="{84FBEB56-2463-4A95-B8ED-6B665BA9CEF8}" type="pres">
      <dgm:prSet presAssocID="{6A4872F9-A129-4CCF-97A4-0440E7847A64}" presName="sibTrans" presStyleCnt="0"/>
      <dgm:spPr/>
    </dgm:pt>
    <dgm:pt modelId="{CA54FC62-6BE1-41F0-A160-A0CFEE3C41FE}" type="pres">
      <dgm:prSet presAssocID="{82DBA9B9-2C03-4597-8270-A400D4B5832E}" presName="compNode" presStyleCnt="0"/>
      <dgm:spPr/>
    </dgm:pt>
    <dgm:pt modelId="{65414416-C47F-43ED-A924-C9DAE82DF2F9}" type="pres">
      <dgm:prSet presAssocID="{82DBA9B9-2C03-4597-8270-A400D4B5832E}" presName="bgRect" presStyleLbl="bgShp" presStyleIdx="1" presStyleCnt="3"/>
      <dgm:spPr/>
    </dgm:pt>
    <dgm:pt modelId="{AE29C909-76EA-4F10-9E76-DC185202D1A9}" type="pres">
      <dgm:prSet presAssocID="{82DBA9B9-2C03-4597-8270-A400D4B5832E}"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emo"/>
        </a:ext>
      </dgm:extLst>
    </dgm:pt>
    <dgm:pt modelId="{E7E35358-FF3F-44C3-920D-AEDD02192401}" type="pres">
      <dgm:prSet presAssocID="{82DBA9B9-2C03-4597-8270-A400D4B5832E}" presName="spaceRect" presStyleCnt="0"/>
      <dgm:spPr/>
    </dgm:pt>
    <dgm:pt modelId="{38F18B15-D7ED-438A-BD98-AC61C672A8AA}" type="pres">
      <dgm:prSet presAssocID="{82DBA9B9-2C03-4597-8270-A400D4B5832E}" presName="parTx" presStyleLbl="revTx" presStyleIdx="1" presStyleCnt="3">
        <dgm:presLayoutVars>
          <dgm:chMax val="0"/>
          <dgm:chPref val="0"/>
        </dgm:presLayoutVars>
      </dgm:prSet>
      <dgm:spPr/>
    </dgm:pt>
    <dgm:pt modelId="{4FA73C42-8DCE-4AEF-8C67-443973E46C10}" type="pres">
      <dgm:prSet presAssocID="{47AB045B-7905-46BE-BD8A-29602CB18AD4}" presName="sibTrans" presStyleCnt="0"/>
      <dgm:spPr/>
    </dgm:pt>
    <dgm:pt modelId="{AAC20EAF-6042-475F-BA48-56C937967643}" type="pres">
      <dgm:prSet presAssocID="{07FEE308-C945-4F9F-A461-6787ABAC5A85}" presName="compNode" presStyleCnt="0"/>
      <dgm:spPr/>
    </dgm:pt>
    <dgm:pt modelId="{270F72F1-76B6-4170-8F6D-7DD2649B3DF8}" type="pres">
      <dgm:prSet presAssocID="{07FEE308-C945-4F9F-A461-6787ABAC5A85}" presName="bgRect" presStyleLbl="bgShp" presStyleIdx="2" presStyleCnt="3"/>
      <dgm:spPr/>
    </dgm:pt>
    <dgm:pt modelId="{7621A702-7B92-47B3-9765-C8C9C6E02C93}" type="pres">
      <dgm:prSet presAssocID="{07FEE308-C945-4F9F-A461-6787ABAC5A8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
        </a:ext>
      </dgm:extLst>
    </dgm:pt>
    <dgm:pt modelId="{496EF1AB-4BE0-42B2-A269-D36F67F30A99}" type="pres">
      <dgm:prSet presAssocID="{07FEE308-C945-4F9F-A461-6787ABAC5A85}" presName="spaceRect" presStyleCnt="0"/>
      <dgm:spPr/>
    </dgm:pt>
    <dgm:pt modelId="{E7DD73B5-2DC2-423C-8E00-652B3B8A69FF}" type="pres">
      <dgm:prSet presAssocID="{07FEE308-C945-4F9F-A461-6787ABAC5A85}" presName="parTx" presStyleLbl="revTx" presStyleIdx="2" presStyleCnt="3">
        <dgm:presLayoutVars>
          <dgm:chMax val="0"/>
          <dgm:chPref val="0"/>
        </dgm:presLayoutVars>
      </dgm:prSet>
      <dgm:spPr/>
    </dgm:pt>
  </dgm:ptLst>
  <dgm:cxnLst>
    <dgm:cxn modelId="{255ACB08-8F23-46FA-B2C9-86A16B8BD9D3}" type="presOf" srcId="{07FEE308-C945-4F9F-A461-6787ABAC5A85}" destId="{E7DD73B5-2DC2-423C-8E00-652B3B8A69FF}" srcOrd="0" destOrd="0" presId="urn:microsoft.com/office/officeart/2018/2/layout/IconVerticalSolidList"/>
    <dgm:cxn modelId="{69537028-C95F-4863-AF52-A3FF24A65F11}" srcId="{B0E7E06F-E55E-4751-97A5-EAD1DCD8933C}" destId="{82DBA9B9-2C03-4597-8270-A400D4B5832E}" srcOrd="1" destOrd="0" parTransId="{6C393DA7-6E9F-424F-A625-162B2A3EB983}" sibTransId="{47AB045B-7905-46BE-BD8A-29602CB18AD4}"/>
    <dgm:cxn modelId="{959C1E5F-F38A-482F-B269-44B72AEA2DAF}" type="presOf" srcId="{B0E7E06F-E55E-4751-97A5-EAD1DCD8933C}" destId="{D28FCE82-805D-4658-85C9-A611FB7D1701}" srcOrd="0" destOrd="0" presId="urn:microsoft.com/office/officeart/2018/2/layout/IconVerticalSolidList"/>
    <dgm:cxn modelId="{DF885873-B126-41C9-8A37-78A1DA325B0F}" srcId="{B0E7E06F-E55E-4751-97A5-EAD1DCD8933C}" destId="{0A6F7BAE-A2D6-4F3F-8D72-845C4BE8D0A5}" srcOrd="0" destOrd="0" parTransId="{0C61F454-6DAC-4A97-B780-B016F64EB9FC}" sibTransId="{6A4872F9-A129-4CCF-97A4-0440E7847A64}"/>
    <dgm:cxn modelId="{74ED2CB8-D846-4B87-A2F4-3DB255559E3F}" type="presOf" srcId="{0A6F7BAE-A2D6-4F3F-8D72-845C4BE8D0A5}" destId="{47C1C7F7-0F1C-4A46-902E-F0493ABDF9F0}" srcOrd="0" destOrd="0" presId="urn:microsoft.com/office/officeart/2018/2/layout/IconVerticalSolidList"/>
    <dgm:cxn modelId="{F5913DC9-A0B3-4A79-A11F-2B3B6DF255AE}" srcId="{B0E7E06F-E55E-4751-97A5-EAD1DCD8933C}" destId="{07FEE308-C945-4F9F-A461-6787ABAC5A85}" srcOrd="2" destOrd="0" parTransId="{E15EA9DE-2BFA-41F3-9C63-8FA80A063173}" sibTransId="{D2DDD7DB-C0F3-4BAB-B511-63541018EB62}"/>
    <dgm:cxn modelId="{A80E50DF-573D-49A0-A31A-6361194245FE}" type="presOf" srcId="{82DBA9B9-2C03-4597-8270-A400D4B5832E}" destId="{38F18B15-D7ED-438A-BD98-AC61C672A8AA}" srcOrd="0" destOrd="0" presId="urn:microsoft.com/office/officeart/2018/2/layout/IconVerticalSolidList"/>
    <dgm:cxn modelId="{904C6FDE-7A8B-459A-965C-68D9F30D0024}" type="presParOf" srcId="{D28FCE82-805D-4658-85C9-A611FB7D1701}" destId="{6187FFF1-6C8E-4CDE-87B3-4D2E0DFA47B3}" srcOrd="0" destOrd="0" presId="urn:microsoft.com/office/officeart/2018/2/layout/IconVerticalSolidList"/>
    <dgm:cxn modelId="{C83ECBBE-BF93-44C2-A73D-7AF411FF6C47}" type="presParOf" srcId="{6187FFF1-6C8E-4CDE-87B3-4D2E0DFA47B3}" destId="{E2A8ED37-A5C2-4A29-83FF-2064B8D23FDF}" srcOrd="0" destOrd="0" presId="urn:microsoft.com/office/officeart/2018/2/layout/IconVerticalSolidList"/>
    <dgm:cxn modelId="{BB2C8D44-AE82-4C74-9C15-3FBC9C8FF304}" type="presParOf" srcId="{6187FFF1-6C8E-4CDE-87B3-4D2E0DFA47B3}" destId="{041B60DF-58CB-4813-80F3-3921AAA4F8B0}" srcOrd="1" destOrd="0" presId="urn:microsoft.com/office/officeart/2018/2/layout/IconVerticalSolidList"/>
    <dgm:cxn modelId="{1606D9F5-37CA-4057-A4C0-562528CE9D66}" type="presParOf" srcId="{6187FFF1-6C8E-4CDE-87B3-4D2E0DFA47B3}" destId="{D84EE628-0EBC-4527-AE0A-7ADF032758A2}" srcOrd="2" destOrd="0" presId="urn:microsoft.com/office/officeart/2018/2/layout/IconVerticalSolidList"/>
    <dgm:cxn modelId="{905B18A3-E461-4416-AAAC-4A449F0E6A2E}" type="presParOf" srcId="{6187FFF1-6C8E-4CDE-87B3-4D2E0DFA47B3}" destId="{47C1C7F7-0F1C-4A46-902E-F0493ABDF9F0}" srcOrd="3" destOrd="0" presId="urn:microsoft.com/office/officeart/2018/2/layout/IconVerticalSolidList"/>
    <dgm:cxn modelId="{09767F25-1206-4C18-8860-8A0F20A6C647}" type="presParOf" srcId="{D28FCE82-805D-4658-85C9-A611FB7D1701}" destId="{84FBEB56-2463-4A95-B8ED-6B665BA9CEF8}" srcOrd="1" destOrd="0" presId="urn:microsoft.com/office/officeart/2018/2/layout/IconVerticalSolidList"/>
    <dgm:cxn modelId="{C5358A73-7A3B-49A6-B2B1-4DC7AD373D88}" type="presParOf" srcId="{D28FCE82-805D-4658-85C9-A611FB7D1701}" destId="{CA54FC62-6BE1-41F0-A160-A0CFEE3C41FE}" srcOrd="2" destOrd="0" presId="urn:microsoft.com/office/officeart/2018/2/layout/IconVerticalSolidList"/>
    <dgm:cxn modelId="{35DE2A7F-413A-4DEA-8F21-6D1812260986}" type="presParOf" srcId="{CA54FC62-6BE1-41F0-A160-A0CFEE3C41FE}" destId="{65414416-C47F-43ED-A924-C9DAE82DF2F9}" srcOrd="0" destOrd="0" presId="urn:microsoft.com/office/officeart/2018/2/layout/IconVerticalSolidList"/>
    <dgm:cxn modelId="{D2953D0E-37BE-4C5D-9067-43D4C097DBA4}" type="presParOf" srcId="{CA54FC62-6BE1-41F0-A160-A0CFEE3C41FE}" destId="{AE29C909-76EA-4F10-9E76-DC185202D1A9}" srcOrd="1" destOrd="0" presId="urn:microsoft.com/office/officeart/2018/2/layout/IconVerticalSolidList"/>
    <dgm:cxn modelId="{6F9C47BB-0AC4-4EF0-A31C-795E45E2672E}" type="presParOf" srcId="{CA54FC62-6BE1-41F0-A160-A0CFEE3C41FE}" destId="{E7E35358-FF3F-44C3-920D-AEDD02192401}" srcOrd="2" destOrd="0" presId="urn:microsoft.com/office/officeart/2018/2/layout/IconVerticalSolidList"/>
    <dgm:cxn modelId="{D0D944DD-8FD7-4B2C-8B11-52BF64415A3F}" type="presParOf" srcId="{CA54FC62-6BE1-41F0-A160-A0CFEE3C41FE}" destId="{38F18B15-D7ED-438A-BD98-AC61C672A8AA}" srcOrd="3" destOrd="0" presId="urn:microsoft.com/office/officeart/2018/2/layout/IconVerticalSolidList"/>
    <dgm:cxn modelId="{200FFA0A-2CD2-430E-AADD-6D171A161F9A}" type="presParOf" srcId="{D28FCE82-805D-4658-85C9-A611FB7D1701}" destId="{4FA73C42-8DCE-4AEF-8C67-443973E46C10}" srcOrd="3" destOrd="0" presId="urn:microsoft.com/office/officeart/2018/2/layout/IconVerticalSolidList"/>
    <dgm:cxn modelId="{64580588-7BD6-47D5-881F-BD59A35A0E4C}" type="presParOf" srcId="{D28FCE82-805D-4658-85C9-A611FB7D1701}" destId="{AAC20EAF-6042-475F-BA48-56C937967643}" srcOrd="4" destOrd="0" presId="urn:microsoft.com/office/officeart/2018/2/layout/IconVerticalSolidList"/>
    <dgm:cxn modelId="{9E4F0414-2E17-4555-9C2B-764B8A392DBF}" type="presParOf" srcId="{AAC20EAF-6042-475F-BA48-56C937967643}" destId="{270F72F1-76B6-4170-8F6D-7DD2649B3DF8}" srcOrd="0" destOrd="0" presId="urn:microsoft.com/office/officeart/2018/2/layout/IconVerticalSolidList"/>
    <dgm:cxn modelId="{CBF0B6BC-EB79-4577-8151-2E8328D0D070}" type="presParOf" srcId="{AAC20EAF-6042-475F-BA48-56C937967643}" destId="{7621A702-7B92-47B3-9765-C8C9C6E02C93}" srcOrd="1" destOrd="0" presId="urn:microsoft.com/office/officeart/2018/2/layout/IconVerticalSolidList"/>
    <dgm:cxn modelId="{DA7D1DB8-D185-4E8A-8820-FF77EB635B2A}" type="presParOf" srcId="{AAC20EAF-6042-475F-BA48-56C937967643}" destId="{496EF1AB-4BE0-42B2-A269-D36F67F30A99}" srcOrd="2" destOrd="0" presId="urn:microsoft.com/office/officeart/2018/2/layout/IconVerticalSolidList"/>
    <dgm:cxn modelId="{3C489BDB-E735-453E-AB1F-222E2DD9028D}" type="presParOf" srcId="{AAC20EAF-6042-475F-BA48-56C937967643}" destId="{E7DD73B5-2DC2-423C-8E00-652B3B8A69FF}"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FDC1C6D2-7DEA-4AA3-9F32-2E65C51BB092}" type="doc">
      <dgm:prSet loTypeId="urn:microsoft.com/office/officeart/2018/5/layout/IconCircleLabelList" loCatId="icon" qsTypeId="urn:microsoft.com/office/officeart/2005/8/quickstyle/simple1" qsCatId="simple" csTypeId="urn:microsoft.com/office/officeart/2005/8/colors/accent1_2" csCatId="accent1" phldr="1"/>
      <dgm:spPr/>
      <dgm:t>
        <a:bodyPr/>
        <a:lstStyle/>
        <a:p>
          <a:endParaRPr lang="en-US"/>
        </a:p>
      </dgm:t>
    </dgm:pt>
    <dgm:pt modelId="{7CA93A2E-F5F2-4DB7-997B-E6B0E5B8A5E5}">
      <dgm:prSet/>
      <dgm:spPr/>
      <dgm:t>
        <a:bodyPr/>
        <a:lstStyle/>
        <a:p>
          <a:pPr>
            <a:defRPr cap="all"/>
          </a:pPr>
          <a:r>
            <a:rPr lang="en-US"/>
            <a:t>Section 6.1</a:t>
          </a:r>
        </a:p>
      </dgm:t>
    </dgm:pt>
    <dgm:pt modelId="{B973D527-2E7F-4B5C-8BEF-00ED37D328FA}" type="parTrans" cxnId="{F87B8402-30B4-48DC-A5AE-625164B8CA9D}">
      <dgm:prSet/>
      <dgm:spPr/>
      <dgm:t>
        <a:bodyPr/>
        <a:lstStyle/>
        <a:p>
          <a:endParaRPr lang="en-US"/>
        </a:p>
      </dgm:t>
    </dgm:pt>
    <dgm:pt modelId="{B47AC95B-9FBF-48C8-B161-99AE087DDDDA}" type="sibTrans" cxnId="{F87B8402-30B4-48DC-A5AE-625164B8CA9D}">
      <dgm:prSet/>
      <dgm:spPr/>
      <dgm:t>
        <a:bodyPr/>
        <a:lstStyle/>
        <a:p>
          <a:endParaRPr lang="en-US"/>
        </a:p>
      </dgm:t>
    </dgm:pt>
    <dgm:pt modelId="{583FDB61-C96F-47CC-8AF5-B62F257CAB93}">
      <dgm:prSet/>
      <dgm:spPr/>
      <dgm:t>
        <a:bodyPr/>
        <a:lstStyle/>
        <a:p>
          <a:pPr>
            <a:defRPr cap="all"/>
          </a:pPr>
          <a:r>
            <a:rPr lang="en-US"/>
            <a:t>Graphical representation</a:t>
          </a:r>
        </a:p>
      </dgm:t>
    </dgm:pt>
    <dgm:pt modelId="{02694D9A-E5C2-489D-A51E-D5C286B53905}" type="parTrans" cxnId="{818BDFE8-E0F8-4047-A2E7-C44029B25715}">
      <dgm:prSet/>
      <dgm:spPr/>
      <dgm:t>
        <a:bodyPr/>
        <a:lstStyle/>
        <a:p>
          <a:endParaRPr lang="en-US"/>
        </a:p>
      </dgm:t>
    </dgm:pt>
    <dgm:pt modelId="{AF5DFCC3-E060-4409-9AE3-9D6221129F61}" type="sibTrans" cxnId="{818BDFE8-E0F8-4047-A2E7-C44029B25715}">
      <dgm:prSet/>
      <dgm:spPr/>
      <dgm:t>
        <a:bodyPr/>
        <a:lstStyle/>
        <a:p>
          <a:endParaRPr lang="en-US"/>
        </a:p>
      </dgm:t>
    </dgm:pt>
    <dgm:pt modelId="{A6C8D760-F9A6-4F4D-86A3-38150ACC7DAE}" type="pres">
      <dgm:prSet presAssocID="{FDC1C6D2-7DEA-4AA3-9F32-2E65C51BB092}" presName="root" presStyleCnt="0">
        <dgm:presLayoutVars>
          <dgm:dir/>
          <dgm:resizeHandles val="exact"/>
        </dgm:presLayoutVars>
      </dgm:prSet>
      <dgm:spPr/>
    </dgm:pt>
    <dgm:pt modelId="{D342E3AD-00C3-4F63-856A-3E40BB6A841A}" type="pres">
      <dgm:prSet presAssocID="{7CA93A2E-F5F2-4DB7-997B-E6B0E5B8A5E5}" presName="compNode" presStyleCnt="0"/>
      <dgm:spPr/>
    </dgm:pt>
    <dgm:pt modelId="{1DA17C9C-AE1C-453B-9F76-ACC6B85B7DC1}" type="pres">
      <dgm:prSet presAssocID="{7CA93A2E-F5F2-4DB7-997B-E6B0E5B8A5E5}" presName="iconBgRect" presStyleLbl="bgShp" presStyleIdx="0" presStyleCnt="2"/>
      <dgm:spPr/>
    </dgm:pt>
    <dgm:pt modelId="{2ED45203-2F9A-45A3-AE87-264A6A3CDD5B}" type="pres">
      <dgm:prSet presAssocID="{7CA93A2E-F5F2-4DB7-997B-E6B0E5B8A5E5}"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3064875E-0A97-4169-9771-6A4B29B4FA11}" type="pres">
      <dgm:prSet presAssocID="{7CA93A2E-F5F2-4DB7-997B-E6B0E5B8A5E5}" presName="spaceRect" presStyleCnt="0"/>
      <dgm:spPr/>
    </dgm:pt>
    <dgm:pt modelId="{86E0E643-5674-4307-B8CE-237295DB566B}" type="pres">
      <dgm:prSet presAssocID="{7CA93A2E-F5F2-4DB7-997B-E6B0E5B8A5E5}" presName="textRect" presStyleLbl="revTx" presStyleIdx="0" presStyleCnt="2">
        <dgm:presLayoutVars>
          <dgm:chMax val="1"/>
          <dgm:chPref val="1"/>
        </dgm:presLayoutVars>
      </dgm:prSet>
      <dgm:spPr/>
    </dgm:pt>
    <dgm:pt modelId="{F9FB0369-6E07-47FF-9E62-5F790F08F34E}" type="pres">
      <dgm:prSet presAssocID="{B47AC95B-9FBF-48C8-B161-99AE087DDDDA}" presName="sibTrans" presStyleCnt="0"/>
      <dgm:spPr/>
    </dgm:pt>
    <dgm:pt modelId="{37B5FB14-DD93-4BF1-B228-2FAE3272A85E}" type="pres">
      <dgm:prSet presAssocID="{583FDB61-C96F-47CC-8AF5-B62F257CAB93}" presName="compNode" presStyleCnt="0"/>
      <dgm:spPr/>
    </dgm:pt>
    <dgm:pt modelId="{A94F3447-06DE-473D-859E-F53B75E7AA0F}" type="pres">
      <dgm:prSet presAssocID="{583FDB61-C96F-47CC-8AF5-B62F257CAB93}" presName="iconBgRect" presStyleLbl="bgShp" presStyleIdx="1" presStyleCnt="2"/>
      <dgm:spPr/>
    </dgm:pt>
    <dgm:pt modelId="{22071CEB-41D0-4D1F-9FE3-696F17EE7FFF}" type="pres">
      <dgm:prSet presAssocID="{583FDB61-C96F-47CC-8AF5-B62F257CAB93}"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ocument"/>
        </a:ext>
      </dgm:extLst>
    </dgm:pt>
    <dgm:pt modelId="{F71DF5F1-FDA4-4348-B6A0-540B067693E6}" type="pres">
      <dgm:prSet presAssocID="{583FDB61-C96F-47CC-8AF5-B62F257CAB93}" presName="spaceRect" presStyleCnt="0"/>
      <dgm:spPr/>
    </dgm:pt>
    <dgm:pt modelId="{A930DF01-BA5D-4903-B0CD-B4347AFA5CED}" type="pres">
      <dgm:prSet presAssocID="{583FDB61-C96F-47CC-8AF5-B62F257CAB93}" presName="textRect" presStyleLbl="revTx" presStyleIdx="1" presStyleCnt="2">
        <dgm:presLayoutVars>
          <dgm:chMax val="1"/>
          <dgm:chPref val="1"/>
        </dgm:presLayoutVars>
      </dgm:prSet>
      <dgm:spPr/>
    </dgm:pt>
  </dgm:ptLst>
  <dgm:cxnLst>
    <dgm:cxn modelId="{F87B8402-30B4-48DC-A5AE-625164B8CA9D}" srcId="{FDC1C6D2-7DEA-4AA3-9F32-2E65C51BB092}" destId="{7CA93A2E-F5F2-4DB7-997B-E6B0E5B8A5E5}" srcOrd="0" destOrd="0" parTransId="{B973D527-2E7F-4B5C-8BEF-00ED37D328FA}" sibTransId="{B47AC95B-9FBF-48C8-B161-99AE087DDDDA}"/>
    <dgm:cxn modelId="{89DC4174-3600-4EDA-88EC-B4693A00FF0F}" type="presOf" srcId="{7CA93A2E-F5F2-4DB7-997B-E6B0E5B8A5E5}" destId="{86E0E643-5674-4307-B8CE-237295DB566B}" srcOrd="0" destOrd="0" presId="urn:microsoft.com/office/officeart/2018/5/layout/IconCircleLabelList"/>
    <dgm:cxn modelId="{04A0A9B7-117C-44E0-9E92-3D09D77DC537}" type="presOf" srcId="{FDC1C6D2-7DEA-4AA3-9F32-2E65C51BB092}" destId="{A6C8D760-F9A6-4F4D-86A3-38150ACC7DAE}" srcOrd="0" destOrd="0" presId="urn:microsoft.com/office/officeart/2018/5/layout/IconCircleLabelList"/>
    <dgm:cxn modelId="{818BDFE8-E0F8-4047-A2E7-C44029B25715}" srcId="{FDC1C6D2-7DEA-4AA3-9F32-2E65C51BB092}" destId="{583FDB61-C96F-47CC-8AF5-B62F257CAB93}" srcOrd="1" destOrd="0" parTransId="{02694D9A-E5C2-489D-A51E-D5C286B53905}" sibTransId="{AF5DFCC3-E060-4409-9AE3-9D6221129F61}"/>
    <dgm:cxn modelId="{020B9AF4-CEFB-44CE-9056-FAF13317D16F}" type="presOf" srcId="{583FDB61-C96F-47CC-8AF5-B62F257CAB93}" destId="{A930DF01-BA5D-4903-B0CD-B4347AFA5CED}" srcOrd="0" destOrd="0" presId="urn:microsoft.com/office/officeart/2018/5/layout/IconCircleLabelList"/>
    <dgm:cxn modelId="{44EC3606-993A-491E-B8FA-1B332559F2F6}" type="presParOf" srcId="{A6C8D760-F9A6-4F4D-86A3-38150ACC7DAE}" destId="{D342E3AD-00C3-4F63-856A-3E40BB6A841A}" srcOrd="0" destOrd="0" presId="urn:microsoft.com/office/officeart/2018/5/layout/IconCircleLabelList"/>
    <dgm:cxn modelId="{BC05F72E-E48D-4B6E-9DE5-3F7463B1091A}" type="presParOf" srcId="{D342E3AD-00C3-4F63-856A-3E40BB6A841A}" destId="{1DA17C9C-AE1C-453B-9F76-ACC6B85B7DC1}" srcOrd="0" destOrd="0" presId="urn:microsoft.com/office/officeart/2018/5/layout/IconCircleLabelList"/>
    <dgm:cxn modelId="{65B15796-5DF2-4A27-910B-D7307F64267E}" type="presParOf" srcId="{D342E3AD-00C3-4F63-856A-3E40BB6A841A}" destId="{2ED45203-2F9A-45A3-AE87-264A6A3CDD5B}" srcOrd="1" destOrd="0" presId="urn:microsoft.com/office/officeart/2018/5/layout/IconCircleLabelList"/>
    <dgm:cxn modelId="{3885BD87-1C6F-47FC-AB72-1E4CDF8931AC}" type="presParOf" srcId="{D342E3AD-00C3-4F63-856A-3E40BB6A841A}" destId="{3064875E-0A97-4169-9771-6A4B29B4FA11}" srcOrd="2" destOrd="0" presId="urn:microsoft.com/office/officeart/2018/5/layout/IconCircleLabelList"/>
    <dgm:cxn modelId="{36432561-183D-476E-A8A6-0CA2D400DD14}" type="presParOf" srcId="{D342E3AD-00C3-4F63-856A-3E40BB6A841A}" destId="{86E0E643-5674-4307-B8CE-237295DB566B}" srcOrd="3" destOrd="0" presId="urn:microsoft.com/office/officeart/2018/5/layout/IconCircleLabelList"/>
    <dgm:cxn modelId="{09200235-8E30-47DF-874A-5DBA7DAEFF2B}" type="presParOf" srcId="{A6C8D760-F9A6-4F4D-86A3-38150ACC7DAE}" destId="{F9FB0369-6E07-47FF-9E62-5F790F08F34E}" srcOrd="1" destOrd="0" presId="urn:microsoft.com/office/officeart/2018/5/layout/IconCircleLabelList"/>
    <dgm:cxn modelId="{C45465A0-8066-43B5-928C-CADA11C5315F}" type="presParOf" srcId="{A6C8D760-F9A6-4F4D-86A3-38150ACC7DAE}" destId="{37B5FB14-DD93-4BF1-B228-2FAE3272A85E}" srcOrd="2" destOrd="0" presId="urn:microsoft.com/office/officeart/2018/5/layout/IconCircleLabelList"/>
    <dgm:cxn modelId="{F152D880-5741-4529-A88F-CDF0900B21D9}" type="presParOf" srcId="{37B5FB14-DD93-4BF1-B228-2FAE3272A85E}" destId="{A94F3447-06DE-473D-859E-F53B75E7AA0F}" srcOrd="0" destOrd="0" presId="urn:microsoft.com/office/officeart/2018/5/layout/IconCircleLabelList"/>
    <dgm:cxn modelId="{1AC12640-455E-4D20-8C13-B20F7B7FA4F7}" type="presParOf" srcId="{37B5FB14-DD93-4BF1-B228-2FAE3272A85E}" destId="{22071CEB-41D0-4D1F-9FE3-696F17EE7FFF}" srcOrd="1" destOrd="0" presId="urn:microsoft.com/office/officeart/2018/5/layout/IconCircleLabelList"/>
    <dgm:cxn modelId="{A2A837AD-C6DF-46CD-9AC3-47665332E8B3}" type="presParOf" srcId="{37B5FB14-DD93-4BF1-B228-2FAE3272A85E}" destId="{F71DF5F1-FDA4-4348-B6A0-540B067693E6}" srcOrd="2" destOrd="0" presId="urn:microsoft.com/office/officeart/2018/5/layout/IconCircleLabelList"/>
    <dgm:cxn modelId="{3E7D61B7-A87A-497F-A47D-9FCE21AB319D}" type="presParOf" srcId="{37B5FB14-DD93-4BF1-B228-2FAE3272A85E}" destId="{A930DF01-BA5D-4903-B0CD-B4347AFA5CED}" srcOrd="3" destOrd="0" presId="urn:microsoft.com/office/officeart/2018/5/layout/IconCircle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DD82A458-40D5-400E-A026-B4FA5BAD4D90}" type="doc">
      <dgm:prSet loTypeId="urn:microsoft.com/office/officeart/2018/5/layout/IconCircleLabelList" loCatId="icon" qsTypeId="urn:microsoft.com/office/officeart/2005/8/quickstyle/simple1" qsCatId="simple" csTypeId="urn:microsoft.com/office/officeart/2005/8/colors/accent0_3" csCatId="mainScheme" phldr="1"/>
      <dgm:spPr/>
      <dgm:t>
        <a:bodyPr/>
        <a:lstStyle/>
        <a:p>
          <a:endParaRPr lang="en-US"/>
        </a:p>
      </dgm:t>
    </dgm:pt>
    <dgm:pt modelId="{09F469C5-B548-4B71-B83A-B57E4BA02040}">
      <dgm:prSet/>
      <dgm:spPr/>
      <dgm:t>
        <a:bodyPr/>
        <a:lstStyle/>
        <a:p>
          <a:pPr>
            <a:defRPr cap="all"/>
          </a:pPr>
          <a:r>
            <a:rPr lang="en-US"/>
            <a:t>Section 6.2</a:t>
          </a:r>
        </a:p>
      </dgm:t>
    </dgm:pt>
    <dgm:pt modelId="{D94FD345-1F24-4236-B77D-1442FD5FCB92}" type="parTrans" cxnId="{31B8E1ED-9F81-4912-BF4C-4F9C2AABF252}">
      <dgm:prSet/>
      <dgm:spPr/>
      <dgm:t>
        <a:bodyPr/>
        <a:lstStyle/>
        <a:p>
          <a:endParaRPr lang="en-US"/>
        </a:p>
      </dgm:t>
    </dgm:pt>
    <dgm:pt modelId="{DB522DC7-B78A-4709-B2F3-FF90DF5DB049}" type="sibTrans" cxnId="{31B8E1ED-9F81-4912-BF4C-4F9C2AABF252}">
      <dgm:prSet/>
      <dgm:spPr/>
      <dgm:t>
        <a:bodyPr/>
        <a:lstStyle/>
        <a:p>
          <a:endParaRPr lang="en-US"/>
        </a:p>
      </dgm:t>
    </dgm:pt>
    <dgm:pt modelId="{DFEBB4E8-633F-4BEB-86C2-87B238A5F58C}">
      <dgm:prSet/>
      <dgm:spPr/>
      <dgm:t>
        <a:bodyPr/>
        <a:lstStyle/>
        <a:p>
          <a:pPr>
            <a:defRPr cap="all"/>
          </a:pPr>
          <a:r>
            <a:rPr lang="en-US"/>
            <a:t>ShiftRows() in graphical format</a:t>
          </a:r>
        </a:p>
      </dgm:t>
    </dgm:pt>
    <dgm:pt modelId="{B4978B44-F80C-4946-9091-2DF62DE6127D}" type="parTrans" cxnId="{3AB56DB4-5523-48B3-9F3F-AF3B353762F4}">
      <dgm:prSet/>
      <dgm:spPr/>
      <dgm:t>
        <a:bodyPr/>
        <a:lstStyle/>
        <a:p>
          <a:endParaRPr lang="en-US"/>
        </a:p>
      </dgm:t>
    </dgm:pt>
    <dgm:pt modelId="{C1BBB9F9-7BD5-40CA-9A99-E0A87B104AB5}" type="sibTrans" cxnId="{3AB56DB4-5523-48B3-9F3F-AF3B353762F4}">
      <dgm:prSet/>
      <dgm:spPr/>
      <dgm:t>
        <a:bodyPr/>
        <a:lstStyle/>
        <a:p>
          <a:endParaRPr lang="en-US"/>
        </a:p>
      </dgm:t>
    </dgm:pt>
    <dgm:pt modelId="{3DB5C9A5-2D7A-46F6-8B1A-60446BD7E441}" type="pres">
      <dgm:prSet presAssocID="{DD82A458-40D5-400E-A026-B4FA5BAD4D90}" presName="root" presStyleCnt="0">
        <dgm:presLayoutVars>
          <dgm:dir/>
          <dgm:resizeHandles val="exact"/>
        </dgm:presLayoutVars>
      </dgm:prSet>
      <dgm:spPr/>
    </dgm:pt>
    <dgm:pt modelId="{6D4C2780-8829-4BC8-9B50-F502BA6D4B4D}" type="pres">
      <dgm:prSet presAssocID="{09F469C5-B548-4B71-B83A-B57E4BA02040}" presName="compNode" presStyleCnt="0"/>
      <dgm:spPr/>
    </dgm:pt>
    <dgm:pt modelId="{EE8DB527-E319-4BED-8567-5ADF0CB16D32}" type="pres">
      <dgm:prSet presAssocID="{09F469C5-B548-4B71-B83A-B57E4BA02040}" presName="iconBgRect" presStyleLbl="bgShp" presStyleIdx="0" presStyleCnt="2"/>
      <dgm:spPr/>
    </dgm:pt>
    <dgm:pt modelId="{5BB3D7FF-B640-41C9-9124-B11A871B0177}" type="pres">
      <dgm:prSet presAssocID="{09F469C5-B548-4B71-B83A-B57E4BA02040}"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5CC42A6F-7208-4150-BA9C-27B68E9B242A}" type="pres">
      <dgm:prSet presAssocID="{09F469C5-B548-4B71-B83A-B57E4BA02040}" presName="spaceRect" presStyleCnt="0"/>
      <dgm:spPr/>
    </dgm:pt>
    <dgm:pt modelId="{1743B6B0-F2BA-4A25-ADE2-6E6DC97582A3}" type="pres">
      <dgm:prSet presAssocID="{09F469C5-B548-4B71-B83A-B57E4BA02040}" presName="textRect" presStyleLbl="revTx" presStyleIdx="0" presStyleCnt="2">
        <dgm:presLayoutVars>
          <dgm:chMax val="1"/>
          <dgm:chPref val="1"/>
        </dgm:presLayoutVars>
      </dgm:prSet>
      <dgm:spPr/>
    </dgm:pt>
    <dgm:pt modelId="{D0229D61-F82F-4ABD-B8A7-37627E4A612B}" type="pres">
      <dgm:prSet presAssocID="{DB522DC7-B78A-4709-B2F3-FF90DF5DB049}" presName="sibTrans" presStyleCnt="0"/>
      <dgm:spPr/>
    </dgm:pt>
    <dgm:pt modelId="{C0AF3DAD-0FEC-4208-8840-EA1CB035A75F}" type="pres">
      <dgm:prSet presAssocID="{DFEBB4E8-633F-4BEB-86C2-87B238A5F58C}" presName="compNode" presStyleCnt="0"/>
      <dgm:spPr/>
    </dgm:pt>
    <dgm:pt modelId="{156C57CC-2AF9-48AD-A689-9E54CBC729B8}" type="pres">
      <dgm:prSet presAssocID="{DFEBB4E8-633F-4BEB-86C2-87B238A5F58C}" presName="iconBgRect" presStyleLbl="bgShp" presStyleIdx="1" presStyleCnt="2"/>
      <dgm:spPr/>
    </dgm:pt>
    <dgm:pt modelId="{25246716-97C7-4F62-BC47-C8337B9BD621}" type="pres">
      <dgm:prSet presAssocID="{DFEBB4E8-633F-4BEB-86C2-87B238A5F58C}"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hotocopier"/>
        </a:ext>
      </dgm:extLst>
    </dgm:pt>
    <dgm:pt modelId="{6C0F122C-3797-47E8-BA44-45833DA1F172}" type="pres">
      <dgm:prSet presAssocID="{DFEBB4E8-633F-4BEB-86C2-87B238A5F58C}" presName="spaceRect" presStyleCnt="0"/>
      <dgm:spPr/>
    </dgm:pt>
    <dgm:pt modelId="{AF8B33E8-34CF-4087-83BB-3F5D8763D50C}" type="pres">
      <dgm:prSet presAssocID="{DFEBB4E8-633F-4BEB-86C2-87B238A5F58C}" presName="textRect" presStyleLbl="revTx" presStyleIdx="1" presStyleCnt="2">
        <dgm:presLayoutVars>
          <dgm:chMax val="1"/>
          <dgm:chPref val="1"/>
        </dgm:presLayoutVars>
      </dgm:prSet>
      <dgm:spPr/>
    </dgm:pt>
  </dgm:ptLst>
  <dgm:cxnLst>
    <dgm:cxn modelId="{A50B4B0C-D0AD-4F6D-AE1E-54C5AC88D31A}" type="presOf" srcId="{09F469C5-B548-4B71-B83A-B57E4BA02040}" destId="{1743B6B0-F2BA-4A25-ADE2-6E6DC97582A3}" srcOrd="0" destOrd="0" presId="urn:microsoft.com/office/officeart/2018/5/layout/IconCircleLabelList"/>
    <dgm:cxn modelId="{8B8E3534-9BDE-4A0B-A3ED-4261AA263F37}" type="presOf" srcId="{DD82A458-40D5-400E-A026-B4FA5BAD4D90}" destId="{3DB5C9A5-2D7A-46F6-8B1A-60446BD7E441}" srcOrd="0" destOrd="0" presId="urn:microsoft.com/office/officeart/2018/5/layout/IconCircleLabelList"/>
    <dgm:cxn modelId="{59D31BA3-6885-4E0B-96AF-A9789BD9E7D3}" type="presOf" srcId="{DFEBB4E8-633F-4BEB-86C2-87B238A5F58C}" destId="{AF8B33E8-34CF-4087-83BB-3F5D8763D50C}" srcOrd="0" destOrd="0" presId="urn:microsoft.com/office/officeart/2018/5/layout/IconCircleLabelList"/>
    <dgm:cxn modelId="{3AB56DB4-5523-48B3-9F3F-AF3B353762F4}" srcId="{DD82A458-40D5-400E-A026-B4FA5BAD4D90}" destId="{DFEBB4E8-633F-4BEB-86C2-87B238A5F58C}" srcOrd="1" destOrd="0" parTransId="{B4978B44-F80C-4946-9091-2DF62DE6127D}" sibTransId="{C1BBB9F9-7BD5-40CA-9A99-E0A87B104AB5}"/>
    <dgm:cxn modelId="{31B8E1ED-9F81-4912-BF4C-4F9C2AABF252}" srcId="{DD82A458-40D5-400E-A026-B4FA5BAD4D90}" destId="{09F469C5-B548-4B71-B83A-B57E4BA02040}" srcOrd="0" destOrd="0" parTransId="{D94FD345-1F24-4236-B77D-1442FD5FCB92}" sibTransId="{DB522DC7-B78A-4709-B2F3-FF90DF5DB049}"/>
    <dgm:cxn modelId="{B3FA6C1C-647A-4BBB-A18C-A7C3902ACECF}" type="presParOf" srcId="{3DB5C9A5-2D7A-46F6-8B1A-60446BD7E441}" destId="{6D4C2780-8829-4BC8-9B50-F502BA6D4B4D}" srcOrd="0" destOrd="0" presId="urn:microsoft.com/office/officeart/2018/5/layout/IconCircleLabelList"/>
    <dgm:cxn modelId="{99E58CAB-471A-469B-A4E9-E1984CEF5719}" type="presParOf" srcId="{6D4C2780-8829-4BC8-9B50-F502BA6D4B4D}" destId="{EE8DB527-E319-4BED-8567-5ADF0CB16D32}" srcOrd="0" destOrd="0" presId="urn:microsoft.com/office/officeart/2018/5/layout/IconCircleLabelList"/>
    <dgm:cxn modelId="{0F4FC9FD-AEA7-4FAD-A3D1-499CF96DB6B1}" type="presParOf" srcId="{6D4C2780-8829-4BC8-9B50-F502BA6D4B4D}" destId="{5BB3D7FF-B640-41C9-9124-B11A871B0177}" srcOrd="1" destOrd="0" presId="urn:microsoft.com/office/officeart/2018/5/layout/IconCircleLabelList"/>
    <dgm:cxn modelId="{D42D01C1-4B7C-4760-A3CD-58FCFC4955D4}" type="presParOf" srcId="{6D4C2780-8829-4BC8-9B50-F502BA6D4B4D}" destId="{5CC42A6F-7208-4150-BA9C-27B68E9B242A}" srcOrd="2" destOrd="0" presId="urn:microsoft.com/office/officeart/2018/5/layout/IconCircleLabelList"/>
    <dgm:cxn modelId="{1C11D8AF-5565-4170-A455-2BBAFAF50762}" type="presParOf" srcId="{6D4C2780-8829-4BC8-9B50-F502BA6D4B4D}" destId="{1743B6B0-F2BA-4A25-ADE2-6E6DC97582A3}" srcOrd="3" destOrd="0" presId="urn:microsoft.com/office/officeart/2018/5/layout/IconCircleLabelList"/>
    <dgm:cxn modelId="{D2C8F94F-E2EF-456D-9DE8-C1FA83C3AEA7}" type="presParOf" srcId="{3DB5C9A5-2D7A-46F6-8B1A-60446BD7E441}" destId="{D0229D61-F82F-4ABD-B8A7-37627E4A612B}" srcOrd="1" destOrd="0" presId="urn:microsoft.com/office/officeart/2018/5/layout/IconCircleLabelList"/>
    <dgm:cxn modelId="{29C90EF7-F46D-413B-A5F9-4487CB69A88B}" type="presParOf" srcId="{3DB5C9A5-2D7A-46F6-8B1A-60446BD7E441}" destId="{C0AF3DAD-0FEC-4208-8840-EA1CB035A75F}" srcOrd="2" destOrd="0" presId="urn:microsoft.com/office/officeart/2018/5/layout/IconCircleLabelList"/>
    <dgm:cxn modelId="{BD10EE07-6A1A-4AB2-B784-B8CD896803BC}" type="presParOf" srcId="{C0AF3DAD-0FEC-4208-8840-EA1CB035A75F}" destId="{156C57CC-2AF9-48AD-A689-9E54CBC729B8}" srcOrd="0" destOrd="0" presId="urn:microsoft.com/office/officeart/2018/5/layout/IconCircleLabelList"/>
    <dgm:cxn modelId="{3D691581-2B90-4410-8728-6DCDB3F62904}" type="presParOf" srcId="{C0AF3DAD-0FEC-4208-8840-EA1CB035A75F}" destId="{25246716-97C7-4F62-BC47-C8337B9BD621}" srcOrd="1" destOrd="0" presId="urn:microsoft.com/office/officeart/2018/5/layout/IconCircleLabelList"/>
    <dgm:cxn modelId="{D9A47963-0428-4F90-B36D-9B6F1E3192F3}" type="presParOf" srcId="{C0AF3DAD-0FEC-4208-8840-EA1CB035A75F}" destId="{6C0F122C-3797-47E8-BA44-45833DA1F172}" srcOrd="2" destOrd="0" presId="urn:microsoft.com/office/officeart/2018/5/layout/IconCircleLabelList"/>
    <dgm:cxn modelId="{AAB485EE-6010-4BBF-B794-EEB29D7A6C8B}" type="presParOf" srcId="{C0AF3DAD-0FEC-4208-8840-EA1CB035A75F}" destId="{AF8B33E8-34CF-4087-83BB-3F5D8763D50C}"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DD906A6E-E166-41CB-9559-020CDD65B8DF}" type="doc">
      <dgm:prSet loTypeId="urn:microsoft.com/office/officeart/2018/5/layout/IconCircleLabelList" loCatId="icon" qsTypeId="urn:microsoft.com/office/officeart/2005/8/quickstyle/simple1" qsCatId="simple" csTypeId="urn:microsoft.com/office/officeart/2005/8/colors/accent0_3" csCatId="mainScheme" phldr="1"/>
      <dgm:spPr/>
      <dgm:t>
        <a:bodyPr/>
        <a:lstStyle/>
        <a:p>
          <a:endParaRPr lang="en-US"/>
        </a:p>
      </dgm:t>
    </dgm:pt>
    <dgm:pt modelId="{7DA32A17-49AC-4F4F-866C-6839119F30EC}">
      <dgm:prSet/>
      <dgm:spPr/>
      <dgm:t>
        <a:bodyPr/>
        <a:lstStyle/>
        <a:p>
          <a:pPr>
            <a:defRPr cap="all"/>
          </a:pPr>
          <a:r>
            <a:rPr lang="en-US"/>
            <a:t>Section 6.3</a:t>
          </a:r>
        </a:p>
      </dgm:t>
    </dgm:pt>
    <dgm:pt modelId="{AE754D0B-DB27-447A-964F-FDEA464B9996}" type="parTrans" cxnId="{23163D97-CEC0-417F-AFB8-7EC9F0165EA2}">
      <dgm:prSet/>
      <dgm:spPr/>
      <dgm:t>
        <a:bodyPr/>
        <a:lstStyle/>
        <a:p>
          <a:endParaRPr lang="en-US"/>
        </a:p>
      </dgm:t>
    </dgm:pt>
    <dgm:pt modelId="{39BD5D79-EA2D-4D5E-A33F-D4164207C122}" type="sibTrans" cxnId="{23163D97-CEC0-417F-AFB8-7EC9F0165EA2}">
      <dgm:prSet/>
      <dgm:spPr/>
      <dgm:t>
        <a:bodyPr/>
        <a:lstStyle/>
        <a:p>
          <a:endParaRPr lang="en-US"/>
        </a:p>
      </dgm:t>
    </dgm:pt>
    <dgm:pt modelId="{5FA74631-ECF2-4013-9BFD-AE4B3779E438}">
      <dgm:prSet/>
      <dgm:spPr/>
      <dgm:t>
        <a:bodyPr/>
        <a:lstStyle/>
        <a:p>
          <a:pPr>
            <a:defRPr cap="all"/>
          </a:pPr>
          <a:r>
            <a:rPr lang="en-US"/>
            <a:t>In graphical form</a:t>
          </a:r>
        </a:p>
      </dgm:t>
    </dgm:pt>
    <dgm:pt modelId="{9ED6C57C-AE69-4F46-9136-AF8B070DF971}" type="parTrans" cxnId="{BC999B06-3504-4279-A66E-EA7523EB351C}">
      <dgm:prSet/>
      <dgm:spPr/>
      <dgm:t>
        <a:bodyPr/>
        <a:lstStyle/>
        <a:p>
          <a:endParaRPr lang="en-US"/>
        </a:p>
      </dgm:t>
    </dgm:pt>
    <dgm:pt modelId="{E49F34D7-B41C-4847-B102-A6195AF4272B}" type="sibTrans" cxnId="{BC999B06-3504-4279-A66E-EA7523EB351C}">
      <dgm:prSet/>
      <dgm:spPr/>
      <dgm:t>
        <a:bodyPr/>
        <a:lstStyle/>
        <a:p>
          <a:endParaRPr lang="en-US"/>
        </a:p>
      </dgm:t>
    </dgm:pt>
    <dgm:pt modelId="{257F5F59-F80D-453E-B6A8-128BC44464F3}" type="pres">
      <dgm:prSet presAssocID="{DD906A6E-E166-41CB-9559-020CDD65B8DF}" presName="root" presStyleCnt="0">
        <dgm:presLayoutVars>
          <dgm:dir/>
          <dgm:resizeHandles val="exact"/>
        </dgm:presLayoutVars>
      </dgm:prSet>
      <dgm:spPr/>
    </dgm:pt>
    <dgm:pt modelId="{EDC83A0D-986F-4216-B075-B637941B1A30}" type="pres">
      <dgm:prSet presAssocID="{7DA32A17-49AC-4F4F-866C-6839119F30EC}" presName="compNode" presStyleCnt="0"/>
      <dgm:spPr/>
    </dgm:pt>
    <dgm:pt modelId="{8D4EDE5C-7A0D-486F-ABEB-F412D97D745D}" type="pres">
      <dgm:prSet presAssocID="{7DA32A17-49AC-4F4F-866C-6839119F30EC}" presName="iconBgRect" presStyleLbl="bgShp" presStyleIdx="0" presStyleCnt="2"/>
      <dgm:spPr/>
    </dgm:pt>
    <dgm:pt modelId="{A8D57D25-A167-4BC6-B5C9-80382F3162F6}" type="pres">
      <dgm:prSet presAssocID="{7DA32A17-49AC-4F4F-866C-6839119F30EC}"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B5BA32AD-9AE4-4263-AEE5-F4E80BAA7FF6}" type="pres">
      <dgm:prSet presAssocID="{7DA32A17-49AC-4F4F-866C-6839119F30EC}" presName="spaceRect" presStyleCnt="0"/>
      <dgm:spPr/>
    </dgm:pt>
    <dgm:pt modelId="{1B60DD43-240F-446D-898B-20FDAC2890E4}" type="pres">
      <dgm:prSet presAssocID="{7DA32A17-49AC-4F4F-866C-6839119F30EC}" presName="textRect" presStyleLbl="revTx" presStyleIdx="0" presStyleCnt="2">
        <dgm:presLayoutVars>
          <dgm:chMax val="1"/>
          <dgm:chPref val="1"/>
        </dgm:presLayoutVars>
      </dgm:prSet>
      <dgm:spPr/>
    </dgm:pt>
    <dgm:pt modelId="{A94ACE0B-3E64-41C1-8C5F-8883C319A51A}" type="pres">
      <dgm:prSet presAssocID="{39BD5D79-EA2D-4D5E-A33F-D4164207C122}" presName="sibTrans" presStyleCnt="0"/>
      <dgm:spPr/>
    </dgm:pt>
    <dgm:pt modelId="{3CA48F95-6849-475D-8772-D48B0D4E07A4}" type="pres">
      <dgm:prSet presAssocID="{5FA74631-ECF2-4013-9BFD-AE4B3779E438}" presName="compNode" presStyleCnt="0"/>
      <dgm:spPr/>
    </dgm:pt>
    <dgm:pt modelId="{25121369-8D44-4E67-8628-6739AF5B2374}" type="pres">
      <dgm:prSet presAssocID="{5FA74631-ECF2-4013-9BFD-AE4B3779E438}" presName="iconBgRect" presStyleLbl="bgShp" presStyleIdx="1" presStyleCnt="2"/>
      <dgm:spPr/>
    </dgm:pt>
    <dgm:pt modelId="{2AA1FD27-218E-4B4A-B3A6-F3CDB2A1937F}" type="pres">
      <dgm:prSet presAssocID="{5FA74631-ECF2-4013-9BFD-AE4B3779E438}"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ocument"/>
        </a:ext>
      </dgm:extLst>
    </dgm:pt>
    <dgm:pt modelId="{41B409C1-E6C8-4251-90E3-87566BF847A7}" type="pres">
      <dgm:prSet presAssocID="{5FA74631-ECF2-4013-9BFD-AE4B3779E438}" presName="spaceRect" presStyleCnt="0"/>
      <dgm:spPr/>
    </dgm:pt>
    <dgm:pt modelId="{C3C15868-7DD0-4D64-B8A4-5D380191DE6A}" type="pres">
      <dgm:prSet presAssocID="{5FA74631-ECF2-4013-9BFD-AE4B3779E438}" presName="textRect" presStyleLbl="revTx" presStyleIdx="1" presStyleCnt="2">
        <dgm:presLayoutVars>
          <dgm:chMax val="1"/>
          <dgm:chPref val="1"/>
        </dgm:presLayoutVars>
      </dgm:prSet>
      <dgm:spPr/>
    </dgm:pt>
  </dgm:ptLst>
  <dgm:cxnLst>
    <dgm:cxn modelId="{BC999B06-3504-4279-A66E-EA7523EB351C}" srcId="{DD906A6E-E166-41CB-9559-020CDD65B8DF}" destId="{5FA74631-ECF2-4013-9BFD-AE4B3779E438}" srcOrd="1" destOrd="0" parTransId="{9ED6C57C-AE69-4F46-9136-AF8B070DF971}" sibTransId="{E49F34D7-B41C-4847-B102-A6195AF4272B}"/>
    <dgm:cxn modelId="{8663E91F-D3C0-41F8-8C71-3F9A93295574}" type="presOf" srcId="{5FA74631-ECF2-4013-9BFD-AE4B3779E438}" destId="{C3C15868-7DD0-4D64-B8A4-5D380191DE6A}" srcOrd="0" destOrd="0" presId="urn:microsoft.com/office/officeart/2018/5/layout/IconCircleLabelList"/>
    <dgm:cxn modelId="{51E4854A-5D8A-4C1C-8C3E-BEA77BBB0AC4}" type="presOf" srcId="{7DA32A17-49AC-4F4F-866C-6839119F30EC}" destId="{1B60DD43-240F-446D-898B-20FDAC2890E4}" srcOrd="0" destOrd="0" presId="urn:microsoft.com/office/officeart/2018/5/layout/IconCircleLabelList"/>
    <dgm:cxn modelId="{10F05491-5727-441D-BBA4-E7FFBF43D487}" type="presOf" srcId="{DD906A6E-E166-41CB-9559-020CDD65B8DF}" destId="{257F5F59-F80D-453E-B6A8-128BC44464F3}" srcOrd="0" destOrd="0" presId="urn:microsoft.com/office/officeart/2018/5/layout/IconCircleLabelList"/>
    <dgm:cxn modelId="{23163D97-CEC0-417F-AFB8-7EC9F0165EA2}" srcId="{DD906A6E-E166-41CB-9559-020CDD65B8DF}" destId="{7DA32A17-49AC-4F4F-866C-6839119F30EC}" srcOrd="0" destOrd="0" parTransId="{AE754D0B-DB27-447A-964F-FDEA464B9996}" sibTransId="{39BD5D79-EA2D-4D5E-A33F-D4164207C122}"/>
    <dgm:cxn modelId="{0BB9E52B-7C21-486D-B4E2-BE26F91FC6BA}" type="presParOf" srcId="{257F5F59-F80D-453E-B6A8-128BC44464F3}" destId="{EDC83A0D-986F-4216-B075-B637941B1A30}" srcOrd="0" destOrd="0" presId="urn:microsoft.com/office/officeart/2018/5/layout/IconCircleLabelList"/>
    <dgm:cxn modelId="{B61629AA-6037-41F5-B7C6-6122EF92B61E}" type="presParOf" srcId="{EDC83A0D-986F-4216-B075-B637941B1A30}" destId="{8D4EDE5C-7A0D-486F-ABEB-F412D97D745D}" srcOrd="0" destOrd="0" presId="urn:microsoft.com/office/officeart/2018/5/layout/IconCircleLabelList"/>
    <dgm:cxn modelId="{2EB1FE0A-0496-4D66-90CC-94DF2861BDB2}" type="presParOf" srcId="{EDC83A0D-986F-4216-B075-B637941B1A30}" destId="{A8D57D25-A167-4BC6-B5C9-80382F3162F6}" srcOrd="1" destOrd="0" presId="urn:microsoft.com/office/officeart/2018/5/layout/IconCircleLabelList"/>
    <dgm:cxn modelId="{7E7978E9-FB25-494E-BFC6-11AC02C44B79}" type="presParOf" srcId="{EDC83A0D-986F-4216-B075-B637941B1A30}" destId="{B5BA32AD-9AE4-4263-AEE5-F4E80BAA7FF6}" srcOrd="2" destOrd="0" presId="urn:microsoft.com/office/officeart/2018/5/layout/IconCircleLabelList"/>
    <dgm:cxn modelId="{80559D11-0579-4363-BF9C-E034ACE2BCC8}" type="presParOf" srcId="{EDC83A0D-986F-4216-B075-B637941B1A30}" destId="{1B60DD43-240F-446D-898B-20FDAC2890E4}" srcOrd="3" destOrd="0" presId="urn:microsoft.com/office/officeart/2018/5/layout/IconCircleLabelList"/>
    <dgm:cxn modelId="{B0EB603C-0E0A-40A1-8630-C87BCABA29E6}" type="presParOf" srcId="{257F5F59-F80D-453E-B6A8-128BC44464F3}" destId="{A94ACE0B-3E64-41C1-8C5F-8883C319A51A}" srcOrd="1" destOrd="0" presId="urn:microsoft.com/office/officeart/2018/5/layout/IconCircleLabelList"/>
    <dgm:cxn modelId="{D2F6E263-0583-41A8-99EE-595FA4CBEF62}" type="presParOf" srcId="{257F5F59-F80D-453E-B6A8-128BC44464F3}" destId="{3CA48F95-6849-475D-8772-D48B0D4E07A4}" srcOrd="2" destOrd="0" presId="urn:microsoft.com/office/officeart/2018/5/layout/IconCircleLabelList"/>
    <dgm:cxn modelId="{BFD850DD-9917-4599-9FD4-D841025D4A37}" type="presParOf" srcId="{3CA48F95-6849-475D-8772-D48B0D4E07A4}" destId="{25121369-8D44-4E67-8628-6739AF5B2374}" srcOrd="0" destOrd="0" presId="urn:microsoft.com/office/officeart/2018/5/layout/IconCircleLabelList"/>
    <dgm:cxn modelId="{FC9A3D8A-A236-44C8-93C3-4ECFC5440583}" type="presParOf" srcId="{3CA48F95-6849-475D-8772-D48B0D4E07A4}" destId="{2AA1FD27-218E-4B4A-B3A6-F3CDB2A1937F}" srcOrd="1" destOrd="0" presId="urn:microsoft.com/office/officeart/2018/5/layout/IconCircleLabelList"/>
    <dgm:cxn modelId="{B37D9A50-375B-4524-A937-BCAB381B3C97}" type="presParOf" srcId="{3CA48F95-6849-475D-8772-D48B0D4E07A4}" destId="{41B409C1-E6C8-4251-90E3-87566BF847A7}" srcOrd="2" destOrd="0" presId="urn:microsoft.com/office/officeart/2018/5/layout/IconCircleLabelList"/>
    <dgm:cxn modelId="{07CBB5B9-20AD-4DC2-A520-AB106DB955BC}" type="presParOf" srcId="{3CA48F95-6849-475D-8772-D48B0D4E07A4}" destId="{C3C15868-7DD0-4D64-B8A4-5D380191DE6A}" srcOrd="3" destOrd="0" presId="urn:microsoft.com/office/officeart/2018/5/layout/IconCircle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E8979A77-C00D-412B-8B20-861E96F4F290}" type="doc">
      <dgm:prSet loTypeId="urn:microsoft.com/office/officeart/2018/5/layout/IconCircleLabelList" loCatId="icon" qsTypeId="urn:microsoft.com/office/officeart/2005/8/quickstyle/simple1" qsCatId="simple" csTypeId="urn:microsoft.com/office/officeart/2005/8/colors/accent0_3" csCatId="mainScheme" phldr="1"/>
      <dgm:spPr/>
      <dgm:t>
        <a:bodyPr/>
        <a:lstStyle/>
        <a:p>
          <a:endParaRPr lang="en-US"/>
        </a:p>
      </dgm:t>
    </dgm:pt>
    <dgm:pt modelId="{44510321-685B-4D65-8770-7182B8A56129}">
      <dgm:prSet/>
      <dgm:spPr/>
      <dgm:t>
        <a:bodyPr/>
        <a:lstStyle/>
        <a:p>
          <a:pPr>
            <a:defRPr cap="all"/>
          </a:pPr>
          <a:r>
            <a:rPr lang="en-US"/>
            <a:t>Section 6.4</a:t>
          </a:r>
        </a:p>
      </dgm:t>
    </dgm:pt>
    <dgm:pt modelId="{485E7BED-2BD6-4014-9791-5BC41D52BBA5}" type="parTrans" cxnId="{C8394F66-12D8-49C3-A51A-B2C6B291745A}">
      <dgm:prSet/>
      <dgm:spPr/>
      <dgm:t>
        <a:bodyPr/>
        <a:lstStyle/>
        <a:p>
          <a:endParaRPr lang="en-US"/>
        </a:p>
      </dgm:t>
    </dgm:pt>
    <dgm:pt modelId="{F9CB1F77-9060-4B65-B189-201E9EECC0FB}" type="sibTrans" cxnId="{C8394F66-12D8-49C3-A51A-B2C6B291745A}">
      <dgm:prSet/>
      <dgm:spPr/>
      <dgm:t>
        <a:bodyPr/>
        <a:lstStyle/>
        <a:p>
          <a:endParaRPr lang="en-US"/>
        </a:p>
      </dgm:t>
    </dgm:pt>
    <dgm:pt modelId="{0DF575FA-76D1-405A-935F-8F529F2C00AE}">
      <dgm:prSet/>
      <dgm:spPr/>
      <dgm:t>
        <a:bodyPr/>
        <a:lstStyle/>
        <a:p>
          <a:pPr>
            <a:defRPr cap="all"/>
          </a:pPr>
          <a:r>
            <a:rPr lang="en-US"/>
            <a:t>Simple XOR multiplication</a:t>
          </a:r>
        </a:p>
      </dgm:t>
    </dgm:pt>
    <dgm:pt modelId="{1A5873CA-3976-40F1-8E6A-8BBD6D547C84}" type="parTrans" cxnId="{99D9E195-D3D5-4FEE-B9D1-2901E8FBF40A}">
      <dgm:prSet/>
      <dgm:spPr/>
      <dgm:t>
        <a:bodyPr/>
        <a:lstStyle/>
        <a:p>
          <a:endParaRPr lang="en-US"/>
        </a:p>
      </dgm:t>
    </dgm:pt>
    <dgm:pt modelId="{30843F79-1F7E-449E-B23D-B12E33E3B95C}" type="sibTrans" cxnId="{99D9E195-D3D5-4FEE-B9D1-2901E8FBF40A}">
      <dgm:prSet/>
      <dgm:spPr/>
      <dgm:t>
        <a:bodyPr/>
        <a:lstStyle/>
        <a:p>
          <a:endParaRPr lang="en-US"/>
        </a:p>
      </dgm:t>
    </dgm:pt>
    <dgm:pt modelId="{1A457FD8-BAB3-456E-9F47-C66F5FB90ECB}" type="pres">
      <dgm:prSet presAssocID="{E8979A77-C00D-412B-8B20-861E96F4F290}" presName="root" presStyleCnt="0">
        <dgm:presLayoutVars>
          <dgm:dir/>
          <dgm:resizeHandles val="exact"/>
        </dgm:presLayoutVars>
      </dgm:prSet>
      <dgm:spPr/>
    </dgm:pt>
    <dgm:pt modelId="{8027AF1E-17E5-4032-A9F8-93CA7540037A}" type="pres">
      <dgm:prSet presAssocID="{44510321-685B-4D65-8770-7182B8A56129}" presName="compNode" presStyleCnt="0"/>
      <dgm:spPr/>
    </dgm:pt>
    <dgm:pt modelId="{D35B256B-9B7C-4635-9409-74E45EFD2633}" type="pres">
      <dgm:prSet presAssocID="{44510321-685B-4D65-8770-7182B8A56129}" presName="iconBgRect" presStyleLbl="bgShp" presStyleIdx="0" presStyleCnt="2"/>
      <dgm:spPr/>
    </dgm:pt>
    <dgm:pt modelId="{3F999358-0AD9-46B0-944D-2B1FF8925078}" type="pres">
      <dgm:prSet presAssocID="{44510321-685B-4D65-8770-7182B8A56129}"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2E722048-BCB9-4CD1-949A-6A32F04CF02D}" type="pres">
      <dgm:prSet presAssocID="{44510321-685B-4D65-8770-7182B8A56129}" presName="spaceRect" presStyleCnt="0"/>
      <dgm:spPr/>
    </dgm:pt>
    <dgm:pt modelId="{271C5B04-1A18-489C-A7A1-C843426C1CED}" type="pres">
      <dgm:prSet presAssocID="{44510321-685B-4D65-8770-7182B8A56129}" presName="textRect" presStyleLbl="revTx" presStyleIdx="0" presStyleCnt="2">
        <dgm:presLayoutVars>
          <dgm:chMax val="1"/>
          <dgm:chPref val="1"/>
        </dgm:presLayoutVars>
      </dgm:prSet>
      <dgm:spPr/>
    </dgm:pt>
    <dgm:pt modelId="{DE9D1521-2A92-4078-9999-507AB5060BEF}" type="pres">
      <dgm:prSet presAssocID="{F9CB1F77-9060-4B65-B189-201E9EECC0FB}" presName="sibTrans" presStyleCnt="0"/>
      <dgm:spPr/>
    </dgm:pt>
    <dgm:pt modelId="{5D4C4C7B-C22D-4FA7-B50A-B98810E10930}" type="pres">
      <dgm:prSet presAssocID="{0DF575FA-76D1-405A-935F-8F529F2C00AE}" presName="compNode" presStyleCnt="0"/>
      <dgm:spPr/>
    </dgm:pt>
    <dgm:pt modelId="{43D06D63-8215-4C65-A86F-A30DF178D03C}" type="pres">
      <dgm:prSet presAssocID="{0DF575FA-76D1-405A-935F-8F529F2C00AE}" presName="iconBgRect" presStyleLbl="bgShp" presStyleIdx="1" presStyleCnt="2"/>
      <dgm:spPr/>
    </dgm:pt>
    <dgm:pt modelId="{53CC48D9-32FA-4CD3-8D8E-ECA5F5A72484}" type="pres">
      <dgm:prSet presAssocID="{0DF575FA-76D1-405A-935F-8F529F2C00AE}"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10BFF67C-08E9-43CA-B89F-B474DDC949F3}" type="pres">
      <dgm:prSet presAssocID="{0DF575FA-76D1-405A-935F-8F529F2C00AE}" presName="spaceRect" presStyleCnt="0"/>
      <dgm:spPr/>
    </dgm:pt>
    <dgm:pt modelId="{53863C34-B0D3-484B-AFC4-ADD308A635A1}" type="pres">
      <dgm:prSet presAssocID="{0DF575FA-76D1-405A-935F-8F529F2C00AE}" presName="textRect" presStyleLbl="revTx" presStyleIdx="1" presStyleCnt="2">
        <dgm:presLayoutVars>
          <dgm:chMax val="1"/>
          <dgm:chPref val="1"/>
        </dgm:presLayoutVars>
      </dgm:prSet>
      <dgm:spPr/>
    </dgm:pt>
  </dgm:ptLst>
  <dgm:cxnLst>
    <dgm:cxn modelId="{13B6AF05-9AD8-4CF6-9A3C-814407919225}" type="presOf" srcId="{44510321-685B-4D65-8770-7182B8A56129}" destId="{271C5B04-1A18-489C-A7A1-C843426C1CED}" srcOrd="0" destOrd="0" presId="urn:microsoft.com/office/officeart/2018/5/layout/IconCircleLabelList"/>
    <dgm:cxn modelId="{0F9AD164-7F39-460C-A999-21E36A3D9B3A}" type="presOf" srcId="{0DF575FA-76D1-405A-935F-8F529F2C00AE}" destId="{53863C34-B0D3-484B-AFC4-ADD308A635A1}" srcOrd="0" destOrd="0" presId="urn:microsoft.com/office/officeart/2018/5/layout/IconCircleLabelList"/>
    <dgm:cxn modelId="{C8394F66-12D8-49C3-A51A-B2C6B291745A}" srcId="{E8979A77-C00D-412B-8B20-861E96F4F290}" destId="{44510321-685B-4D65-8770-7182B8A56129}" srcOrd="0" destOrd="0" parTransId="{485E7BED-2BD6-4014-9791-5BC41D52BBA5}" sibTransId="{F9CB1F77-9060-4B65-B189-201E9EECC0FB}"/>
    <dgm:cxn modelId="{99D9E195-D3D5-4FEE-B9D1-2901E8FBF40A}" srcId="{E8979A77-C00D-412B-8B20-861E96F4F290}" destId="{0DF575FA-76D1-405A-935F-8F529F2C00AE}" srcOrd="1" destOrd="0" parTransId="{1A5873CA-3976-40F1-8E6A-8BBD6D547C84}" sibTransId="{30843F79-1F7E-449E-B23D-B12E33E3B95C}"/>
    <dgm:cxn modelId="{4E2E1CDE-BE52-49B8-8553-073FEC117FAC}" type="presOf" srcId="{E8979A77-C00D-412B-8B20-861E96F4F290}" destId="{1A457FD8-BAB3-456E-9F47-C66F5FB90ECB}" srcOrd="0" destOrd="0" presId="urn:microsoft.com/office/officeart/2018/5/layout/IconCircleLabelList"/>
    <dgm:cxn modelId="{F3D6313F-B6CF-4B89-9836-CFA373C55DDD}" type="presParOf" srcId="{1A457FD8-BAB3-456E-9F47-C66F5FB90ECB}" destId="{8027AF1E-17E5-4032-A9F8-93CA7540037A}" srcOrd="0" destOrd="0" presId="urn:microsoft.com/office/officeart/2018/5/layout/IconCircleLabelList"/>
    <dgm:cxn modelId="{5B045F9C-3BBD-4455-99B9-57D9E6A002CF}" type="presParOf" srcId="{8027AF1E-17E5-4032-A9F8-93CA7540037A}" destId="{D35B256B-9B7C-4635-9409-74E45EFD2633}" srcOrd="0" destOrd="0" presId="urn:microsoft.com/office/officeart/2018/5/layout/IconCircleLabelList"/>
    <dgm:cxn modelId="{6CF4EA7D-0C92-41D5-93C5-440E2D954E25}" type="presParOf" srcId="{8027AF1E-17E5-4032-A9F8-93CA7540037A}" destId="{3F999358-0AD9-46B0-944D-2B1FF8925078}" srcOrd="1" destOrd="0" presId="urn:microsoft.com/office/officeart/2018/5/layout/IconCircleLabelList"/>
    <dgm:cxn modelId="{9B8F24A8-6A05-4088-A910-75D3A989C412}" type="presParOf" srcId="{8027AF1E-17E5-4032-A9F8-93CA7540037A}" destId="{2E722048-BCB9-4CD1-949A-6A32F04CF02D}" srcOrd="2" destOrd="0" presId="urn:microsoft.com/office/officeart/2018/5/layout/IconCircleLabelList"/>
    <dgm:cxn modelId="{1AE6DD7E-8735-4697-ABA2-F3D193055348}" type="presParOf" srcId="{8027AF1E-17E5-4032-A9F8-93CA7540037A}" destId="{271C5B04-1A18-489C-A7A1-C843426C1CED}" srcOrd="3" destOrd="0" presId="urn:microsoft.com/office/officeart/2018/5/layout/IconCircleLabelList"/>
    <dgm:cxn modelId="{5507E920-E6E6-4578-91E9-4C44EE2AC843}" type="presParOf" srcId="{1A457FD8-BAB3-456E-9F47-C66F5FB90ECB}" destId="{DE9D1521-2A92-4078-9999-507AB5060BEF}" srcOrd="1" destOrd="0" presId="urn:microsoft.com/office/officeart/2018/5/layout/IconCircleLabelList"/>
    <dgm:cxn modelId="{C8918331-51DB-4676-BC74-62C5925C8276}" type="presParOf" srcId="{1A457FD8-BAB3-456E-9F47-C66F5FB90ECB}" destId="{5D4C4C7B-C22D-4FA7-B50A-B98810E10930}" srcOrd="2" destOrd="0" presId="urn:microsoft.com/office/officeart/2018/5/layout/IconCircleLabelList"/>
    <dgm:cxn modelId="{8A406082-82F4-4BE6-98E4-5966B6173C61}" type="presParOf" srcId="{5D4C4C7B-C22D-4FA7-B50A-B98810E10930}" destId="{43D06D63-8215-4C65-A86F-A30DF178D03C}" srcOrd="0" destOrd="0" presId="urn:microsoft.com/office/officeart/2018/5/layout/IconCircleLabelList"/>
    <dgm:cxn modelId="{654DAD6F-E941-4FDC-A743-52CC80C38D29}" type="presParOf" srcId="{5D4C4C7B-C22D-4FA7-B50A-B98810E10930}" destId="{53CC48D9-32FA-4CD3-8D8E-ECA5F5A72484}" srcOrd="1" destOrd="0" presId="urn:microsoft.com/office/officeart/2018/5/layout/IconCircleLabelList"/>
    <dgm:cxn modelId="{8CEBE59A-17B9-4868-84F2-DD0FD43E7C64}" type="presParOf" srcId="{5D4C4C7B-C22D-4FA7-B50A-B98810E10930}" destId="{10BFF67C-08E9-43CA-B89F-B474DDC949F3}" srcOrd="2" destOrd="0" presId="urn:microsoft.com/office/officeart/2018/5/layout/IconCircleLabelList"/>
    <dgm:cxn modelId="{6C1A85E6-6237-457D-AC18-8D309D2ED61E}" type="presParOf" srcId="{5D4C4C7B-C22D-4FA7-B50A-B98810E10930}" destId="{53863C34-B0D3-484B-AFC4-ADD308A635A1}"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88B4AC98-2CC4-4EE6-9B8A-600CB61ED8DF}" type="doc">
      <dgm:prSet loTypeId="urn:microsoft.com/office/officeart/2018/5/layout/IconCircleLabelList" loCatId="icon" qsTypeId="urn:microsoft.com/office/officeart/2005/8/quickstyle/simple1" qsCatId="simple" csTypeId="urn:microsoft.com/office/officeart/2005/8/colors/accent1_2" csCatId="accent1" phldr="1"/>
      <dgm:spPr/>
      <dgm:t>
        <a:bodyPr/>
        <a:lstStyle/>
        <a:p>
          <a:endParaRPr lang="en-US"/>
        </a:p>
      </dgm:t>
    </dgm:pt>
    <dgm:pt modelId="{496BCDE8-9595-404D-AF40-1B368B98D03E}">
      <dgm:prSet/>
      <dgm:spPr/>
      <dgm:t>
        <a:bodyPr/>
        <a:lstStyle/>
        <a:p>
          <a:pPr>
            <a:defRPr cap="all"/>
          </a:pPr>
          <a:r>
            <a:rPr lang="en-US"/>
            <a:t>Section 6.5</a:t>
          </a:r>
        </a:p>
      </dgm:t>
    </dgm:pt>
    <dgm:pt modelId="{D8AA7EAA-F552-49C0-9A01-32770426FFF8}" type="parTrans" cxnId="{E89C8FD2-9072-4608-9732-EA6724D3B4EF}">
      <dgm:prSet/>
      <dgm:spPr/>
      <dgm:t>
        <a:bodyPr/>
        <a:lstStyle/>
        <a:p>
          <a:endParaRPr lang="en-US"/>
        </a:p>
      </dgm:t>
    </dgm:pt>
    <dgm:pt modelId="{F232711D-9F3D-4FBC-821E-E20D559546A6}" type="sibTrans" cxnId="{E89C8FD2-9072-4608-9732-EA6724D3B4EF}">
      <dgm:prSet/>
      <dgm:spPr/>
      <dgm:t>
        <a:bodyPr/>
        <a:lstStyle/>
        <a:p>
          <a:endParaRPr lang="en-US"/>
        </a:p>
      </dgm:t>
    </dgm:pt>
    <dgm:pt modelId="{4A4FCD6A-B619-40F0-95EA-7729720E3351}">
      <dgm:prSet/>
      <dgm:spPr/>
      <dgm:t>
        <a:bodyPr/>
        <a:lstStyle/>
        <a:p>
          <a:pPr>
            <a:defRPr cap="all"/>
          </a:pPr>
          <a:r>
            <a:rPr lang="en-US"/>
            <a:t>A graphical overview</a:t>
          </a:r>
        </a:p>
      </dgm:t>
    </dgm:pt>
    <dgm:pt modelId="{69ABE7F2-EE9C-4BC1-B76E-07EEBF8DACF4}" type="parTrans" cxnId="{44894AC1-855D-49E9-AF2E-16FAD6CAD745}">
      <dgm:prSet/>
      <dgm:spPr/>
      <dgm:t>
        <a:bodyPr/>
        <a:lstStyle/>
        <a:p>
          <a:endParaRPr lang="en-US"/>
        </a:p>
      </dgm:t>
    </dgm:pt>
    <dgm:pt modelId="{118AC6B5-93BC-4E00-BB02-3A23A91CCB17}" type="sibTrans" cxnId="{44894AC1-855D-49E9-AF2E-16FAD6CAD745}">
      <dgm:prSet/>
      <dgm:spPr/>
      <dgm:t>
        <a:bodyPr/>
        <a:lstStyle/>
        <a:p>
          <a:endParaRPr lang="en-US"/>
        </a:p>
      </dgm:t>
    </dgm:pt>
    <dgm:pt modelId="{9AA48D4E-9DCB-4D0F-B8D9-0E04D9948081}" type="pres">
      <dgm:prSet presAssocID="{88B4AC98-2CC4-4EE6-9B8A-600CB61ED8DF}" presName="root" presStyleCnt="0">
        <dgm:presLayoutVars>
          <dgm:dir/>
          <dgm:resizeHandles val="exact"/>
        </dgm:presLayoutVars>
      </dgm:prSet>
      <dgm:spPr/>
    </dgm:pt>
    <dgm:pt modelId="{53A02318-B26D-499F-9A05-3B8F4A3FE158}" type="pres">
      <dgm:prSet presAssocID="{496BCDE8-9595-404D-AF40-1B368B98D03E}" presName="compNode" presStyleCnt="0"/>
      <dgm:spPr/>
    </dgm:pt>
    <dgm:pt modelId="{0AA553F2-DC77-428F-BB79-654F89F77779}" type="pres">
      <dgm:prSet presAssocID="{496BCDE8-9595-404D-AF40-1B368B98D03E}" presName="iconBgRect" presStyleLbl="bgShp" presStyleIdx="0" presStyleCnt="2"/>
      <dgm:spPr/>
    </dgm:pt>
    <dgm:pt modelId="{6AD2F59D-4D37-42F7-B457-6779B75B6451}" type="pres">
      <dgm:prSet presAssocID="{496BCDE8-9595-404D-AF40-1B368B98D03E}"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2F7FE78F-14F8-43D7-8862-DA4172AFEA18}" type="pres">
      <dgm:prSet presAssocID="{496BCDE8-9595-404D-AF40-1B368B98D03E}" presName="spaceRect" presStyleCnt="0"/>
      <dgm:spPr/>
    </dgm:pt>
    <dgm:pt modelId="{9777C7CD-A7C7-4587-BF3A-87656B8E5125}" type="pres">
      <dgm:prSet presAssocID="{496BCDE8-9595-404D-AF40-1B368B98D03E}" presName="textRect" presStyleLbl="revTx" presStyleIdx="0" presStyleCnt="2">
        <dgm:presLayoutVars>
          <dgm:chMax val="1"/>
          <dgm:chPref val="1"/>
        </dgm:presLayoutVars>
      </dgm:prSet>
      <dgm:spPr/>
    </dgm:pt>
    <dgm:pt modelId="{E5489E15-F6E1-4EE2-A897-CD1DA061CBE2}" type="pres">
      <dgm:prSet presAssocID="{F232711D-9F3D-4FBC-821E-E20D559546A6}" presName="sibTrans" presStyleCnt="0"/>
      <dgm:spPr/>
    </dgm:pt>
    <dgm:pt modelId="{0FE87FFB-5527-4DD9-893B-89408A2535C6}" type="pres">
      <dgm:prSet presAssocID="{4A4FCD6A-B619-40F0-95EA-7729720E3351}" presName="compNode" presStyleCnt="0"/>
      <dgm:spPr/>
    </dgm:pt>
    <dgm:pt modelId="{79502892-5F57-498B-92BA-CE062181BC9E}" type="pres">
      <dgm:prSet presAssocID="{4A4FCD6A-B619-40F0-95EA-7729720E3351}" presName="iconBgRect" presStyleLbl="bgShp" presStyleIdx="1" presStyleCnt="2"/>
      <dgm:spPr/>
    </dgm:pt>
    <dgm:pt modelId="{AB01BA8A-39B2-4B30-9DBA-87045623ED83}" type="pres">
      <dgm:prSet presAssocID="{4A4FCD6A-B619-40F0-95EA-7729720E335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Bar chart"/>
        </a:ext>
      </dgm:extLst>
    </dgm:pt>
    <dgm:pt modelId="{799FEAFE-DFF3-4923-AE36-0D9DAC76D3CC}" type="pres">
      <dgm:prSet presAssocID="{4A4FCD6A-B619-40F0-95EA-7729720E3351}" presName="spaceRect" presStyleCnt="0"/>
      <dgm:spPr/>
    </dgm:pt>
    <dgm:pt modelId="{362CCF0F-D411-477F-AAC6-AE28C1C10F93}" type="pres">
      <dgm:prSet presAssocID="{4A4FCD6A-B619-40F0-95EA-7729720E3351}" presName="textRect" presStyleLbl="revTx" presStyleIdx="1" presStyleCnt="2">
        <dgm:presLayoutVars>
          <dgm:chMax val="1"/>
          <dgm:chPref val="1"/>
        </dgm:presLayoutVars>
      </dgm:prSet>
      <dgm:spPr/>
    </dgm:pt>
  </dgm:ptLst>
  <dgm:cxnLst>
    <dgm:cxn modelId="{57160C0F-410F-4AB2-A84B-435E9A094156}" type="presOf" srcId="{496BCDE8-9595-404D-AF40-1B368B98D03E}" destId="{9777C7CD-A7C7-4587-BF3A-87656B8E5125}" srcOrd="0" destOrd="0" presId="urn:microsoft.com/office/officeart/2018/5/layout/IconCircleLabelList"/>
    <dgm:cxn modelId="{20B415B4-36A2-4887-A3F4-4DB774B4DA35}" type="presOf" srcId="{88B4AC98-2CC4-4EE6-9B8A-600CB61ED8DF}" destId="{9AA48D4E-9DCB-4D0F-B8D9-0E04D9948081}" srcOrd="0" destOrd="0" presId="urn:microsoft.com/office/officeart/2018/5/layout/IconCircleLabelList"/>
    <dgm:cxn modelId="{44894AC1-855D-49E9-AF2E-16FAD6CAD745}" srcId="{88B4AC98-2CC4-4EE6-9B8A-600CB61ED8DF}" destId="{4A4FCD6A-B619-40F0-95EA-7729720E3351}" srcOrd="1" destOrd="0" parTransId="{69ABE7F2-EE9C-4BC1-B76E-07EEBF8DACF4}" sibTransId="{118AC6B5-93BC-4E00-BB02-3A23A91CCB17}"/>
    <dgm:cxn modelId="{E89C8FD2-9072-4608-9732-EA6724D3B4EF}" srcId="{88B4AC98-2CC4-4EE6-9B8A-600CB61ED8DF}" destId="{496BCDE8-9595-404D-AF40-1B368B98D03E}" srcOrd="0" destOrd="0" parTransId="{D8AA7EAA-F552-49C0-9A01-32770426FFF8}" sibTransId="{F232711D-9F3D-4FBC-821E-E20D559546A6}"/>
    <dgm:cxn modelId="{9EDBF5DE-CCB2-4787-8D68-9F6BEA34E371}" type="presOf" srcId="{4A4FCD6A-B619-40F0-95EA-7729720E3351}" destId="{362CCF0F-D411-477F-AAC6-AE28C1C10F93}" srcOrd="0" destOrd="0" presId="urn:microsoft.com/office/officeart/2018/5/layout/IconCircleLabelList"/>
    <dgm:cxn modelId="{162E95DD-9AA8-433C-9918-E385D9E6ABE2}" type="presParOf" srcId="{9AA48D4E-9DCB-4D0F-B8D9-0E04D9948081}" destId="{53A02318-B26D-499F-9A05-3B8F4A3FE158}" srcOrd="0" destOrd="0" presId="urn:microsoft.com/office/officeart/2018/5/layout/IconCircleLabelList"/>
    <dgm:cxn modelId="{11F4E55E-F78F-45DB-B4D8-9C2F84DCAE0B}" type="presParOf" srcId="{53A02318-B26D-499F-9A05-3B8F4A3FE158}" destId="{0AA553F2-DC77-428F-BB79-654F89F77779}" srcOrd="0" destOrd="0" presId="urn:microsoft.com/office/officeart/2018/5/layout/IconCircleLabelList"/>
    <dgm:cxn modelId="{9A9CF46F-6A7A-4B9C-B8CB-D472542D4A82}" type="presParOf" srcId="{53A02318-B26D-499F-9A05-3B8F4A3FE158}" destId="{6AD2F59D-4D37-42F7-B457-6779B75B6451}" srcOrd="1" destOrd="0" presId="urn:microsoft.com/office/officeart/2018/5/layout/IconCircleLabelList"/>
    <dgm:cxn modelId="{B51F6C4F-73C1-46A9-8FEE-F0EE2ABCAFBA}" type="presParOf" srcId="{53A02318-B26D-499F-9A05-3B8F4A3FE158}" destId="{2F7FE78F-14F8-43D7-8862-DA4172AFEA18}" srcOrd="2" destOrd="0" presId="urn:microsoft.com/office/officeart/2018/5/layout/IconCircleLabelList"/>
    <dgm:cxn modelId="{9DD1D8C6-FD22-402D-A039-DEBC94E949A1}" type="presParOf" srcId="{53A02318-B26D-499F-9A05-3B8F4A3FE158}" destId="{9777C7CD-A7C7-4587-BF3A-87656B8E5125}" srcOrd="3" destOrd="0" presId="urn:microsoft.com/office/officeart/2018/5/layout/IconCircleLabelList"/>
    <dgm:cxn modelId="{B19EB664-141E-44E5-B09A-9B5F35DA6063}" type="presParOf" srcId="{9AA48D4E-9DCB-4D0F-B8D9-0E04D9948081}" destId="{E5489E15-F6E1-4EE2-A897-CD1DA061CBE2}" srcOrd="1" destOrd="0" presId="urn:microsoft.com/office/officeart/2018/5/layout/IconCircleLabelList"/>
    <dgm:cxn modelId="{0D13D1A3-E973-4490-A65B-39D26ACE0132}" type="presParOf" srcId="{9AA48D4E-9DCB-4D0F-B8D9-0E04D9948081}" destId="{0FE87FFB-5527-4DD9-893B-89408A2535C6}" srcOrd="2" destOrd="0" presId="urn:microsoft.com/office/officeart/2018/5/layout/IconCircleLabelList"/>
    <dgm:cxn modelId="{8E28FE32-9B19-4D0D-AA28-7587AEB9E0F1}" type="presParOf" srcId="{0FE87FFB-5527-4DD9-893B-89408A2535C6}" destId="{79502892-5F57-498B-92BA-CE062181BC9E}" srcOrd="0" destOrd="0" presId="urn:microsoft.com/office/officeart/2018/5/layout/IconCircleLabelList"/>
    <dgm:cxn modelId="{D833DC1C-127A-48BE-B629-11BD6630BEDA}" type="presParOf" srcId="{0FE87FFB-5527-4DD9-893B-89408A2535C6}" destId="{AB01BA8A-39B2-4B30-9DBA-87045623ED83}" srcOrd="1" destOrd="0" presId="urn:microsoft.com/office/officeart/2018/5/layout/IconCircleLabelList"/>
    <dgm:cxn modelId="{1009095D-2B80-4598-B102-730BA16C42B3}" type="presParOf" srcId="{0FE87FFB-5527-4DD9-893B-89408A2535C6}" destId="{799FEAFE-DFF3-4923-AE36-0D9DAC76D3CC}" srcOrd="2" destOrd="0" presId="urn:microsoft.com/office/officeart/2018/5/layout/IconCircleLabelList"/>
    <dgm:cxn modelId="{E3AD18AA-CD14-4BD0-8BC2-0521B3EE4D6A}" type="presParOf" srcId="{0FE87FFB-5527-4DD9-893B-89408A2535C6}" destId="{362CCF0F-D411-477F-AAC6-AE28C1C10F93}"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B215625E-A744-40EA-AE18-2CEA505FEDF1}" type="doc">
      <dgm:prSet loTypeId="urn:microsoft.com/office/officeart/2018/5/layout/IconCircleLabelList" loCatId="icon" qsTypeId="urn:microsoft.com/office/officeart/2005/8/quickstyle/simple1" qsCatId="simple" csTypeId="urn:microsoft.com/office/officeart/2005/8/colors/accent0_3" csCatId="mainScheme" phldr="1"/>
      <dgm:spPr/>
      <dgm:t>
        <a:bodyPr/>
        <a:lstStyle/>
        <a:p>
          <a:endParaRPr lang="en-US"/>
        </a:p>
      </dgm:t>
    </dgm:pt>
    <dgm:pt modelId="{A32FD1A5-BA77-4B8A-9993-EC73BE009BB2}">
      <dgm:prSet/>
      <dgm:spPr/>
      <dgm:t>
        <a:bodyPr/>
        <a:lstStyle/>
        <a:p>
          <a:pPr>
            <a:defRPr cap="all"/>
          </a:pPr>
          <a:r>
            <a:rPr lang="en-US"/>
            <a:t>Section 6.6</a:t>
          </a:r>
        </a:p>
      </dgm:t>
    </dgm:pt>
    <dgm:pt modelId="{AA4A9C4D-D4C3-4390-9B12-D967FCE9F3B0}" type="parTrans" cxnId="{BCBA4A0B-8C85-481B-8779-8800A99186AD}">
      <dgm:prSet/>
      <dgm:spPr/>
      <dgm:t>
        <a:bodyPr/>
        <a:lstStyle/>
        <a:p>
          <a:endParaRPr lang="en-US"/>
        </a:p>
      </dgm:t>
    </dgm:pt>
    <dgm:pt modelId="{2F4532AE-0B82-41A2-8C2C-7E83E799B056}" type="sibTrans" cxnId="{BCBA4A0B-8C85-481B-8779-8800A99186AD}">
      <dgm:prSet/>
      <dgm:spPr/>
      <dgm:t>
        <a:bodyPr/>
        <a:lstStyle/>
        <a:p>
          <a:endParaRPr lang="en-US"/>
        </a:p>
      </dgm:t>
    </dgm:pt>
    <dgm:pt modelId="{C2E6D063-3636-485C-BE91-B6082BF3172B}">
      <dgm:prSet/>
      <dgm:spPr/>
      <dgm:t>
        <a:bodyPr/>
        <a:lstStyle/>
        <a:p>
          <a:pPr>
            <a:defRPr cap="all"/>
          </a:pPr>
          <a:r>
            <a:rPr lang="en-US"/>
            <a:t>Codebook, chaining …</a:t>
          </a:r>
        </a:p>
      </dgm:t>
    </dgm:pt>
    <dgm:pt modelId="{D216DBA1-1A5A-42EE-B978-973E20870C3E}" type="parTrans" cxnId="{4FC1940D-FFE6-40E7-B3F2-90F869E7A455}">
      <dgm:prSet/>
      <dgm:spPr/>
      <dgm:t>
        <a:bodyPr/>
        <a:lstStyle/>
        <a:p>
          <a:endParaRPr lang="en-US"/>
        </a:p>
      </dgm:t>
    </dgm:pt>
    <dgm:pt modelId="{57A50705-416D-4E88-BB18-7260597B0401}" type="sibTrans" cxnId="{4FC1940D-FFE6-40E7-B3F2-90F869E7A455}">
      <dgm:prSet/>
      <dgm:spPr/>
      <dgm:t>
        <a:bodyPr/>
        <a:lstStyle/>
        <a:p>
          <a:endParaRPr lang="en-US"/>
        </a:p>
      </dgm:t>
    </dgm:pt>
    <dgm:pt modelId="{F609F33B-F748-4263-A801-C34A8D78096F}" type="pres">
      <dgm:prSet presAssocID="{B215625E-A744-40EA-AE18-2CEA505FEDF1}" presName="root" presStyleCnt="0">
        <dgm:presLayoutVars>
          <dgm:dir/>
          <dgm:resizeHandles val="exact"/>
        </dgm:presLayoutVars>
      </dgm:prSet>
      <dgm:spPr/>
    </dgm:pt>
    <dgm:pt modelId="{110B31AB-D3B9-43E0-B6D0-9E60B1A78DE5}" type="pres">
      <dgm:prSet presAssocID="{A32FD1A5-BA77-4B8A-9993-EC73BE009BB2}" presName="compNode" presStyleCnt="0"/>
      <dgm:spPr/>
    </dgm:pt>
    <dgm:pt modelId="{5AF4AE90-8F2C-464F-BFF2-02B7EAA8E923}" type="pres">
      <dgm:prSet presAssocID="{A32FD1A5-BA77-4B8A-9993-EC73BE009BB2}" presName="iconBgRect" presStyleLbl="bgShp" presStyleIdx="0" presStyleCnt="2"/>
      <dgm:spPr/>
    </dgm:pt>
    <dgm:pt modelId="{DF841E47-2C16-4067-9D34-AF42A0C49060}" type="pres">
      <dgm:prSet presAssocID="{A32FD1A5-BA77-4B8A-9993-EC73BE009BB2}"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D31638F1-334D-4B08-BA35-C49CF893CAF9}" type="pres">
      <dgm:prSet presAssocID="{A32FD1A5-BA77-4B8A-9993-EC73BE009BB2}" presName="spaceRect" presStyleCnt="0"/>
      <dgm:spPr/>
    </dgm:pt>
    <dgm:pt modelId="{2D1FD719-7EA0-4280-B939-BE9F77F2D4EF}" type="pres">
      <dgm:prSet presAssocID="{A32FD1A5-BA77-4B8A-9993-EC73BE009BB2}" presName="textRect" presStyleLbl="revTx" presStyleIdx="0" presStyleCnt="2">
        <dgm:presLayoutVars>
          <dgm:chMax val="1"/>
          <dgm:chPref val="1"/>
        </dgm:presLayoutVars>
      </dgm:prSet>
      <dgm:spPr/>
    </dgm:pt>
    <dgm:pt modelId="{E03C22BD-9092-4AD4-BDE2-449470C89882}" type="pres">
      <dgm:prSet presAssocID="{2F4532AE-0B82-41A2-8C2C-7E83E799B056}" presName="sibTrans" presStyleCnt="0"/>
      <dgm:spPr/>
    </dgm:pt>
    <dgm:pt modelId="{84AA05D7-0888-4C66-AD88-8462EF17AAE2}" type="pres">
      <dgm:prSet presAssocID="{C2E6D063-3636-485C-BE91-B6082BF3172B}" presName="compNode" presStyleCnt="0"/>
      <dgm:spPr/>
    </dgm:pt>
    <dgm:pt modelId="{E5C98E5B-1CC5-428E-8F29-4FAC817CA6DC}" type="pres">
      <dgm:prSet presAssocID="{C2E6D063-3636-485C-BE91-B6082BF3172B}" presName="iconBgRect" presStyleLbl="bgShp" presStyleIdx="1" presStyleCnt="2"/>
      <dgm:spPr/>
    </dgm:pt>
    <dgm:pt modelId="{358026A7-465C-4377-B191-9C3855A33E60}" type="pres">
      <dgm:prSet presAssocID="{C2E6D063-3636-485C-BE91-B6082BF3172B}"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keleton"/>
        </a:ext>
      </dgm:extLst>
    </dgm:pt>
    <dgm:pt modelId="{B4E2818C-E19C-49A2-B36D-12538D8EFB1B}" type="pres">
      <dgm:prSet presAssocID="{C2E6D063-3636-485C-BE91-B6082BF3172B}" presName="spaceRect" presStyleCnt="0"/>
      <dgm:spPr/>
    </dgm:pt>
    <dgm:pt modelId="{CB00046C-9CCC-49CF-AA54-9E10A66FAE8C}" type="pres">
      <dgm:prSet presAssocID="{C2E6D063-3636-485C-BE91-B6082BF3172B}" presName="textRect" presStyleLbl="revTx" presStyleIdx="1" presStyleCnt="2">
        <dgm:presLayoutVars>
          <dgm:chMax val="1"/>
          <dgm:chPref val="1"/>
        </dgm:presLayoutVars>
      </dgm:prSet>
      <dgm:spPr/>
    </dgm:pt>
  </dgm:ptLst>
  <dgm:cxnLst>
    <dgm:cxn modelId="{BCBA4A0B-8C85-481B-8779-8800A99186AD}" srcId="{B215625E-A744-40EA-AE18-2CEA505FEDF1}" destId="{A32FD1A5-BA77-4B8A-9993-EC73BE009BB2}" srcOrd="0" destOrd="0" parTransId="{AA4A9C4D-D4C3-4390-9B12-D967FCE9F3B0}" sibTransId="{2F4532AE-0B82-41A2-8C2C-7E83E799B056}"/>
    <dgm:cxn modelId="{4FC1940D-FFE6-40E7-B3F2-90F869E7A455}" srcId="{B215625E-A744-40EA-AE18-2CEA505FEDF1}" destId="{C2E6D063-3636-485C-BE91-B6082BF3172B}" srcOrd="1" destOrd="0" parTransId="{D216DBA1-1A5A-42EE-B978-973E20870C3E}" sibTransId="{57A50705-416D-4E88-BB18-7260597B0401}"/>
    <dgm:cxn modelId="{E0A3ABA4-066E-4309-AD2C-CE1847B876E4}" type="presOf" srcId="{B215625E-A744-40EA-AE18-2CEA505FEDF1}" destId="{F609F33B-F748-4263-A801-C34A8D78096F}" srcOrd="0" destOrd="0" presId="urn:microsoft.com/office/officeart/2018/5/layout/IconCircleLabelList"/>
    <dgm:cxn modelId="{1A8911AB-30B3-457A-8709-7840F2860041}" type="presOf" srcId="{C2E6D063-3636-485C-BE91-B6082BF3172B}" destId="{CB00046C-9CCC-49CF-AA54-9E10A66FAE8C}" srcOrd="0" destOrd="0" presId="urn:microsoft.com/office/officeart/2018/5/layout/IconCircleLabelList"/>
    <dgm:cxn modelId="{8450B0C6-85BF-4C90-A984-A398FE986DA6}" type="presOf" srcId="{A32FD1A5-BA77-4B8A-9993-EC73BE009BB2}" destId="{2D1FD719-7EA0-4280-B939-BE9F77F2D4EF}" srcOrd="0" destOrd="0" presId="urn:microsoft.com/office/officeart/2018/5/layout/IconCircleLabelList"/>
    <dgm:cxn modelId="{37B83CD4-E10B-4CE2-9765-8BF1CCE9D8C9}" type="presParOf" srcId="{F609F33B-F748-4263-A801-C34A8D78096F}" destId="{110B31AB-D3B9-43E0-B6D0-9E60B1A78DE5}" srcOrd="0" destOrd="0" presId="urn:microsoft.com/office/officeart/2018/5/layout/IconCircleLabelList"/>
    <dgm:cxn modelId="{AEF82768-562F-4A5B-9D0D-9BAB80914E54}" type="presParOf" srcId="{110B31AB-D3B9-43E0-B6D0-9E60B1A78DE5}" destId="{5AF4AE90-8F2C-464F-BFF2-02B7EAA8E923}" srcOrd="0" destOrd="0" presId="urn:microsoft.com/office/officeart/2018/5/layout/IconCircleLabelList"/>
    <dgm:cxn modelId="{8652B833-E024-4FDD-A592-C4DDFA8121ED}" type="presParOf" srcId="{110B31AB-D3B9-43E0-B6D0-9E60B1A78DE5}" destId="{DF841E47-2C16-4067-9D34-AF42A0C49060}" srcOrd="1" destOrd="0" presId="urn:microsoft.com/office/officeart/2018/5/layout/IconCircleLabelList"/>
    <dgm:cxn modelId="{F9186230-3DA1-4A9B-B742-B9FA50F09968}" type="presParOf" srcId="{110B31AB-D3B9-43E0-B6D0-9E60B1A78DE5}" destId="{D31638F1-334D-4B08-BA35-C49CF893CAF9}" srcOrd="2" destOrd="0" presId="urn:microsoft.com/office/officeart/2018/5/layout/IconCircleLabelList"/>
    <dgm:cxn modelId="{F6DB0AC5-8A70-4CC6-B514-DCA501DCA62F}" type="presParOf" srcId="{110B31AB-D3B9-43E0-B6D0-9E60B1A78DE5}" destId="{2D1FD719-7EA0-4280-B939-BE9F77F2D4EF}" srcOrd="3" destOrd="0" presId="urn:microsoft.com/office/officeart/2018/5/layout/IconCircleLabelList"/>
    <dgm:cxn modelId="{E41C5BC1-1764-4F2E-81C2-67005910F899}" type="presParOf" srcId="{F609F33B-F748-4263-A801-C34A8D78096F}" destId="{E03C22BD-9092-4AD4-BDE2-449470C89882}" srcOrd="1" destOrd="0" presId="urn:microsoft.com/office/officeart/2018/5/layout/IconCircleLabelList"/>
    <dgm:cxn modelId="{847A279E-32DD-4123-9867-36FCF5C6D650}" type="presParOf" srcId="{F609F33B-F748-4263-A801-C34A8D78096F}" destId="{84AA05D7-0888-4C66-AD88-8462EF17AAE2}" srcOrd="2" destOrd="0" presId="urn:microsoft.com/office/officeart/2018/5/layout/IconCircleLabelList"/>
    <dgm:cxn modelId="{6B82A065-50D8-4895-A4C3-357F4211EF22}" type="presParOf" srcId="{84AA05D7-0888-4C66-AD88-8462EF17AAE2}" destId="{E5C98E5B-1CC5-428E-8F29-4FAC817CA6DC}" srcOrd="0" destOrd="0" presId="urn:microsoft.com/office/officeart/2018/5/layout/IconCircleLabelList"/>
    <dgm:cxn modelId="{4793BE21-6D9C-4E4F-9ACE-DE806CA38F2E}" type="presParOf" srcId="{84AA05D7-0888-4C66-AD88-8462EF17AAE2}" destId="{358026A7-465C-4377-B191-9C3855A33E60}" srcOrd="1" destOrd="0" presId="urn:microsoft.com/office/officeart/2018/5/layout/IconCircleLabelList"/>
    <dgm:cxn modelId="{95E4C131-FB61-4C0A-8AD1-CECF254650B1}" type="presParOf" srcId="{84AA05D7-0888-4C66-AD88-8462EF17AAE2}" destId="{B4E2818C-E19C-49A2-B36D-12538D8EFB1B}" srcOrd="2" destOrd="0" presId="urn:microsoft.com/office/officeart/2018/5/layout/IconCircleLabelList"/>
    <dgm:cxn modelId="{216AFE36-92BC-4293-9DEE-397F3816297E}" type="presParOf" srcId="{84AA05D7-0888-4C66-AD88-8462EF17AAE2}" destId="{CB00046C-9CCC-49CF-AA54-9E10A66FAE8C}"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885487DE-64B2-4DCC-97E4-C600AA55E463}" type="doc">
      <dgm:prSet loTypeId="urn:microsoft.com/office/officeart/2018/2/layout/IconLabelList" loCatId="icon" qsTypeId="urn:microsoft.com/office/officeart/2005/8/quickstyle/simple1" qsCatId="simple" csTypeId="urn:microsoft.com/office/officeart/2005/8/colors/accent1_2" csCatId="accent1" phldr="1"/>
      <dgm:spPr/>
      <dgm:t>
        <a:bodyPr/>
        <a:lstStyle/>
        <a:p>
          <a:endParaRPr lang="en-US"/>
        </a:p>
      </dgm:t>
    </dgm:pt>
    <dgm:pt modelId="{658F96FC-E909-41CC-A347-6C7F980D47C6}">
      <dgm:prSet/>
      <dgm:spPr/>
      <dgm:t>
        <a:bodyPr/>
        <a:lstStyle/>
        <a:p>
          <a:r>
            <a:rPr lang="en-US" baseline="0"/>
            <a:t>A means to enable a stream cipher from a block cipher using a “nonce” per plaintext block</a:t>
          </a:r>
          <a:endParaRPr lang="en-US"/>
        </a:p>
      </dgm:t>
    </dgm:pt>
    <dgm:pt modelId="{9905677E-CA5B-4CD0-B9E7-76E54909F363}" type="parTrans" cxnId="{A650B482-41B5-48D4-A6D8-599640DBB28D}">
      <dgm:prSet/>
      <dgm:spPr/>
      <dgm:t>
        <a:bodyPr/>
        <a:lstStyle/>
        <a:p>
          <a:endParaRPr lang="en-US"/>
        </a:p>
      </dgm:t>
    </dgm:pt>
    <dgm:pt modelId="{6C61DF95-599B-4BC3-BC8D-54CD1379107C}" type="sibTrans" cxnId="{A650B482-41B5-48D4-A6D8-599640DBB28D}">
      <dgm:prSet/>
      <dgm:spPr/>
      <dgm:t>
        <a:bodyPr/>
        <a:lstStyle/>
        <a:p>
          <a:endParaRPr lang="en-US"/>
        </a:p>
      </dgm:t>
    </dgm:pt>
    <dgm:pt modelId="{277AB208-3F49-43EB-A934-01CC7A6B6F32}">
      <dgm:prSet/>
      <dgm:spPr/>
      <dgm:t>
        <a:bodyPr/>
        <a:lstStyle/>
        <a:p>
          <a:r>
            <a:rPr lang="en-US" baseline="0"/>
            <a:t>Recommended by Schneier and Ferguson (a good thing)</a:t>
          </a:r>
          <a:endParaRPr lang="en-US"/>
        </a:p>
      </dgm:t>
    </dgm:pt>
    <dgm:pt modelId="{171B418E-1A22-4E3F-9D55-356779B29A3E}" type="parTrans" cxnId="{63FF2027-6D84-4E1A-A6A9-68B2382D63F7}">
      <dgm:prSet/>
      <dgm:spPr/>
      <dgm:t>
        <a:bodyPr/>
        <a:lstStyle/>
        <a:p>
          <a:endParaRPr lang="en-US"/>
        </a:p>
      </dgm:t>
    </dgm:pt>
    <dgm:pt modelId="{51D93CC5-56F8-493F-A29A-003F3B45BC51}" type="sibTrans" cxnId="{63FF2027-6D84-4E1A-A6A9-68B2382D63F7}">
      <dgm:prSet/>
      <dgm:spPr/>
      <dgm:t>
        <a:bodyPr/>
        <a:lstStyle/>
        <a:p>
          <a:endParaRPr lang="en-US"/>
        </a:p>
      </dgm:t>
    </dgm:pt>
    <dgm:pt modelId="{390EC458-E6E6-4713-B795-7CFA28804100}" type="pres">
      <dgm:prSet presAssocID="{885487DE-64B2-4DCC-97E4-C600AA55E463}" presName="root" presStyleCnt="0">
        <dgm:presLayoutVars>
          <dgm:dir/>
          <dgm:resizeHandles val="exact"/>
        </dgm:presLayoutVars>
      </dgm:prSet>
      <dgm:spPr/>
    </dgm:pt>
    <dgm:pt modelId="{3ECF46F7-8FEE-4091-9614-298E68683A34}" type="pres">
      <dgm:prSet presAssocID="{658F96FC-E909-41CC-A347-6C7F980D47C6}" presName="compNode" presStyleCnt="0"/>
      <dgm:spPr/>
    </dgm:pt>
    <dgm:pt modelId="{28A6659B-8658-4E5E-93DF-B737C33383D8}" type="pres">
      <dgm:prSet presAssocID="{658F96FC-E909-41CC-A347-6C7F980D47C6}"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Unlock"/>
        </a:ext>
      </dgm:extLst>
    </dgm:pt>
    <dgm:pt modelId="{3766E4B2-4D06-420F-85F1-BC785E08072C}" type="pres">
      <dgm:prSet presAssocID="{658F96FC-E909-41CC-A347-6C7F980D47C6}" presName="spaceRect" presStyleCnt="0"/>
      <dgm:spPr/>
    </dgm:pt>
    <dgm:pt modelId="{8A196DD4-505E-4357-9D53-2C50F2085F9F}" type="pres">
      <dgm:prSet presAssocID="{658F96FC-E909-41CC-A347-6C7F980D47C6}" presName="textRect" presStyleLbl="revTx" presStyleIdx="0" presStyleCnt="2">
        <dgm:presLayoutVars>
          <dgm:chMax val="1"/>
          <dgm:chPref val="1"/>
        </dgm:presLayoutVars>
      </dgm:prSet>
      <dgm:spPr/>
    </dgm:pt>
    <dgm:pt modelId="{6CFAD8E5-620C-4531-84CB-0F0EFF8B5C86}" type="pres">
      <dgm:prSet presAssocID="{6C61DF95-599B-4BC3-BC8D-54CD1379107C}" presName="sibTrans" presStyleCnt="0"/>
      <dgm:spPr/>
    </dgm:pt>
    <dgm:pt modelId="{20D9EDC8-81AE-491D-B1C1-5434E812AFEF}" type="pres">
      <dgm:prSet presAssocID="{277AB208-3F49-43EB-A934-01CC7A6B6F32}" presName="compNode" presStyleCnt="0"/>
      <dgm:spPr/>
    </dgm:pt>
    <dgm:pt modelId="{C8F1160B-3EE2-4923-BD50-4BB8F673C05E}" type="pres">
      <dgm:prSet presAssocID="{277AB208-3F49-43EB-A934-01CC7A6B6F32}"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keleton"/>
        </a:ext>
      </dgm:extLst>
    </dgm:pt>
    <dgm:pt modelId="{B93E9BA3-11AE-4EA4-8848-E2C9F524AAF3}" type="pres">
      <dgm:prSet presAssocID="{277AB208-3F49-43EB-A934-01CC7A6B6F32}" presName="spaceRect" presStyleCnt="0"/>
      <dgm:spPr/>
    </dgm:pt>
    <dgm:pt modelId="{0C690082-A9BA-4BC9-B84A-2AB5A5C44D8F}" type="pres">
      <dgm:prSet presAssocID="{277AB208-3F49-43EB-A934-01CC7A6B6F32}" presName="textRect" presStyleLbl="revTx" presStyleIdx="1" presStyleCnt="2">
        <dgm:presLayoutVars>
          <dgm:chMax val="1"/>
          <dgm:chPref val="1"/>
        </dgm:presLayoutVars>
      </dgm:prSet>
      <dgm:spPr/>
    </dgm:pt>
  </dgm:ptLst>
  <dgm:cxnLst>
    <dgm:cxn modelId="{DAF2751D-F1F0-46B3-BAE1-8D6EA7C4DDD1}" type="presOf" srcId="{277AB208-3F49-43EB-A934-01CC7A6B6F32}" destId="{0C690082-A9BA-4BC9-B84A-2AB5A5C44D8F}" srcOrd="0" destOrd="0" presId="urn:microsoft.com/office/officeart/2018/2/layout/IconLabelList"/>
    <dgm:cxn modelId="{63FF2027-6D84-4E1A-A6A9-68B2382D63F7}" srcId="{885487DE-64B2-4DCC-97E4-C600AA55E463}" destId="{277AB208-3F49-43EB-A934-01CC7A6B6F32}" srcOrd="1" destOrd="0" parTransId="{171B418E-1A22-4E3F-9D55-356779B29A3E}" sibTransId="{51D93CC5-56F8-493F-A29A-003F3B45BC51}"/>
    <dgm:cxn modelId="{21AE193B-D197-4696-AE42-658276C196AC}" type="presOf" srcId="{885487DE-64B2-4DCC-97E4-C600AA55E463}" destId="{390EC458-E6E6-4713-B795-7CFA28804100}" srcOrd="0" destOrd="0" presId="urn:microsoft.com/office/officeart/2018/2/layout/IconLabelList"/>
    <dgm:cxn modelId="{A650B482-41B5-48D4-A6D8-599640DBB28D}" srcId="{885487DE-64B2-4DCC-97E4-C600AA55E463}" destId="{658F96FC-E909-41CC-A347-6C7F980D47C6}" srcOrd="0" destOrd="0" parTransId="{9905677E-CA5B-4CD0-B9E7-76E54909F363}" sibTransId="{6C61DF95-599B-4BC3-BC8D-54CD1379107C}"/>
    <dgm:cxn modelId="{23C36CD2-1BEB-4657-91D7-40DA0D09B724}" type="presOf" srcId="{658F96FC-E909-41CC-A347-6C7F980D47C6}" destId="{8A196DD4-505E-4357-9D53-2C50F2085F9F}" srcOrd="0" destOrd="0" presId="urn:microsoft.com/office/officeart/2018/2/layout/IconLabelList"/>
    <dgm:cxn modelId="{98437591-BFFB-4091-823B-36A04ECCEB3A}" type="presParOf" srcId="{390EC458-E6E6-4713-B795-7CFA28804100}" destId="{3ECF46F7-8FEE-4091-9614-298E68683A34}" srcOrd="0" destOrd="0" presId="urn:microsoft.com/office/officeart/2018/2/layout/IconLabelList"/>
    <dgm:cxn modelId="{722129AF-FEDE-4D50-AEBD-05BCC1402E0E}" type="presParOf" srcId="{3ECF46F7-8FEE-4091-9614-298E68683A34}" destId="{28A6659B-8658-4E5E-93DF-B737C33383D8}" srcOrd="0" destOrd="0" presId="urn:microsoft.com/office/officeart/2018/2/layout/IconLabelList"/>
    <dgm:cxn modelId="{DF84FC65-31D4-4F61-99B2-54DBEF58D939}" type="presParOf" srcId="{3ECF46F7-8FEE-4091-9614-298E68683A34}" destId="{3766E4B2-4D06-420F-85F1-BC785E08072C}" srcOrd="1" destOrd="0" presId="urn:microsoft.com/office/officeart/2018/2/layout/IconLabelList"/>
    <dgm:cxn modelId="{CFB203BC-A609-479E-9F6A-262D7AAFE0D8}" type="presParOf" srcId="{3ECF46F7-8FEE-4091-9614-298E68683A34}" destId="{8A196DD4-505E-4357-9D53-2C50F2085F9F}" srcOrd="2" destOrd="0" presId="urn:microsoft.com/office/officeart/2018/2/layout/IconLabelList"/>
    <dgm:cxn modelId="{74138FD7-C4C4-4614-9CCF-8AAD7F2D0698}" type="presParOf" srcId="{390EC458-E6E6-4713-B795-7CFA28804100}" destId="{6CFAD8E5-620C-4531-84CB-0F0EFF8B5C86}" srcOrd="1" destOrd="0" presId="urn:microsoft.com/office/officeart/2018/2/layout/IconLabelList"/>
    <dgm:cxn modelId="{98881E20-5520-4B6D-B8E6-659D54FEE322}" type="presParOf" srcId="{390EC458-E6E6-4713-B795-7CFA28804100}" destId="{20D9EDC8-81AE-491D-B1C1-5434E812AFEF}" srcOrd="2" destOrd="0" presId="urn:microsoft.com/office/officeart/2018/2/layout/IconLabelList"/>
    <dgm:cxn modelId="{1EEC2D78-833D-4D84-A0D4-E2FEA90F8FD3}" type="presParOf" srcId="{20D9EDC8-81AE-491D-B1C1-5434E812AFEF}" destId="{C8F1160B-3EE2-4923-BD50-4BB8F673C05E}" srcOrd="0" destOrd="0" presId="urn:microsoft.com/office/officeart/2018/2/layout/IconLabelList"/>
    <dgm:cxn modelId="{24524780-5D5D-4ED2-96E7-68EF14C43708}" type="presParOf" srcId="{20D9EDC8-81AE-491D-B1C1-5434E812AFEF}" destId="{B93E9BA3-11AE-4EA4-8848-E2C9F524AAF3}" srcOrd="1" destOrd="0" presId="urn:microsoft.com/office/officeart/2018/2/layout/IconLabelList"/>
    <dgm:cxn modelId="{8758BEDF-0A53-4802-9021-88A72E1B6942}" type="presParOf" srcId="{20D9EDC8-81AE-491D-B1C1-5434E812AFEF}" destId="{0C690082-A9BA-4BC9-B84A-2AB5A5C44D8F}" srcOrd="2" destOrd="0" presId="urn:microsoft.com/office/officeart/2018/2/layout/Icon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5F4A7C5-6B97-4FAD-A15D-605818FEFBFA}" type="doc">
      <dgm:prSet loTypeId="urn:microsoft.com/office/officeart/2005/8/layout/hProcess9" loCatId="process" qsTypeId="urn:microsoft.com/office/officeart/2005/8/quickstyle/simple1" qsCatId="simple" csTypeId="urn:microsoft.com/office/officeart/2005/8/colors/accent3_2" csCatId="accent3" phldr="1"/>
      <dgm:spPr/>
      <dgm:t>
        <a:bodyPr/>
        <a:lstStyle/>
        <a:p>
          <a:endParaRPr lang="en-US"/>
        </a:p>
      </dgm:t>
    </dgm:pt>
    <dgm:pt modelId="{E9B12848-E7C4-419E-B452-07F7F5B13E95}">
      <dgm:prSet/>
      <dgm:spPr/>
      <dgm:t>
        <a:bodyPr/>
        <a:lstStyle/>
        <a:p>
          <a:r>
            <a:rPr lang="en-GB" baseline="0" dirty="0"/>
            <a:t>Step 8 requires the analyst to take the risk calculation from step 7 and to then consider how to reduce the risks overall. There are a number of rules of thumb that may be followed in the CIA paradigm</a:t>
          </a:r>
          <a:endParaRPr lang="en-US" dirty="0"/>
        </a:p>
      </dgm:t>
    </dgm:pt>
    <dgm:pt modelId="{C9BB5623-35D1-49D3-9174-D7262FE0F65B}" type="parTrans" cxnId="{39AB02A5-7CCC-4829-B277-5631FDDF257E}">
      <dgm:prSet/>
      <dgm:spPr/>
      <dgm:t>
        <a:bodyPr/>
        <a:lstStyle/>
        <a:p>
          <a:endParaRPr lang="en-US"/>
        </a:p>
      </dgm:t>
    </dgm:pt>
    <dgm:pt modelId="{36A81C16-8768-4C7B-8275-999A979BF7BB}" type="sibTrans" cxnId="{39AB02A5-7CCC-4829-B277-5631FDDF257E}">
      <dgm:prSet/>
      <dgm:spPr/>
      <dgm:t>
        <a:bodyPr/>
        <a:lstStyle/>
        <a:p>
          <a:endParaRPr lang="en-US"/>
        </a:p>
      </dgm:t>
    </dgm:pt>
    <dgm:pt modelId="{DA7D2685-BB26-C34E-852C-DB6152087508}" type="pres">
      <dgm:prSet presAssocID="{B5F4A7C5-6B97-4FAD-A15D-605818FEFBFA}" presName="CompostProcess" presStyleCnt="0">
        <dgm:presLayoutVars>
          <dgm:dir/>
          <dgm:resizeHandles val="exact"/>
        </dgm:presLayoutVars>
      </dgm:prSet>
      <dgm:spPr/>
    </dgm:pt>
    <dgm:pt modelId="{41A72DDD-6532-F643-928D-9EE03FF23B54}" type="pres">
      <dgm:prSet presAssocID="{B5F4A7C5-6B97-4FAD-A15D-605818FEFBFA}" presName="arrow" presStyleLbl="bgShp" presStyleIdx="0" presStyleCnt="1"/>
      <dgm:spPr/>
    </dgm:pt>
    <dgm:pt modelId="{504D7B96-E74F-9441-9429-50AF9B9E6378}" type="pres">
      <dgm:prSet presAssocID="{B5F4A7C5-6B97-4FAD-A15D-605818FEFBFA}" presName="linearProcess" presStyleCnt="0"/>
      <dgm:spPr/>
    </dgm:pt>
    <dgm:pt modelId="{692CF348-5F36-444E-AD2C-746736F00FD5}" type="pres">
      <dgm:prSet presAssocID="{E9B12848-E7C4-419E-B452-07F7F5B13E95}" presName="textNode" presStyleLbl="node1" presStyleIdx="0" presStyleCnt="1">
        <dgm:presLayoutVars>
          <dgm:bulletEnabled val="1"/>
        </dgm:presLayoutVars>
      </dgm:prSet>
      <dgm:spPr/>
    </dgm:pt>
  </dgm:ptLst>
  <dgm:cxnLst>
    <dgm:cxn modelId="{39AB02A5-7CCC-4829-B277-5631FDDF257E}" srcId="{B5F4A7C5-6B97-4FAD-A15D-605818FEFBFA}" destId="{E9B12848-E7C4-419E-B452-07F7F5B13E95}" srcOrd="0" destOrd="0" parTransId="{C9BB5623-35D1-49D3-9174-D7262FE0F65B}" sibTransId="{36A81C16-8768-4C7B-8275-999A979BF7BB}"/>
    <dgm:cxn modelId="{3741C2B1-8CC1-C547-B0F3-66D0AF5D8471}" type="presOf" srcId="{E9B12848-E7C4-419E-B452-07F7F5B13E95}" destId="{692CF348-5F36-444E-AD2C-746736F00FD5}" srcOrd="0" destOrd="0" presId="urn:microsoft.com/office/officeart/2005/8/layout/hProcess9"/>
    <dgm:cxn modelId="{A8AFD5F0-CD58-ED4F-8FB4-8D29C8ABD20E}" type="presOf" srcId="{B5F4A7C5-6B97-4FAD-A15D-605818FEFBFA}" destId="{DA7D2685-BB26-C34E-852C-DB6152087508}" srcOrd="0" destOrd="0" presId="urn:microsoft.com/office/officeart/2005/8/layout/hProcess9"/>
    <dgm:cxn modelId="{FEE6B6DF-163A-F44E-87CC-151B2FA85081}" type="presParOf" srcId="{DA7D2685-BB26-C34E-852C-DB6152087508}" destId="{41A72DDD-6532-F643-928D-9EE03FF23B54}" srcOrd="0" destOrd="0" presId="urn:microsoft.com/office/officeart/2005/8/layout/hProcess9"/>
    <dgm:cxn modelId="{6BA4A1D9-FC80-5049-9672-B9CA31686530}" type="presParOf" srcId="{DA7D2685-BB26-C34E-852C-DB6152087508}" destId="{504D7B96-E74F-9441-9429-50AF9B9E6378}" srcOrd="1" destOrd="0" presId="urn:microsoft.com/office/officeart/2005/8/layout/hProcess9"/>
    <dgm:cxn modelId="{7F75BA81-D170-5247-B2B3-1FFFC66DC26C}" type="presParOf" srcId="{504D7B96-E74F-9441-9429-50AF9B9E6378}" destId="{692CF348-5F36-444E-AD2C-746736F00FD5}" srcOrd="0" destOrd="0" presId="urn:microsoft.com/office/officeart/2005/8/layout/hProcess9"/>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D998D5F1-1458-4DF7-B467-D489D8E894EC}" type="doc">
      <dgm:prSet loTypeId="urn:microsoft.com/office/officeart/2018/5/layout/IconCircleLabelList" loCatId="icon" qsTypeId="urn:microsoft.com/office/officeart/2005/8/quickstyle/simple1" qsCatId="simple" csTypeId="urn:microsoft.com/office/officeart/2005/8/colors/accent0_3" csCatId="mainScheme" phldr="1"/>
      <dgm:spPr/>
      <dgm:t>
        <a:bodyPr/>
        <a:lstStyle/>
        <a:p>
          <a:endParaRPr lang="en-US"/>
        </a:p>
      </dgm:t>
    </dgm:pt>
    <dgm:pt modelId="{FA4732AB-ECB0-4CF1-AC35-7D3F90AD1AA0}">
      <dgm:prSet/>
      <dgm:spPr/>
      <dgm:t>
        <a:bodyPr/>
        <a:lstStyle/>
        <a:p>
          <a:pPr>
            <a:defRPr cap="all"/>
          </a:pPr>
          <a:r>
            <a:rPr lang="en-US"/>
            <a:t>Section 6.7</a:t>
          </a:r>
        </a:p>
      </dgm:t>
    </dgm:pt>
    <dgm:pt modelId="{1CEABDEE-F7F3-4218-89E7-FFDD28E2DB62}" type="parTrans" cxnId="{E41A545C-DD75-4C48-86F1-078DBB5C301F}">
      <dgm:prSet/>
      <dgm:spPr/>
      <dgm:t>
        <a:bodyPr/>
        <a:lstStyle/>
        <a:p>
          <a:endParaRPr lang="en-US"/>
        </a:p>
      </dgm:t>
    </dgm:pt>
    <dgm:pt modelId="{5E03591A-7A5B-4515-91D3-DD34AD9A7BC0}" type="sibTrans" cxnId="{E41A545C-DD75-4C48-86F1-078DBB5C301F}">
      <dgm:prSet/>
      <dgm:spPr/>
      <dgm:t>
        <a:bodyPr/>
        <a:lstStyle/>
        <a:p>
          <a:endParaRPr lang="en-US"/>
        </a:p>
      </dgm:t>
    </dgm:pt>
    <dgm:pt modelId="{8AD20142-92A2-444B-A103-28053D717E49}">
      <dgm:prSet/>
      <dgm:spPr/>
      <dgm:t>
        <a:bodyPr/>
        <a:lstStyle/>
        <a:p>
          <a:pPr>
            <a:defRPr cap="all"/>
          </a:pPr>
          <a:r>
            <a:rPr lang="en-US"/>
            <a:t>A short(er) overview and study</a:t>
          </a:r>
        </a:p>
      </dgm:t>
    </dgm:pt>
    <dgm:pt modelId="{AA992B86-16A5-431A-A3EE-BDE7C70523D3}" type="parTrans" cxnId="{DA38C9FF-DE09-4574-ACA4-AA951237360E}">
      <dgm:prSet/>
      <dgm:spPr/>
      <dgm:t>
        <a:bodyPr/>
        <a:lstStyle/>
        <a:p>
          <a:endParaRPr lang="en-US"/>
        </a:p>
      </dgm:t>
    </dgm:pt>
    <dgm:pt modelId="{ECBDB429-1D74-4505-A958-8BF487ED1597}" type="sibTrans" cxnId="{DA38C9FF-DE09-4574-ACA4-AA951237360E}">
      <dgm:prSet/>
      <dgm:spPr/>
      <dgm:t>
        <a:bodyPr/>
        <a:lstStyle/>
        <a:p>
          <a:endParaRPr lang="en-US"/>
        </a:p>
      </dgm:t>
    </dgm:pt>
    <dgm:pt modelId="{3C56B7B2-C783-40A9-BF2C-B245A0C82F9D}" type="pres">
      <dgm:prSet presAssocID="{D998D5F1-1458-4DF7-B467-D489D8E894EC}" presName="root" presStyleCnt="0">
        <dgm:presLayoutVars>
          <dgm:dir/>
          <dgm:resizeHandles val="exact"/>
        </dgm:presLayoutVars>
      </dgm:prSet>
      <dgm:spPr/>
    </dgm:pt>
    <dgm:pt modelId="{1846044B-E75C-4D6B-B5D7-C61A70C31D53}" type="pres">
      <dgm:prSet presAssocID="{FA4732AB-ECB0-4CF1-AC35-7D3F90AD1AA0}" presName="compNode" presStyleCnt="0"/>
      <dgm:spPr/>
    </dgm:pt>
    <dgm:pt modelId="{988DE883-0CCA-486A-906C-0F469421E661}" type="pres">
      <dgm:prSet presAssocID="{FA4732AB-ECB0-4CF1-AC35-7D3F90AD1AA0}" presName="iconBgRect" presStyleLbl="bgShp" presStyleIdx="0" presStyleCnt="2"/>
      <dgm:spPr/>
    </dgm:pt>
    <dgm:pt modelId="{7B5F8EA0-44BF-4067-8CD8-2F0C2217667E}" type="pres">
      <dgm:prSet presAssocID="{FA4732AB-ECB0-4CF1-AC35-7D3F90AD1AA0}"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Home"/>
        </a:ext>
      </dgm:extLst>
    </dgm:pt>
    <dgm:pt modelId="{701BD8DF-DA7E-4E30-85C2-448D81F4DBD4}" type="pres">
      <dgm:prSet presAssocID="{FA4732AB-ECB0-4CF1-AC35-7D3F90AD1AA0}" presName="spaceRect" presStyleCnt="0"/>
      <dgm:spPr/>
    </dgm:pt>
    <dgm:pt modelId="{60D4C4E6-DE88-4ED9-962C-F3B79BF19E3B}" type="pres">
      <dgm:prSet presAssocID="{FA4732AB-ECB0-4CF1-AC35-7D3F90AD1AA0}" presName="textRect" presStyleLbl="revTx" presStyleIdx="0" presStyleCnt="2">
        <dgm:presLayoutVars>
          <dgm:chMax val="1"/>
          <dgm:chPref val="1"/>
        </dgm:presLayoutVars>
      </dgm:prSet>
      <dgm:spPr/>
    </dgm:pt>
    <dgm:pt modelId="{D47AA937-5C9A-44A2-B433-77E9889F2BA4}" type="pres">
      <dgm:prSet presAssocID="{5E03591A-7A5B-4515-91D3-DD34AD9A7BC0}" presName="sibTrans" presStyleCnt="0"/>
      <dgm:spPr/>
    </dgm:pt>
    <dgm:pt modelId="{31F3FF9E-C7E6-4656-A2BC-5B18A3811D73}" type="pres">
      <dgm:prSet presAssocID="{8AD20142-92A2-444B-A103-28053D717E49}" presName="compNode" presStyleCnt="0"/>
      <dgm:spPr/>
    </dgm:pt>
    <dgm:pt modelId="{83CDC85C-BC43-42B3-8A09-1DADED8D5EC0}" type="pres">
      <dgm:prSet presAssocID="{8AD20142-92A2-444B-A103-28053D717E49}" presName="iconBgRect" presStyleLbl="bgShp" presStyleIdx="1" presStyleCnt="2"/>
      <dgm:spPr/>
    </dgm:pt>
    <dgm:pt modelId="{4A07AB7F-02D1-44F8-A63C-85C0E3D9F42E}" type="pres">
      <dgm:prSet presAssocID="{8AD20142-92A2-444B-A103-28053D717E49}"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Questions"/>
        </a:ext>
      </dgm:extLst>
    </dgm:pt>
    <dgm:pt modelId="{26F2A5B3-EEB4-49E4-A47E-0348BFD17EFD}" type="pres">
      <dgm:prSet presAssocID="{8AD20142-92A2-444B-A103-28053D717E49}" presName="spaceRect" presStyleCnt="0"/>
      <dgm:spPr/>
    </dgm:pt>
    <dgm:pt modelId="{DFFC4872-D266-4B1D-ABAF-D7B63C734114}" type="pres">
      <dgm:prSet presAssocID="{8AD20142-92A2-444B-A103-28053D717E49}" presName="textRect" presStyleLbl="revTx" presStyleIdx="1" presStyleCnt="2">
        <dgm:presLayoutVars>
          <dgm:chMax val="1"/>
          <dgm:chPref val="1"/>
        </dgm:presLayoutVars>
      </dgm:prSet>
      <dgm:spPr/>
    </dgm:pt>
  </dgm:ptLst>
  <dgm:cxnLst>
    <dgm:cxn modelId="{2B217E1F-5996-4C92-82B9-96EADBB998D6}" type="presOf" srcId="{8AD20142-92A2-444B-A103-28053D717E49}" destId="{DFFC4872-D266-4B1D-ABAF-D7B63C734114}" srcOrd="0" destOrd="0" presId="urn:microsoft.com/office/officeart/2018/5/layout/IconCircleLabelList"/>
    <dgm:cxn modelId="{92CE9B4C-AFFD-4E05-B141-480FA93C2E7F}" type="presOf" srcId="{D998D5F1-1458-4DF7-B467-D489D8E894EC}" destId="{3C56B7B2-C783-40A9-BF2C-B245A0C82F9D}" srcOrd="0" destOrd="0" presId="urn:microsoft.com/office/officeart/2018/5/layout/IconCircleLabelList"/>
    <dgm:cxn modelId="{E41A545C-DD75-4C48-86F1-078DBB5C301F}" srcId="{D998D5F1-1458-4DF7-B467-D489D8E894EC}" destId="{FA4732AB-ECB0-4CF1-AC35-7D3F90AD1AA0}" srcOrd="0" destOrd="0" parTransId="{1CEABDEE-F7F3-4218-89E7-FFDD28E2DB62}" sibTransId="{5E03591A-7A5B-4515-91D3-DD34AD9A7BC0}"/>
    <dgm:cxn modelId="{315CAA5E-8959-416E-8690-EFE61B6DD78B}" type="presOf" srcId="{FA4732AB-ECB0-4CF1-AC35-7D3F90AD1AA0}" destId="{60D4C4E6-DE88-4ED9-962C-F3B79BF19E3B}" srcOrd="0" destOrd="0" presId="urn:microsoft.com/office/officeart/2018/5/layout/IconCircleLabelList"/>
    <dgm:cxn modelId="{DA38C9FF-DE09-4574-ACA4-AA951237360E}" srcId="{D998D5F1-1458-4DF7-B467-D489D8E894EC}" destId="{8AD20142-92A2-444B-A103-28053D717E49}" srcOrd="1" destOrd="0" parTransId="{AA992B86-16A5-431A-A3EE-BDE7C70523D3}" sibTransId="{ECBDB429-1D74-4505-A958-8BF487ED1597}"/>
    <dgm:cxn modelId="{0544849E-2641-4598-B5F4-63222C8C85DB}" type="presParOf" srcId="{3C56B7B2-C783-40A9-BF2C-B245A0C82F9D}" destId="{1846044B-E75C-4D6B-B5D7-C61A70C31D53}" srcOrd="0" destOrd="0" presId="urn:microsoft.com/office/officeart/2018/5/layout/IconCircleLabelList"/>
    <dgm:cxn modelId="{1EDDDDEC-EC70-43F0-BF30-A99E814600B9}" type="presParOf" srcId="{1846044B-E75C-4D6B-B5D7-C61A70C31D53}" destId="{988DE883-0CCA-486A-906C-0F469421E661}" srcOrd="0" destOrd="0" presId="urn:microsoft.com/office/officeart/2018/5/layout/IconCircleLabelList"/>
    <dgm:cxn modelId="{8B0CBA05-07E9-473D-8193-EF498B5036E9}" type="presParOf" srcId="{1846044B-E75C-4D6B-B5D7-C61A70C31D53}" destId="{7B5F8EA0-44BF-4067-8CD8-2F0C2217667E}" srcOrd="1" destOrd="0" presId="urn:microsoft.com/office/officeart/2018/5/layout/IconCircleLabelList"/>
    <dgm:cxn modelId="{01E5AA7D-DDE8-4CCC-995B-1AC51B03CCB6}" type="presParOf" srcId="{1846044B-E75C-4D6B-B5D7-C61A70C31D53}" destId="{701BD8DF-DA7E-4E30-85C2-448D81F4DBD4}" srcOrd="2" destOrd="0" presId="urn:microsoft.com/office/officeart/2018/5/layout/IconCircleLabelList"/>
    <dgm:cxn modelId="{94B1113B-C840-4558-8EDB-B043A69F3BF9}" type="presParOf" srcId="{1846044B-E75C-4D6B-B5D7-C61A70C31D53}" destId="{60D4C4E6-DE88-4ED9-962C-F3B79BF19E3B}" srcOrd="3" destOrd="0" presId="urn:microsoft.com/office/officeart/2018/5/layout/IconCircleLabelList"/>
    <dgm:cxn modelId="{78B4479B-3571-4A63-9A49-7A2EC5AE95AF}" type="presParOf" srcId="{3C56B7B2-C783-40A9-BF2C-B245A0C82F9D}" destId="{D47AA937-5C9A-44A2-B433-77E9889F2BA4}" srcOrd="1" destOrd="0" presId="urn:microsoft.com/office/officeart/2018/5/layout/IconCircleLabelList"/>
    <dgm:cxn modelId="{95BA4D0F-3092-4107-8B69-3FEE713BD280}" type="presParOf" srcId="{3C56B7B2-C783-40A9-BF2C-B245A0C82F9D}" destId="{31F3FF9E-C7E6-4656-A2BC-5B18A3811D73}" srcOrd="2" destOrd="0" presId="urn:microsoft.com/office/officeart/2018/5/layout/IconCircleLabelList"/>
    <dgm:cxn modelId="{97BA9EE9-0233-412B-A33C-138C578B3EC9}" type="presParOf" srcId="{31F3FF9E-C7E6-4656-A2BC-5B18A3811D73}" destId="{83CDC85C-BC43-42B3-8A09-1DADED8D5EC0}" srcOrd="0" destOrd="0" presId="urn:microsoft.com/office/officeart/2018/5/layout/IconCircleLabelList"/>
    <dgm:cxn modelId="{78C3260D-AE29-4365-8038-40F4BA6F4980}" type="presParOf" srcId="{31F3FF9E-C7E6-4656-A2BC-5B18A3811D73}" destId="{4A07AB7F-02D1-44F8-A63C-85C0E3D9F42E}" srcOrd="1" destOrd="0" presId="urn:microsoft.com/office/officeart/2018/5/layout/IconCircleLabelList"/>
    <dgm:cxn modelId="{18E6A640-E440-4D6D-98D5-7C4148476E5B}" type="presParOf" srcId="{31F3FF9E-C7E6-4656-A2BC-5B18A3811D73}" destId="{26F2A5B3-EEB4-49E4-A47E-0348BFD17EFD}" srcOrd="2" destOrd="0" presId="urn:microsoft.com/office/officeart/2018/5/layout/IconCircleLabelList"/>
    <dgm:cxn modelId="{B2F205D9-6FFB-4023-9A0C-B0E68F9B4038}" type="presParOf" srcId="{31F3FF9E-C7E6-4656-A2BC-5B18A3811D73}" destId="{DFFC4872-D266-4B1D-ABAF-D7B63C734114}"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E5653A2D-E367-4D8C-9557-1B286EEC2791}"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0A8F9BC5-2A42-4277-A5D9-7A1CDDB138D7}">
      <dgm:prSet/>
      <dgm:spPr/>
      <dgm:t>
        <a:bodyPr/>
        <a:lstStyle/>
        <a:p>
          <a:r>
            <a:rPr lang="en-GB" baseline="0"/>
            <a:t>Memory leaks from most systems either in the short term, or over the long term. </a:t>
          </a:r>
          <a:endParaRPr lang="en-US"/>
        </a:p>
      </dgm:t>
    </dgm:pt>
    <dgm:pt modelId="{C71BFD87-9B47-4E76-859A-64E16A6731FA}" type="parTrans" cxnId="{9CCB66DA-7BFC-48CB-8383-4E474B5107A8}">
      <dgm:prSet/>
      <dgm:spPr/>
      <dgm:t>
        <a:bodyPr/>
        <a:lstStyle/>
        <a:p>
          <a:endParaRPr lang="en-US"/>
        </a:p>
      </dgm:t>
    </dgm:pt>
    <dgm:pt modelId="{253A042D-5444-4C38-BDDE-40FE2D9E3683}" type="sibTrans" cxnId="{9CCB66DA-7BFC-48CB-8383-4E474B5107A8}">
      <dgm:prSet/>
      <dgm:spPr/>
      <dgm:t>
        <a:bodyPr/>
        <a:lstStyle/>
        <a:p>
          <a:endParaRPr lang="en-US"/>
        </a:p>
      </dgm:t>
    </dgm:pt>
    <dgm:pt modelId="{957EEE4C-7BD6-4BF3-811F-30E966BE08D8}">
      <dgm:prSet/>
      <dgm:spPr/>
      <dgm:t>
        <a:bodyPr/>
        <a:lstStyle/>
        <a:p>
          <a:r>
            <a:rPr lang="en-GB" baseline="0"/>
            <a:t>A memory leak is the result of allocated memory not being de-allocated when whatever is it allocated for no longer requires it. </a:t>
          </a:r>
          <a:endParaRPr lang="en-US"/>
        </a:p>
      </dgm:t>
    </dgm:pt>
    <dgm:pt modelId="{3B56F326-9D95-4D3C-B35A-3F490CD50389}" type="parTrans" cxnId="{7875090E-79D4-40B4-9026-B7D9C9441E4D}">
      <dgm:prSet/>
      <dgm:spPr/>
      <dgm:t>
        <a:bodyPr/>
        <a:lstStyle/>
        <a:p>
          <a:endParaRPr lang="en-US"/>
        </a:p>
      </dgm:t>
    </dgm:pt>
    <dgm:pt modelId="{52453B27-CF9F-48D9-9A03-C9EE593F07F2}" type="sibTrans" cxnId="{7875090E-79D4-40B4-9026-B7D9C9441E4D}">
      <dgm:prSet/>
      <dgm:spPr/>
      <dgm:t>
        <a:bodyPr/>
        <a:lstStyle/>
        <a:p>
          <a:endParaRPr lang="en-US"/>
        </a:p>
      </dgm:t>
    </dgm:pt>
    <dgm:pt modelId="{1D1C7580-AD04-44B7-9B08-3D1D9F0DA2D5}">
      <dgm:prSet/>
      <dgm:spPr/>
      <dgm:t>
        <a:bodyPr/>
        <a:lstStyle/>
        <a:p>
          <a:r>
            <a:rPr lang="en-GB" baseline="0"/>
            <a:t>Most operating systems will perform some rudimentary cleaning of memory but programmers are habitually bad at understanding memory allocation and de-allocation and may miss scenarios where memory is not de-allocated. The example on the next slide ssumes a user pressing a button to instruct a lift to go to a particular floor.</a:t>
          </a:r>
          <a:endParaRPr lang="en-US"/>
        </a:p>
      </dgm:t>
    </dgm:pt>
    <dgm:pt modelId="{71D1CD38-0329-4D1A-B609-C23AA1AB6DD3}" type="parTrans" cxnId="{776111F5-3F8B-43FC-958E-6C4B8F3DFCE6}">
      <dgm:prSet/>
      <dgm:spPr/>
      <dgm:t>
        <a:bodyPr/>
        <a:lstStyle/>
        <a:p>
          <a:endParaRPr lang="en-US"/>
        </a:p>
      </dgm:t>
    </dgm:pt>
    <dgm:pt modelId="{FA60200C-4E43-4620-B88A-B7BB57AC3783}" type="sibTrans" cxnId="{776111F5-3F8B-43FC-958E-6C4B8F3DFCE6}">
      <dgm:prSet/>
      <dgm:spPr/>
      <dgm:t>
        <a:bodyPr/>
        <a:lstStyle/>
        <a:p>
          <a:endParaRPr lang="en-US"/>
        </a:p>
      </dgm:t>
    </dgm:pt>
    <dgm:pt modelId="{029D8FB0-34AC-4E96-B0EE-E7F7F036F88E}" type="pres">
      <dgm:prSet presAssocID="{E5653A2D-E367-4D8C-9557-1B286EEC2791}" presName="root" presStyleCnt="0">
        <dgm:presLayoutVars>
          <dgm:dir/>
          <dgm:resizeHandles val="exact"/>
        </dgm:presLayoutVars>
      </dgm:prSet>
      <dgm:spPr/>
    </dgm:pt>
    <dgm:pt modelId="{AEDCC15F-30EE-49A9-B439-DD8278B33575}" type="pres">
      <dgm:prSet presAssocID="{0A8F9BC5-2A42-4277-A5D9-7A1CDDB138D7}" presName="compNode" presStyleCnt="0"/>
      <dgm:spPr/>
    </dgm:pt>
    <dgm:pt modelId="{033AF81E-E1C2-45A1-A55C-C9890FABCB00}" type="pres">
      <dgm:prSet presAssocID="{0A8F9BC5-2A42-4277-A5D9-7A1CDDB138D7}" presName="bgRect" presStyleLbl="bgShp" presStyleIdx="0" presStyleCnt="3"/>
      <dgm:spPr/>
    </dgm:pt>
    <dgm:pt modelId="{8C21FB39-45E6-4E02-8626-31F585304732}" type="pres">
      <dgm:prSet presAssocID="{0A8F9BC5-2A42-4277-A5D9-7A1CDDB138D7}"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Error"/>
        </a:ext>
      </dgm:extLst>
    </dgm:pt>
    <dgm:pt modelId="{D4DBDA7D-B024-405B-B31F-829112EEA1A8}" type="pres">
      <dgm:prSet presAssocID="{0A8F9BC5-2A42-4277-A5D9-7A1CDDB138D7}" presName="spaceRect" presStyleCnt="0"/>
      <dgm:spPr/>
    </dgm:pt>
    <dgm:pt modelId="{43470A19-0612-44DD-9541-8754992D220E}" type="pres">
      <dgm:prSet presAssocID="{0A8F9BC5-2A42-4277-A5D9-7A1CDDB138D7}" presName="parTx" presStyleLbl="revTx" presStyleIdx="0" presStyleCnt="3">
        <dgm:presLayoutVars>
          <dgm:chMax val="0"/>
          <dgm:chPref val="0"/>
        </dgm:presLayoutVars>
      </dgm:prSet>
      <dgm:spPr/>
    </dgm:pt>
    <dgm:pt modelId="{489B9332-7703-42B2-9018-7CEFCF6CDEE1}" type="pres">
      <dgm:prSet presAssocID="{253A042D-5444-4C38-BDDE-40FE2D9E3683}" presName="sibTrans" presStyleCnt="0"/>
      <dgm:spPr/>
    </dgm:pt>
    <dgm:pt modelId="{37BAD191-9C73-40AE-9DA6-3CDDB7F73A37}" type="pres">
      <dgm:prSet presAssocID="{957EEE4C-7BD6-4BF3-811F-30E966BE08D8}" presName="compNode" presStyleCnt="0"/>
      <dgm:spPr/>
    </dgm:pt>
    <dgm:pt modelId="{0AA59A66-A12E-4FF0-86C8-03C2614AE2DF}" type="pres">
      <dgm:prSet presAssocID="{957EEE4C-7BD6-4BF3-811F-30E966BE08D8}" presName="bgRect" presStyleLbl="bgShp" presStyleIdx="1" presStyleCnt="3"/>
      <dgm:spPr/>
    </dgm:pt>
    <dgm:pt modelId="{A67301FA-CFB6-45EB-9EA4-79AB006F2E3B}" type="pres">
      <dgm:prSet presAssocID="{957EEE4C-7BD6-4BF3-811F-30E966BE08D8}"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LaptopSecure"/>
        </a:ext>
      </dgm:extLst>
    </dgm:pt>
    <dgm:pt modelId="{22A5B35C-0281-4B65-ADFD-8E20E05FDB98}" type="pres">
      <dgm:prSet presAssocID="{957EEE4C-7BD6-4BF3-811F-30E966BE08D8}" presName="spaceRect" presStyleCnt="0"/>
      <dgm:spPr/>
    </dgm:pt>
    <dgm:pt modelId="{425558BA-3E53-4139-A441-C1E602AE5173}" type="pres">
      <dgm:prSet presAssocID="{957EEE4C-7BD6-4BF3-811F-30E966BE08D8}" presName="parTx" presStyleLbl="revTx" presStyleIdx="1" presStyleCnt="3">
        <dgm:presLayoutVars>
          <dgm:chMax val="0"/>
          <dgm:chPref val="0"/>
        </dgm:presLayoutVars>
      </dgm:prSet>
      <dgm:spPr/>
    </dgm:pt>
    <dgm:pt modelId="{F0BDDE8F-64A2-4CAC-83E1-8441DF35CA21}" type="pres">
      <dgm:prSet presAssocID="{52453B27-CF9F-48D9-9A03-C9EE593F07F2}" presName="sibTrans" presStyleCnt="0"/>
      <dgm:spPr/>
    </dgm:pt>
    <dgm:pt modelId="{5327BF9D-A927-4AF0-AAE8-BF7595467020}" type="pres">
      <dgm:prSet presAssocID="{1D1C7580-AD04-44B7-9B08-3D1D9F0DA2D5}" presName="compNode" presStyleCnt="0"/>
      <dgm:spPr/>
    </dgm:pt>
    <dgm:pt modelId="{4E7E6BE1-547A-4D07-8089-955581FB4C74}" type="pres">
      <dgm:prSet presAssocID="{1D1C7580-AD04-44B7-9B08-3D1D9F0DA2D5}" presName="bgRect" presStyleLbl="bgShp" presStyleIdx="2" presStyleCnt="3"/>
      <dgm:spPr/>
    </dgm:pt>
    <dgm:pt modelId="{FB096692-E9F0-4146-AE91-B11362FE7A69}" type="pres">
      <dgm:prSet presAssocID="{1D1C7580-AD04-44B7-9B08-3D1D9F0DA2D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RobotOutline"/>
        </a:ext>
      </dgm:extLst>
    </dgm:pt>
    <dgm:pt modelId="{49C2723F-700F-4F37-A31F-7B59E4B32122}" type="pres">
      <dgm:prSet presAssocID="{1D1C7580-AD04-44B7-9B08-3D1D9F0DA2D5}" presName="spaceRect" presStyleCnt="0"/>
      <dgm:spPr/>
    </dgm:pt>
    <dgm:pt modelId="{1DFD6C42-9CA0-473E-AA9D-B1FCC00542C4}" type="pres">
      <dgm:prSet presAssocID="{1D1C7580-AD04-44B7-9B08-3D1D9F0DA2D5}" presName="parTx" presStyleLbl="revTx" presStyleIdx="2" presStyleCnt="3">
        <dgm:presLayoutVars>
          <dgm:chMax val="0"/>
          <dgm:chPref val="0"/>
        </dgm:presLayoutVars>
      </dgm:prSet>
      <dgm:spPr/>
    </dgm:pt>
  </dgm:ptLst>
  <dgm:cxnLst>
    <dgm:cxn modelId="{FB42D308-E95C-4EBD-AEA4-2DE8E2455495}" type="presOf" srcId="{1D1C7580-AD04-44B7-9B08-3D1D9F0DA2D5}" destId="{1DFD6C42-9CA0-473E-AA9D-B1FCC00542C4}" srcOrd="0" destOrd="0" presId="urn:microsoft.com/office/officeart/2018/2/layout/IconVerticalSolidList"/>
    <dgm:cxn modelId="{7875090E-79D4-40B4-9026-B7D9C9441E4D}" srcId="{E5653A2D-E367-4D8C-9557-1B286EEC2791}" destId="{957EEE4C-7BD6-4BF3-811F-30E966BE08D8}" srcOrd="1" destOrd="0" parTransId="{3B56F326-9D95-4D3C-B35A-3F490CD50389}" sibTransId="{52453B27-CF9F-48D9-9A03-C9EE593F07F2}"/>
    <dgm:cxn modelId="{6878F557-4530-4D9A-B8C9-B89A917D8744}" type="presOf" srcId="{957EEE4C-7BD6-4BF3-811F-30E966BE08D8}" destId="{425558BA-3E53-4139-A441-C1E602AE5173}" srcOrd="0" destOrd="0" presId="urn:microsoft.com/office/officeart/2018/2/layout/IconVerticalSolidList"/>
    <dgm:cxn modelId="{CC52FDBC-C342-4404-BFD0-999E553EBA74}" type="presOf" srcId="{0A8F9BC5-2A42-4277-A5D9-7A1CDDB138D7}" destId="{43470A19-0612-44DD-9541-8754992D220E}" srcOrd="0" destOrd="0" presId="urn:microsoft.com/office/officeart/2018/2/layout/IconVerticalSolidList"/>
    <dgm:cxn modelId="{1E9E62D9-6B64-47C4-B082-B98F6C2FC9CE}" type="presOf" srcId="{E5653A2D-E367-4D8C-9557-1B286EEC2791}" destId="{029D8FB0-34AC-4E96-B0EE-E7F7F036F88E}" srcOrd="0" destOrd="0" presId="urn:microsoft.com/office/officeart/2018/2/layout/IconVerticalSolidList"/>
    <dgm:cxn modelId="{9CCB66DA-7BFC-48CB-8383-4E474B5107A8}" srcId="{E5653A2D-E367-4D8C-9557-1B286EEC2791}" destId="{0A8F9BC5-2A42-4277-A5D9-7A1CDDB138D7}" srcOrd="0" destOrd="0" parTransId="{C71BFD87-9B47-4E76-859A-64E16A6731FA}" sibTransId="{253A042D-5444-4C38-BDDE-40FE2D9E3683}"/>
    <dgm:cxn modelId="{776111F5-3F8B-43FC-958E-6C4B8F3DFCE6}" srcId="{E5653A2D-E367-4D8C-9557-1B286EEC2791}" destId="{1D1C7580-AD04-44B7-9B08-3D1D9F0DA2D5}" srcOrd="2" destOrd="0" parTransId="{71D1CD38-0329-4D1A-B609-C23AA1AB6DD3}" sibTransId="{FA60200C-4E43-4620-B88A-B7BB57AC3783}"/>
    <dgm:cxn modelId="{17C07AD4-2706-4109-8569-F17841376612}" type="presParOf" srcId="{029D8FB0-34AC-4E96-B0EE-E7F7F036F88E}" destId="{AEDCC15F-30EE-49A9-B439-DD8278B33575}" srcOrd="0" destOrd="0" presId="urn:microsoft.com/office/officeart/2018/2/layout/IconVerticalSolidList"/>
    <dgm:cxn modelId="{AA44545B-C206-44B6-8148-98405847932F}" type="presParOf" srcId="{AEDCC15F-30EE-49A9-B439-DD8278B33575}" destId="{033AF81E-E1C2-45A1-A55C-C9890FABCB00}" srcOrd="0" destOrd="0" presId="urn:microsoft.com/office/officeart/2018/2/layout/IconVerticalSolidList"/>
    <dgm:cxn modelId="{F4CFE952-6E94-4CA0-BBA5-EA290401D569}" type="presParOf" srcId="{AEDCC15F-30EE-49A9-B439-DD8278B33575}" destId="{8C21FB39-45E6-4E02-8626-31F585304732}" srcOrd="1" destOrd="0" presId="urn:microsoft.com/office/officeart/2018/2/layout/IconVerticalSolidList"/>
    <dgm:cxn modelId="{ABA91DBF-6F0D-45A2-9FD6-E6A2DC32D765}" type="presParOf" srcId="{AEDCC15F-30EE-49A9-B439-DD8278B33575}" destId="{D4DBDA7D-B024-405B-B31F-829112EEA1A8}" srcOrd="2" destOrd="0" presId="urn:microsoft.com/office/officeart/2018/2/layout/IconVerticalSolidList"/>
    <dgm:cxn modelId="{4DCC29FF-1476-4A06-ABA3-761A00D49A29}" type="presParOf" srcId="{AEDCC15F-30EE-49A9-B439-DD8278B33575}" destId="{43470A19-0612-44DD-9541-8754992D220E}" srcOrd="3" destOrd="0" presId="urn:microsoft.com/office/officeart/2018/2/layout/IconVerticalSolidList"/>
    <dgm:cxn modelId="{F74A53CC-2384-429C-86C1-D15AF8A49BF5}" type="presParOf" srcId="{029D8FB0-34AC-4E96-B0EE-E7F7F036F88E}" destId="{489B9332-7703-42B2-9018-7CEFCF6CDEE1}" srcOrd="1" destOrd="0" presId="urn:microsoft.com/office/officeart/2018/2/layout/IconVerticalSolidList"/>
    <dgm:cxn modelId="{4502438C-0DB3-48BD-929C-ED093B6252EF}" type="presParOf" srcId="{029D8FB0-34AC-4E96-B0EE-E7F7F036F88E}" destId="{37BAD191-9C73-40AE-9DA6-3CDDB7F73A37}" srcOrd="2" destOrd="0" presId="urn:microsoft.com/office/officeart/2018/2/layout/IconVerticalSolidList"/>
    <dgm:cxn modelId="{658F1F0D-45DD-4C75-A1AF-C965C62ACAC9}" type="presParOf" srcId="{37BAD191-9C73-40AE-9DA6-3CDDB7F73A37}" destId="{0AA59A66-A12E-4FF0-86C8-03C2614AE2DF}" srcOrd="0" destOrd="0" presId="urn:microsoft.com/office/officeart/2018/2/layout/IconVerticalSolidList"/>
    <dgm:cxn modelId="{224D1B04-0F0E-460B-A8E7-99E87E9F65E9}" type="presParOf" srcId="{37BAD191-9C73-40AE-9DA6-3CDDB7F73A37}" destId="{A67301FA-CFB6-45EB-9EA4-79AB006F2E3B}" srcOrd="1" destOrd="0" presId="urn:microsoft.com/office/officeart/2018/2/layout/IconVerticalSolidList"/>
    <dgm:cxn modelId="{38FA7DD2-C7E3-4E10-A5AE-1D1B9B06E3AF}" type="presParOf" srcId="{37BAD191-9C73-40AE-9DA6-3CDDB7F73A37}" destId="{22A5B35C-0281-4B65-ADFD-8E20E05FDB98}" srcOrd="2" destOrd="0" presId="urn:microsoft.com/office/officeart/2018/2/layout/IconVerticalSolidList"/>
    <dgm:cxn modelId="{8E6CBDB6-5D8D-4993-AF0D-17542B5EA312}" type="presParOf" srcId="{37BAD191-9C73-40AE-9DA6-3CDDB7F73A37}" destId="{425558BA-3E53-4139-A441-C1E602AE5173}" srcOrd="3" destOrd="0" presId="urn:microsoft.com/office/officeart/2018/2/layout/IconVerticalSolidList"/>
    <dgm:cxn modelId="{1AE39274-0876-4A28-9A31-70FE84448CA5}" type="presParOf" srcId="{029D8FB0-34AC-4E96-B0EE-E7F7F036F88E}" destId="{F0BDDE8F-64A2-4CAC-83E1-8441DF35CA21}" srcOrd="3" destOrd="0" presId="urn:microsoft.com/office/officeart/2018/2/layout/IconVerticalSolidList"/>
    <dgm:cxn modelId="{BB6324E1-C9E2-48BD-B3FF-19A75DF0D497}" type="presParOf" srcId="{029D8FB0-34AC-4E96-B0EE-E7F7F036F88E}" destId="{5327BF9D-A927-4AF0-AAE8-BF7595467020}" srcOrd="4" destOrd="0" presId="urn:microsoft.com/office/officeart/2018/2/layout/IconVerticalSolidList"/>
    <dgm:cxn modelId="{65A0E98B-88E5-4032-8EE1-CEEAF975A28A}" type="presParOf" srcId="{5327BF9D-A927-4AF0-AAE8-BF7595467020}" destId="{4E7E6BE1-547A-4D07-8089-955581FB4C74}" srcOrd="0" destOrd="0" presId="urn:microsoft.com/office/officeart/2018/2/layout/IconVerticalSolidList"/>
    <dgm:cxn modelId="{61AB8233-F79F-454D-9080-94753F4C3B4D}" type="presParOf" srcId="{5327BF9D-A927-4AF0-AAE8-BF7595467020}" destId="{FB096692-E9F0-4146-AE91-B11362FE7A69}" srcOrd="1" destOrd="0" presId="urn:microsoft.com/office/officeart/2018/2/layout/IconVerticalSolidList"/>
    <dgm:cxn modelId="{57BDF176-0A11-4BD3-AFE8-6D7A1F405CFD}" type="presParOf" srcId="{5327BF9D-A927-4AF0-AAE8-BF7595467020}" destId="{49C2723F-700F-4F37-A31F-7B59E4B32122}" srcOrd="2" destOrd="0" presId="urn:microsoft.com/office/officeart/2018/2/layout/IconVerticalSolidList"/>
    <dgm:cxn modelId="{53699A0F-9501-4BB4-A1D1-564080A06509}" type="presParOf" srcId="{5327BF9D-A927-4AF0-AAE8-BF7595467020}" destId="{1DFD6C42-9CA0-473E-AA9D-B1FCC00542C4}"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E4A48CE-4D60-42D8-AC76-7ABD5C8B352B}" type="doc">
      <dgm:prSet loTypeId="urn:microsoft.com/office/officeart/2018/2/layout/IconVerticalSolidList" loCatId="icon" qsTypeId="urn:microsoft.com/office/officeart/2005/8/quickstyle/simple1" qsCatId="simple" csTypeId="urn:microsoft.com/office/officeart/2005/8/colors/accent0_3" csCatId="mainScheme" phldr="1"/>
      <dgm:spPr/>
      <dgm:t>
        <a:bodyPr/>
        <a:lstStyle/>
        <a:p>
          <a:endParaRPr lang="en-US"/>
        </a:p>
      </dgm:t>
    </dgm:pt>
    <dgm:pt modelId="{CEC0F76F-22A6-4936-9F1D-74CFFA71F6EE}">
      <dgm:prSet/>
      <dgm:spPr/>
      <dgm:t>
        <a:bodyPr/>
        <a:lstStyle/>
        <a:p>
          <a:r>
            <a:rPr lang="en-US" baseline="0"/>
            <a:t>Provision of hardware trust anchors, and associated roots of trust, for key management add design and implementation cost</a:t>
          </a:r>
          <a:endParaRPr lang="en-US"/>
        </a:p>
      </dgm:t>
    </dgm:pt>
    <dgm:pt modelId="{20638434-301F-457D-97BD-14E7652AF824}" type="parTrans" cxnId="{7FF06A0B-37E5-4ABD-9F7F-F7D697DD0177}">
      <dgm:prSet/>
      <dgm:spPr/>
      <dgm:t>
        <a:bodyPr/>
        <a:lstStyle/>
        <a:p>
          <a:endParaRPr lang="en-US"/>
        </a:p>
      </dgm:t>
    </dgm:pt>
    <dgm:pt modelId="{17373607-A468-4C15-9078-89085DE16325}" type="sibTrans" cxnId="{7FF06A0B-37E5-4ABD-9F7F-F7D697DD0177}">
      <dgm:prSet/>
      <dgm:spPr/>
      <dgm:t>
        <a:bodyPr/>
        <a:lstStyle/>
        <a:p>
          <a:endParaRPr lang="en-US"/>
        </a:p>
      </dgm:t>
    </dgm:pt>
    <dgm:pt modelId="{722A518C-53F4-4505-B440-9F747AB2781F}">
      <dgm:prSet/>
      <dgm:spPr/>
      <dgm:t>
        <a:bodyPr/>
        <a:lstStyle/>
        <a:p>
          <a:r>
            <a:rPr lang="en-US" baseline="0"/>
            <a:t>End point installation and operation uncertainty complicates the supply chain and life-time assurance of security</a:t>
          </a:r>
          <a:endParaRPr lang="en-US"/>
        </a:p>
      </dgm:t>
    </dgm:pt>
    <dgm:pt modelId="{4488FB3E-62F6-4559-89F8-72D02F6F9169}" type="parTrans" cxnId="{A412D36F-D746-4592-B425-E9C7052B56C3}">
      <dgm:prSet/>
      <dgm:spPr/>
      <dgm:t>
        <a:bodyPr/>
        <a:lstStyle/>
        <a:p>
          <a:endParaRPr lang="en-US"/>
        </a:p>
      </dgm:t>
    </dgm:pt>
    <dgm:pt modelId="{3E9C816B-61F2-4D8B-8CC7-2DB55334F00D}" type="sibTrans" cxnId="{A412D36F-D746-4592-B425-E9C7052B56C3}">
      <dgm:prSet/>
      <dgm:spPr/>
      <dgm:t>
        <a:bodyPr/>
        <a:lstStyle/>
        <a:p>
          <a:endParaRPr lang="en-US"/>
        </a:p>
      </dgm:t>
    </dgm:pt>
    <dgm:pt modelId="{80E5CE41-F192-41A6-A5D2-98CF14697925}">
      <dgm:prSet/>
      <dgm:spPr/>
      <dgm:t>
        <a:bodyPr/>
        <a:lstStyle/>
        <a:p>
          <a:r>
            <a:rPr lang="en-US" baseline="0"/>
            <a:t>IoT purchasing and support models are not always clear (long term provisioning of security updates is not a zero cost maintenance activity and there has to be some way of paying for it)</a:t>
          </a:r>
          <a:endParaRPr lang="en-US"/>
        </a:p>
      </dgm:t>
    </dgm:pt>
    <dgm:pt modelId="{4538A1CB-76BC-438A-8309-70D9A37CCFEC}" type="parTrans" cxnId="{CC228F26-560A-4AC0-AC3E-1F99B65F7CCA}">
      <dgm:prSet/>
      <dgm:spPr/>
      <dgm:t>
        <a:bodyPr/>
        <a:lstStyle/>
        <a:p>
          <a:endParaRPr lang="en-US"/>
        </a:p>
      </dgm:t>
    </dgm:pt>
    <dgm:pt modelId="{42C41C25-EDF2-4A03-A105-C3E1DEF850D1}" type="sibTrans" cxnId="{CC228F26-560A-4AC0-AC3E-1F99B65F7CCA}">
      <dgm:prSet/>
      <dgm:spPr/>
      <dgm:t>
        <a:bodyPr/>
        <a:lstStyle/>
        <a:p>
          <a:endParaRPr lang="en-US"/>
        </a:p>
      </dgm:t>
    </dgm:pt>
    <dgm:pt modelId="{A22B8BF5-C508-4EDF-979C-3ED593D466DC}" type="pres">
      <dgm:prSet presAssocID="{DE4A48CE-4D60-42D8-AC76-7ABD5C8B352B}" presName="root" presStyleCnt="0">
        <dgm:presLayoutVars>
          <dgm:dir/>
          <dgm:resizeHandles val="exact"/>
        </dgm:presLayoutVars>
      </dgm:prSet>
      <dgm:spPr/>
    </dgm:pt>
    <dgm:pt modelId="{24148920-F9D1-46B6-9BB1-667E1AC1FB7D}" type="pres">
      <dgm:prSet presAssocID="{CEC0F76F-22A6-4936-9F1D-74CFFA71F6EE}" presName="compNode" presStyleCnt="0"/>
      <dgm:spPr/>
    </dgm:pt>
    <dgm:pt modelId="{8E3721BB-BDB5-47A2-81B0-3962FD55C73F}" type="pres">
      <dgm:prSet presAssocID="{CEC0F76F-22A6-4936-9F1D-74CFFA71F6EE}" presName="bgRect" presStyleLbl="bgShp" presStyleIdx="0" presStyleCnt="3"/>
      <dgm:spPr/>
    </dgm:pt>
    <dgm:pt modelId="{37B4CCED-53AB-437A-834B-BCB26DBF1779}" type="pres">
      <dgm:prSet presAssocID="{CEC0F76F-22A6-4936-9F1D-74CFFA71F6EE}"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itcoin"/>
        </a:ext>
      </dgm:extLst>
    </dgm:pt>
    <dgm:pt modelId="{07806E88-7513-4EFE-9B16-66B32F8BB799}" type="pres">
      <dgm:prSet presAssocID="{CEC0F76F-22A6-4936-9F1D-74CFFA71F6EE}" presName="spaceRect" presStyleCnt="0"/>
      <dgm:spPr/>
    </dgm:pt>
    <dgm:pt modelId="{EBFC47DB-14C5-4199-A220-C4781EEFEC02}" type="pres">
      <dgm:prSet presAssocID="{CEC0F76F-22A6-4936-9F1D-74CFFA71F6EE}" presName="parTx" presStyleLbl="revTx" presStyleIdx="0" presStyleCnt="3">
        <dgm:presLayoutVars>
          <dgm:chMax val="0"/>
          <dgm:chPref val="0"/>
        </dgm:presLayoutVars>
      </dgm:prSet>
      <dgm:spPr/>
    </dgm:pt>
    <dgm:pt modelId="{B7B40F9C-6F69-4BE8-A4BE-07F74ABBDB25}" type="pres">
      <dgm:prSet presAssocID="{17373607-A468-4C15-9078-89085DE16325}" presName="sibTrans" presStyleCnt="0"/>
      <dgm:spPr/>
    </dgm:pt>
    <dgm:pt modelId="{6A0BCF93-A55D-4BFE-A65A-2D67054729B4}" type="pres">
      <dgm:prSet presAssocID="{722A518C-53F4-4505-B440-9F747AB2781F}" presName="compNode" presStyleCnt="0"/>
      <dgm:spPr/>
    </dgm:pt>
    <dgm:pt modelId="{9432DF02-1DD5-4CF9-B2DD-A9BF98434E6A}" type="pres">
      <dgm:prSet presAssocID="{722A518C-53F4-4505-B440-9F747AB2781F}" presName="bgRect" presStyleLbl="bgShp" presStyleIdx="1" presStyleCnt="3"/>
      <dgm:spPr/>
    </dgm:pt>
    <dgm:pt modelId="{2D9F45B4-58FC-413B-A174-B508D22F2F06}" type="pres">
      <dgm:prSet presAssocID="{722A518C-53F4-4505-B440-9F747AB2781F}"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isconnected"/>
        </a:ext>
      </dgm:extLst>
    </dgm:pt>
    <dgm:pt modelId="{EDE8B246-3D54-422F-84BA-BFC665F047AA}" type="pres">
      <dgm:prSet presAssocID="{722A518C-53F4-4505-B440-9F747AB2781F}" presName="spaceRect" presStyleCnt="0"/>
      <dgm:spPr/>
    </dgm:pt>
    <dgm:pt modelId="{FC56B85D-70B8-4931-AC4A-1054FCC8A057}" type="pres">
      <dgm:prSet presAssocID="{722A518C-53F4-4505-B440-9F747AB2781F}" presName="parTx" presStyleLbl="revTx" presStyleIdx="1" presStyleCnt="3">
        <dgm:presLayoutVars>
          <dgm:chMax val="0"/>
          <dgm:chPref val="0"/>
        </dgm:presLayoutVars>
      </dgm:prSet>
      <dgm:spPr/>
    </dgm:pt>
    <dgm:pt modelId="{029500C2-7F25-4DA0-9A2B-03D990B4AB55}" type="pres">
      <dgm:prSet presAssocID="{3E9C816B-61F2-4D8B-8CC7-2DB55334F00D}" presName="sibTrans" presStyleCnt="0"/>
      <dgm:spPr/>
    </dgm:pt>
    <dgm:pt modelId="{81544C4F-BD1D-407F-BD59-F3A2A8F304C9}" type="pres">
      <dgm:prSet presAssocID="{80E5CE41-F192-41A6-A5D2-98CF14697925}" presName="compNode" presStyleCnt="0"/>
      <dgm:spPr/>
    </dgm:pt>
    <dgm:pt modelId="{FF9C0D92-8D8D-46DB-853C-C7FE8B55EBCA}" type="pres">
      <dgm:prSet presAssocID="{80E5CE41-F192-41A6-A5D2-98CF14697925}" presName="bgRect" presStyleLbl="bgShp" presStyleIdx="2" presStyleCnt="3"/>
      <dgm:spPr/>
    </dgm:pt>
    <dgm:pt modelId="{19B1348F-77CE-4345-A50F-FE9FD4FA509E}" type="pres">
      <dgm:prSet presAssocID="{80E5CE41-F192-41A6-A5D2-98CF14697925}"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Euro"/>
        </a:ext>
      </dgm:extLst>
    </dgm:pt>
    <dgm:pt modelId="{4E4ABA69-4ECB-416F-9D8F-1C0BEE5D3F0D}" type="pres">
      <dgm:prSet presAssocID="{80E5CE41-F192-41A6-A5D2-98CF14697925}" presName="spaceRect" presStyleCnt="0"/>
      <dgm:spPr/>
    </dgm:pt>
    <dgm:pt modelId="{514894F3-F0E7-42D6-95D7-74749EBF311C}" type="pres">
      <dgm:prSet presAssocID="{80E5CE41-F192-41A6-A5D2-98CF14697925}" presName="parTx" presStyleLbl="revTx" presStyleIdx="2" presStyleCnt="3">
        <dgm:presLayoutVars>
          <dgm:chMax val="0"/>
          <dgm:chPref val="0"/>
        </dgm:presLayoutVars>
      </dgm:prSet>
      <dgm:spPr/>
    </dgm:pt>
  </dgm:ptLst>
  <dgm:cxnLst>
    <dgm:cxn modelId="{7FF06A0B-37E5-4ABD-9F7F-F7D697DD0177}" srcId="{DE4A48CE-4D60-42D8-AC76-7ABD5C8B352B}" destId="{CEC0F76F-22A6-4936-9F1D-74CFFA71F6EE}" srcOrd="0" destOrd="0" parTransId="{20638434-301F-457D-97BD-14E7652AF824}" sibTransId="{17373607-A468-4C15-9078-89085DE16325}"/>
    <dgm:cxn modelId="{59ED840B-C1E2-435D-8F2D-28DE14913C7B}" type="presOf" srcId="{80E5CE41-F192-41A6-A5D2-98CF14697925}" destId="{514894F3-F0E7-42D6-95D7-74749EBF311C}" srcOrd="0" destOrd="0" presId="urn:microsoft.com/office/officeart/2018/2/layout/IconVerticalSolidList"/>
    <dgm:cxn modelId="{CC228F26-560A-4AC0-AC3E-1F99B65F7CCA}" srcId="{DE4A48CE-4D60-42D8-AC76-7ABD5C8B352B}" destId="{80E5CE41-F192-41A6-A5D2-98CF14697925}" srcOrd="2" destOrd="0" parTransId="{4538A1CB-76BC-438A-8309-70D9A37CCFEC}" sibTransId="{42C41C25-EDF2-4A03-A105-C3E1DEF850D1}"/>
    <dgm:cxn modelId="{1DAF2528-60C0-44FA-9F58-93D4126FADA4}" type="presOf" srcId="{722A518C-53F4-4505-B440-9F747AB2781F}" destId="{FC56B85D-70B8-4931-AC4A-1054FCC8A057}" srcOrd="0" destOrd="0" presId="urn:microsoft.com/office/officeart/2018/2/layout/IconVerticalSolidList"/>
    <dgm:cxn modelId="{194F434C-A2CA-4041-BD1D-017EAAAF2804}" type="presOf" srcId="{DE4A48CE-4D60-42D8-AC76-7ABD5C8B352B}" destId="{A22B8BF5-C508-4EDF-979C-3ED593D466DC}" srcOrd="0" destOrd="0" presId="urn:microsoft.com/office/officeart/2018/2/layout/IconVerticalSolidList"/>
    <dgm:cxn modelId="{A412D36F-D746-4592-B425-E9C7052B56C3}" srcId="{DE4A48CE-4D60-42D8-AC76-7ABD5C8B352B}" destId="{722A518C-53F4-4505-B440-9F747AB2781F}" srcOrd="1" destOrd="0" parTransId="{4488FB3E-62F6-4559-89F8-72D02F6F9169}" sibTransId="{3E9C816B-61F2-4D8B-8CC7-2DB55334F00D}"/>
    <dgm:cxn modelId="{B314C8CE-ED68-4223-A6DB-1FC5DE1252B0}" type="presOf" srcId="{CEC0F76F-22A6-4936-9F1D-74CFFA71F6EE}" destId="{EBFC47DB-14C5-4199-A220-C4781EEFEC02}" srcOrd="0" destOrd="0" presId="urn:microsoft.com/office/officeart/2018/2/layout/IconVerticalSolidList"/>
    <dgm:cxn modelId="{BDE91A7B-244C-42C4-8E26-E6E01BB337E9}" type="presParOf" srcId="{A22B8BF5-C508-4EDF-979C-3ED593D466DC}" destId="{24148920-F9D1-46B6-9BB1-667E1AC1FB7D}" srcOrd="0" destOrd="0" presId="urn:microsoft.com/office/officeart/2018/2/layout/IconVerticalSolidList"/>
    <dgm:cxn modelId="{0C815641-AF2B-4441-9B90-2803D7F04342}" type="presParOf" srcId="{24148920-F9D1-46B6-9BB1-667E1AC1FB7D}" destId="{8E3721BB-BDB5-47A2-81B0-3962FD55C73F}" srcOrd="0" destOrd="0" presId="urn:microsoft.com/office/officeart/2018/2/layout/IconVerticalSolidList"/>
    <dgm:cxn modelId="{2AE7B96F-3979-4702-8C1C-1D42578E90B0}" type="presParOf" srcId="{24148920-F9D1-46B6-9BB1-667E1AC1FB7D}" destId="{37B4CCED-53AB-437A-834B-BCB26DBF1779}" srcOrd="1" destOrd="0" presId="urn:microsoft.com/office/officeart/2018/2/layout/IconVerticalSolidList"/>
    <dgm:cxn modelId="{C472593E-09ED-4B58-9AEA-3EB012D171F0}" type="presParOf" srcId="{24148920-F9D1-46B6-9BB1-667E1AC1FB7D}" destId="{07806E88-7513-4EFE-9B16-66B32F8BB799}" srcOrd="2" destOrd="0" presId="urn:microsoft.com/office/officeart/2018/2/layout/IconVerticalSolidList"/>
    <dgm:cxn modelId="{7B357101-A955-47A5-8642-29785F378F36}" type="presParOf" srcId="{24148920-F9D1-46B6-9BB1-667E1AC1FB7D}" destId="{EBFC47DB-14C5-4199-A220-C4781EEFEC02}" srcOrd="3" destOrd="0" presId="urn:microsoft.com/office/officeart/2018/2/layout/IconVerticalSolidList"/>
    <dgm:cxn modelId="{D76481CB-9D2A-4798-A467-50EF1A29D2B8}" type="presParOf" srcId="{A22B8BF5-C508-4EDF-979C-3ED593D466DC}" destId="{B7B40F9C-6F69-4BE8-A4BE-07F74ABBDB25}" srcOrd="1" destOrd="0" presId="urn:microsoft.com/office/officeart/2018/2/layout/IconVerticalSolidList"/>
    <dgm:cxn modelId="{DDFA6C04-3E41-40E8-80E3-4417410A9AAF}" type="presParOf" srcId="{A22B8BF5-C508-4EDF-979C-3ED593D466DC}" destId="{6A0BCF93-A55D-4BFE-A65A-2D67054729B4}" srcOrd="2" destOrd="0" presId="urn:microsoft.com/office/officeart/2018/2/layout/IconVerticalSolidList"/>
    <dgm:cxn modelId="{4D695592-1E26-44DA-A93B-69B7BD993AD2}" type="presParOf" srcId="{6A0BCF93-A55D-4BFE-A65A-2D67054729B4}" destId="{9432DF02-1DD5-4CF9-B2DD-A9BF98434E6A}" srcOrd="0" destOrd="0" presId="urn:microsoft.com/office/officeart/2018/2/layout/IconVerticalSolidList"/>
    <dgm:cxn modelId="{2AF6E48B-8714-43A7-9904-3DFC0371D6D3}" type="presParOf" srcId="{6A0BCF93-A55D-4BFE-A65A-2D67054729B4}" destId="{2D9F45B4-58FC-413B-A174-B508D22F2F06}" srcOrd="1" destOrd="0" presId="urn:microsoft.com/office/officeart/2018/2/layout/IconVerticalSolidList"/>
    <dgm:cxn modelId="{C62B109F-011F-4E5B-B215-9326CE26CD6D}" type="presParOf" srcId="{6A0BCF93-A55D-4BFE-A65A-2D67054729B4}" destId="{EDE8B246-3D54-422F-84BA-BFC665F047AA}" srcOrd="2" destOrd="0" presId="urn:microsoft.com/office/officeart/2018/2/layout/IconVerticalSolidList"/>
    <dgm:cxn modelId="{0041A881-792C-42B2-A6B5-4ED4591717D1}" type="presParOf" srcId="{6A0BCF93-A55D-4BFE-A65A-2D67054729B4}" destId="{FC56B85D-70B8-4931-AC4A-1054FCC8A057}" srcOrd="3" destOrd="0" presId="urn:microsoft.com/office/officeart/2018/2/layout/IconVerticalSolidList"/>
    <dgm:cxn modelId="{1B56A200-6CA9-4745-B8C1-C7130148F744}" type="presParOf" srcId="{A22B8BF5-C508-4EDF-979C-3ED593D466DC}" destId="{029500C2-7F25-4DA0-9A2B-03D990B4AB55}" srcOrd="3" destOrd="0" presId="urn:microsoft.com/office/officeart/2018/2/layout/IconVerticalSolidList"/>
    <dgm:cxn modelId="{B670304F-09C8-49F9-A840-99CC33876573}" type="presParOf" srcId="{A22B8BF5-C508-4EDF-979C-3ED593D466DC}" destId="{81544C4F-BD1D-407F-BD59-F3A2A8F304C9}" srcOrd="4" destOrd="0" presId="urn:microsoft.com/office/officeart/2018/2/layout/IconVerticalSolidList"/>
    <dgm:cxn modelId="{5485DA36-659B-496E-85A8-C9D34C3750B5}" type="presParOf" srcId="{81544C4F-BD1D-407F-BD59-F3A2A8F304C9}" destId="{FF9C0D92-8D8D-46DB-853C-C7FE8B55EBCA}" srcOrd="0" destOrd="0" presId="urn:microsoft.com/office/officeart/2018/2/layout/IconVerticalSolidList"/>
    <dgm:cxn modelId="{48767898-D9DB-4031-84B2-B5FAB0338FD9}" type="presParOf" srcId="{81544C4F-BD1D-407F-BD59-F3A2A8F304C9}" destId="{19B1348F-77CE-4345-A50F-FE9FD4FA509E}" srcOrd="1" destOrd="0" presId="urn:microsoft.com/office/officeart/2018/2/layout/IconVerticalSolidList"/>
    <dgm:cxn modelId="{B273D09B-22A5-4261-B97C-EA5E24CFC469}" type="presParOf" srcId="{81544C4F-BD1D-407F-BD59-F3A2A8F304C9}" destId="{4E4ABA69-4ECB-416F-9D8F-1C0BEE5D3F0D}" srcOrd="2" destOrd="0" presId="urn:microsoft.com/office/officeart/2018/2/layout/IconVerticalSolidList"/>
    <dgm:cxn modelId="{E91A17D4-ECA3-441F-A960-F3F533A8E88D}" type="presParOf" srcId="{81544C4F-BD1D-407F-BD59-F3A2A8F304C9}" destId="{514894F3-F0E7-42D6-95D7-74749EBF311C}"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FB96E9A4-3CF9-4325-A506-81BD0668D234}" type="doc">
      <dgm:prSet loTypeId="urn:microsoft.com/office/officeart/2018/5/layout/CenteredIconLabelDescriptionList" loCatId="icon" qsTypeId="urn:microsoft.com/office/officeart/2005/8/quickstyle/simple1" qsCatId="simple" csTypeId="urn:microsoft.com/office/officeart/2005/8/colors/accent0_3" csCatId="mainScheme" phldr="1"/>
      <dgm:spPr/>
      <dgm:t>
        <a:bodyPr/>
        <a:lstStyle/>
        <a:p>
          <a:endParaRPr lang="en-US"/>
        </a:p>
      </dgm:t>
    </dgm:pt>
    <dgm:pt modelId="{2C634A16-E5BF-441A-8863-A54901509505}">
      <dgm:prSet/>
      <dgm:spPr/>
      <dgm:t>
        <a:bodyPr/>
        <a:lstStyle/>
        <a:p>
          <a:pPr>
            <a:defRPr b="1"/>
          </a:pPr>
          <a:r>
            <a:rPr lang="en-US" baseline="0"/>
            <a:t>A ship’s anchor is intended to stop a ship from drifting away from where it’s been “parked”</a:t>
          </a:r>
          <a:endParaRPr lang="en-US"/>
        </a:p>
      </dgm:t>
    </dgm:pt>
    <dgm:pt modelId="{B24DBFF8-6FD1-47B1-A123-1FAE35423125}" type="parTrans" cxnId="{A809AC15-5D4F-4742-B7DB-83CFD6F5C92D}">
      <dgm:prSet/>
      <dgm:spPr/>
      <dgm:t>
        <a:bodyPr/>
        <a:lstStyle/>
        <a:p>
          <a:endParaRPr lang="en-US"/>
        </a:p>
      </dgm:t>
    </dgm:pt>
    <dgm:pt modelId="{483646DA-27A8-4EC5-BE9E-F78F54D21493}" type="sibTrans" cxnId="{A809AC15-5D4F-4742-B7DB-83CFD6F5C92D}">
      <dgm:prSet/>
      <dgm:spPr/>
      <dgm:t>
        <a:bodyPr/>
        <a:lstStyle/>
        <a:p>
          <a:endParaRPr lang="en-US"/>
        </a:p>
      </dgm:t>
    </dgm:pt>
    <dgm:pt modelId="{C73BACF3-8C94-47DD-9CF9-1FB1A8E7D87A}">
      <dgm:prSet/>
      <dgm:spPr/>
      <dgm:t>
        <a:bodyPr/>
        <a:lstStyle/>
        <a:p>
          <a:pPr>
            <a:defRPr b="1"/>
          </a:pPr>
          <a:r>
            <a:rPr lang="en-US" baseline="0"/>
            <a:t>A trust anchor is intended to fix the point from where trust is spread</a:t>
          </a:r>
          <a:endParaRPr lang="en-US"/>
        </a:p>
      </dgm:t>
    </dgm:pt>
    <dgm:pt modelId="{946EBDDC-0D76-4AF3-BC8C-850F870F5B19}" type="parTrans" cxnId="{44CBE740-F13B-42EE-B0B1-5286BB36F9D5}">
      <dgm:prSet/>
      <dgm:spPr/>
      <dgm:t>
        <a:bodyPr/>
        <a:lstStyle/>
        <a:p>
          <a:endParaRPr lang="en-US"/>
        </a:p>
      </dgm:t>
    </dgm:pt>
    <dgm:pt modelId="{976A7665-21ED-432D-A748-ADA427212F3E}" type="sibTrans" cxnId="{44CBE740-F13B-42EE-B0B1-5286BB36F9D5}">
      <dgm:prSet/>
      <dgm:spPr/>
      <dgm:t>
        <a:bodyPr/>
        <a:lstStyle/>
        <a:p>
          <a:endParaRPr lang="en-US"/>
        </a:p>
      </dgm:t>
    </dgm:pt>
    <dgm:pt modelId="{6F62EB7F-C0CB-4893-8BBC-66E2905F0048}">
      <dgm:prSet/>
      <dgm:spPr/>
      <dgm:t>
        <a:bodyPr/>
        <a:lstStyle/>
        <a:p>
          <a:r>
            <a:rPr lang="en-US" baseline="0"/>
            <a:t>For cryptographic trust this refers to the point where keys are stored</a:t>
          </a:r>
          <a:endParaRPr lang="en-US"/>
        </a:p>
      </dgm:t>
    </dgm:pt>
    <dgm:pt modelId="{32C17161-3589-423E-8E6D-3245F39C440A}" type="parTrans" cxnId="{6F1FB487-EC45-4FB0-AC51-7DC2F630E5BA}">
      <dgm:prSet/>
      <dgm:spPr/>
      <dgm:t>
        <a:bodyPr/>
        <a:lstStyle/>
        <a:p>
          <a:endParaRPr lang="en-US"/>
        </a:p>
      </dgm:t>
    </dgm:pt>
    <dgm:pt modelId="{F516072F-B2B1-4918-A1C8-A809694A45BA}" type="sibTrans" cxnId="{6F1FB487-EC45-4FB0-AC51-7DC2F630E5BA}">
      <dgm:prSet/>
      <dgm:spPr/>
      <dgm:t>
        <a:bodyPr/>
        <a:lstStyle/>
        <a:p>
          <a:endParaRPr lang="en-US"/>
        </a:p>
      </dgm:t>
    </dgm:pt>
    <dgm:pt modelId="{0E80ABB2-EFE8-4108-BC47-5CDF723EC5BB}">
      <dgm:prSet/>
      <dgm:spPr/>
      <dgm:t>
        <a:bodyPr/>
        <a:lstStyle/>
        <a:p>
          <a:r>
            <a:rPr lang="en-US" baseline="0"/>
            <a:t>Trust in hardware is greater than trust in software</a:t>
          </a:r>
          <a:endParaRPr lang="en-US"/>
        </a:p>
      </dgm:t>
    </dgm:pt>
    <dgm:pt modelId="{596FCD41-7EC2-49EA-B140-56E3095BEBF3}" type="parTrans" cxnId="{2C2A08E9-6685-40BA-B57D-8E907E385CF3}">
      <dgm:prSet/>
      <dgm:spPr/>
      <dgm:t>
        <a:bodyPr/>
        <a:lstStyle/>
        <a:p>
          <a:endParaRPr lang="en-US"/>
        </a:p>
      </dgm:t>
    </dgm:pt>
    <dgm:pt modelId="{29CEC6F4-1725-4EC4-BB64-9ECA78B869D6}" type="sibTrans" cxnId="{2C2A08E9-6685-40BA-B57D-8E907E385CF3}">
      <dgm:prSet/>
      <dgm:spPr/>
      <dgm:t>
        <a:bodyPr/>
        <a:lstStyle/>
        <a:p>
          <a:endParaRPr lang="en-US"/>
        </a:p>
      </dgm:t>
    </dgm:pt>
    <dgm:pt modelId="{A84628C1-E8EF-4AF8-9BB5-6B1A34CACEF2}">
      <dgm:prSet/>
      <dgm:spPr/>
      <dgm:t>
        <a:bodyPr/>
        <a:lstStyle/>
        <a:p>
          <a:r>
            <a:rPr lang="en-US" baseline="0"/>
            <a:t>Software can be copied at a level where two or more copies are indistinguishable from each other – so which is the original?</a:t>
          </a:r>
          <a:endParaRPr lang="en-US"/>
        </a:p>
      </dgm:t>
    </dgm:pt>
    <dgm:pt modelId="{0EF0AB11-60C4-4377-8089-AF5C5A87208A}" type="parTrans" cxnId="{97727160-D60B-452B-AE38-03194979AF34}">
      <dgm:prSet/>
      <dgm:spPr/>
      <dgm:t>
        <a:bodyPr/>
        <a:lstStyle/>
        <a:p>
          <a:endParaRPr lang="en-US"/>
        </a:p>
      </dgm:t>
    </dgm:pt>
    <dgm:pt modelId="{12B82C33-3A92-4E65-BB4C-157AF1A67E04}" type="sibTrans" cxnId="{97727160-D60B-452B-AE38-03194979AF34}">
      <dgm:prSet/>
      <dgm:spPr/>
      <dgm:t>
        <a:bodyPr/>
        <a:lstStyle/>
        <a:p>
          <a:endParaRPr lang="en-US"/>
        </a:p>
      </dgm:t>
    </dgm:pt>
    <dgm:pt modelId="{04802A41-14A7-48E8-9C8B-6A332E6AED89}">
      <dgm:prSet/>
      <dgm:spPr/>
      <dgm:t>
        <a:bodyPr/>
        <a:lstStyle/>
        <a:p>
          <a:r>
            <a:rPr lang="en-US" baseline="0"/>
            <a:t>Where a key is part of the hardware and can only be accessed indirectly (e.g. embedded in a function call) it gives greater confidence/trust in any operation involving the key</a:t>
          </a:r>
          <a:endParaRPr lang="en-US"/>
        </a:p>
      </dgm:t>
    </dgm:pt>
    <dgm:pt modelId="{2A26B1D4-A12C-4E92-BA76-6478F3DED094}" type="parTrans" cxnId="{555FE9AA-2ECB-4D4E-B4E5-0C9C2E0D0FE7}">
      <dgm:prSet/>
      <dgm:spPr/>
      <dgm:t>
        <a:bodyPr/>
        <a:lstStyle/>
        <a:p>
          <a:endParaRPr lang="en-US"/>
        </a:p>
      </dgm:t>
    </dgm:pt>
    <dgm:pt modelId="{56B277CC-31D0-442C-AD84-7CD8177154E3}" type="sibTrans" cxnId="{555FE9AA-2ECB-4D4E-B4E5-0C9C2E0D0FE7}">
      <dgm:prSet/>
      <dgm:spPr/>
      <dgm:t>
        <a:bodyPr/>
        <a:lstStyle/>
        <a:p>
          <a:endParaRPr lang="en-US"/>
        </a:p>
      </dgm:t>
    </dgm:pt>
    <dgm:pt modelId="{C8408222-2086-4AE1-BFF3-38F565FDE8BE}" type="pres">
      <dgm:prSet presAssocID="{FB96E9A4-3CF9-4325-A506-81BD0668D234}" presName="root" presStyleCnt="0">
        <dgm:presLayoutVars>
          <dgm:dir/>
          <dgm:resizeHandles val="exact"/>
        </dgm:presLayoutVars>
      </dgm:prSet>
      <dgm:spPr/>
    </dgm:pt>
    <dgm:pt modelId="{099C3098-EEF0-40BC-9363-425AE453F2B5}" type="pres">
      <dgm:prSet presAssocID="{2C634A16-E5BF-441A-8863-A54901509505}" presName="compNode" presStyleCnt="0"/>
      <dgm:spPr/>
    </dgm:pt>
    <dgm:pt modelId="{9929FB8B-21E5-4C50-8D76-BB8DED3EDBE7}" type="pres">
      <dgm:prSet presAssocID="{2C634A16-E5BF-441A-8863-A54901509505}"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Anchor"/>
        </a:ext>
      </dgm:extLst>
    </dgm:pt>
    <dgm:pt modelId="{487CDD23-45FC-453D-97A8-566D44E47B52}" type="pres">
      <dgm:prSet presAssocID="{2C634A16-E5BF-441A-8863-A54901509505}" presName="iconSpace" presStyleCnt="0"/>
      <dgm:spPr/>
    </dgm:pt>
    <dgm:pt modelId="{24F865E4-14EB-4C76-964D-76F1DB3999FE}" type="pres">
      <dgm:prSet presAssocID="{2C634A16-E5BF-441A-8863-A54901509505}" presName="parTx" presStyleLbl="revTx" presStyleIdx="0" presStyleCnt="4">
        <dgm:presLayoutVars>
          <dgm:chMax val="0"/>
          <dgm:chPref val="0"/>
        </dgm:presLayoutVars>
      </dgm:prSet>
      <dgm:spPr/>
    </dgm:pt>
    <dgm:pt modelId="{B489A885-314A-4092-BD5E-1E3AA18C22CA}" type="pres">
      <dgm:prSet presAssocID="{2C634A16-E5BF-441A-8863-A54901509505}" presName="txSpace" presStyleCnt="0"/>
      <dgm:spPr/>
    </dgm:pt>
    <dgm:pt modelId="{D0954FBB-D386-4379-819B-072DF0270852}" type="pres">
      <dgm:prSet presAssocID="{2C634A16-E5BF-441A-8863-A54901509505}" presName="desTx" presStyleLbl="revTx" presStyleIdx="1" presStyleCnt="4">
        <dgm:presLayoutVars/>
      </dgm:prSet>
      <dgm:spPr/>
    </dgm:pt>
    <dgm:pt modelId="{6554D962-C2FE-4355-A802-9FB11BC4F9F6}" type="pres">
      <dgm:prSet presAssocID="{483646DA-27A8-4EC5-BE9E-F78F54D21493}" presName="sibTrans" presStyleCnt="0"/>
      <dgm:spPr/>
    </dgm:pt>
    <dgm:pt modelId="{1B5CD736-F160-4DEB-8D31-EF38F3FC8981}" type="pres">
      <dgm:prSet presAssocID="{C73BACF3-8C94-47DD-9CF9-1FB1A8E7D87A}" presName="compNode" presStyleCnt="0"/>
      <dgm:spPr/>
    </dgm:pt>
    <dgm:pt modelId="{38DE8A87-02AA-42C5-B196-AA4B550A787C}" type="pres">
      <dgm:prSet presAssocID="{C73BACF3-8C94-47DD-9CF9-1FB1A8E7D87A}"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rocessor"/>
        </a:ext>
      </dgm:extLst>
    </dgm:pt>
    <dgm:pt modelId="{EB6D92DB-CEF7-4CE1-A387-E4C27B1D4A8F}" type="pres">
      <dgm:prSet presAssocID="{C73BACF3-8C94-47DD-9CF9-1FB1A8E7D87A}" presName="iconSpace" presStyleCnt="0"/>
      <dgm:spPr/>
    </dgm:pt>
    <dgm:pt modelId="{8640B063-C851-4F0B-9780-0F4064A69822}" type="pres">
      <dgm:prSet presAssocID="{C73BACF3-8C94-47DD-9CF9-1FB1A8E7D87A}" presName="parTx" presStyleLbl="revTx" presStyleIdx="2" presStyleCnt="4">
        <dgm:presLayoutVars>
          <dgm:chMax val="0"/>
          <dgm:chPref val="0"/>
        </dgm:presLayoutVars>
      </dgm:prSet>
      <dgm:spPr/>
    </dgm:pt>
    <dgm:pt modelId="{C55FC7DF-CAFF-446D-8A83-D002924658BC}" type="pres">
      <dgm:prSet presAssocID="{C73BACF3-8C94-47DD-9CF9-1FB1A8E7D87A}" presName="txSpace" presStyleCnt="0"/>
      <dgm:spPr/>
    </dgm:pt>
    <dgm:pt modelId="{8B74729E-FD87-4F7D-B078-6306959C62EC}" type="pres">
      <dgm:prSet presAssocID="{C73BACF3-8C94-47DD-9CF9-1FB1A8E7D87A}" presName="desTx" presStyleLbl="revTx" presStyleIdx="3" presStyleCnt="4">
        <dgm:presLayoutVars/>
      </dgm:prSet>
      <dgm:spPr/>
    </dgm:pt>
  </dgm:ptLst>
  <dgm:cxnLst>
    <dgm:cxn modelId="{09393F11-169F-42E1-AD81-0677B0D149D9}" type="presOf" srcId="{6F62EB7F-C0CB-4893-8BBC-66E2905F0048}" destId="{8B74729E-FD87-4F7D-B078-6306959C62EC}" srcOrd="0" destOrd="0" presId="urn:microsoft.com/office/officeart/2018/5/layout/CenteredIconLabelDescriptionList"/>
    <dgm:cxn modelId="{F36A0312-E07F-4B4E-9BC5-540D802D7C53}" type="presOf" srcId="{A84628C1-E8EF-4AF8-9BB5-6B1A34CACEF2}" destId="{8B74729E-FD87-4F7D-B078-6306959C62EC}" srcOrd="0" destOrd="2" presId="urn:microsoft.com/office/officeart/2018/5/layout/CenteredIconLabelDescriptionList"/>
    <dgm:cxn modelId="{A809AC15-5D4F-4742-B7DB-83CFD6F5C92D}" srcId="{FB96E9A4-3CF9-4325-A506-81BD0668D234}" destId="{2C634A16-E5BF-441A-8863-A54901509505}" srcOrd="0" destOrd="0" parTransId="{B24DBFF8-6FD1-47B1-A123-1FAE35423125}" sibTransId="{483646DA-27A8-4EC5-BE9E-F78F54D21493}"/>
    <dgm:cxn modelId="{2B87741A-C6AB-417B-8CB6-A6207D5A5398}" type="presOf" srcId="{0E80ABB2-EFE8-4108-BC47-5CDF723EC5BB}" destId="{8B74729E-FD87-4F7D-B078-6306959C62EC}" srcOrd="0" destOrd="1" presId="urn:microsoft.com/office/officeart/2018/5/layout/CenteredIconLabelDescriptionList"/>
    <dgm:cxn modelId="{8F42A328-9B97-49D0-89F6-17D48C2611AC}" type="presOf" srcId="{FB96E9A4-3CF9-4325-A506-81BD0668D234}" destId="{C8408222-2086-4AE1-BFF3-38F565FDE8BE}" srcOrd="0" destOrd="0" presId="urn:microsoft.com/office/officeart/2018/5/layout/CenteredIconLabelDescriptionList"/>
    <dgm:cxn modelId="{44CBE740-F13B-42EE-B0B1-5286BB36F9D5}" srcId="{FB96E9A4-3CF9-4325-A506-81BD0668D234}" destId="{C73BACF3-8C94-47DD-9CF9-1FB1A8E7D87A}" srcOrd="1" destOrd="0" parTransId="{946EBDDC-0D76-4AF3-BC8C-850F870F5B19}" sibTransId="{976A7665-21ED-432D-A748-ADA427212F3E}"/>
    <dgm:cxn modelId="{97727160-D60B-452B-AE38-03194979AF34}" srcId="{0E80ABB2-EFE8-4108-BC47-5CDF723EC5BB}" destId="{A84628C1-E8EF-4AF8-9BB5-6B1A34CACEF2}" srcOrd="0" destOrd="0" parTransId="{0EF0AB11-60C4-4377-8089-AF5C5A87208A}" sibTransId="{12B82C33-3A92-4E65-BB4C-157AF1A67E04}"/>
    <dgm:cxn modelId="{941A0578-361C-4AC8-BF4E-F0B239020A59}" type="presOf" srcId="{C73BACF3-8C94-47DD-9CF9-1FB1A8E7D87A}" destId="{8640B063-C851-4F0B-9780-0F4064A69822}" srcOrd="0" destOrd="0" presId="urn:microsoft.com/office/officeart/2018/5/layout/CenteredIconLabelDescriptionList"/>
    <dgm:cxn modelId="{6F1FB487-EC45-4FB0-AC51-7DC2F630E5BA}" srcId="{C73BACF3-8C94-47DD-9CF9-1FB1A8E7D87A}" destId="{6F62EB7F-C0CB-4893-8BBC-66E2905F0048}" srcOrd="0" destOrd="0" parTransId="{32C17161-3589-423E-8E6D-3245F39C440A}" sibTransId="{F516072F-B2B1-4918-A1C8-A809694A45BA}"/>
    <dgm:cxn modelId="{37DEF887-0736-49C9-A1A7-08AC5D76A3FF}" type="presOf" srcId="{04802A41-14A7-48E8-9C8B-6A332E6AED89}" destId="{8B74729E-FD87-4F7D-B078-6306959C62EC}" srcOrd="0" destOrd="3" presId="urn:microsoft.com/office/officeart/2018/5/layout/CenteredIconLabelDescriptionList"/>
    <dgm:cxn modelId="{555FE9AA-2ECB-4D4E-B4E5-0C9C2E0D0FE7}" srcId="{0E80ABB2-EFE8-4108-BC47-5CDF723EC5BB}" destId="{04802A41-14A7-48E8-9C8B-6A332E6AED89}" srcOrd="1" destOrd="0" parTransId="{2A26B1D4-A12C-4E92-BA76-6478F3DED094}" sibTransId="{56B277CC-31D0-442C-AD84-7CD8177154E3}"/>
    <dgm:cxn modelId="{2C2A08E9-6685-40BA-B57D-8E907E385CF3}" srcId="{C73BACF3-8C94-47DD-9CF9-1FB1A8E7D87A}" destId="{0E80ABB2-EFE8-4108-BC47-5CDF723EC5BB}" srcOrd="1" destOrd="0" parTransId="{596FCD41-7EC2-49EA-B140-56E3095BEBF3}" sibTransId="{29CEC6F4-1725-4EC4-BB64-9ECA78B869D6}"/>
    <dgm:cxn modelId="{78A5A8F8-13F3-4B4B-AE00-72C4DEA13410}" type="presOf" srcId="{2C634A16-E5BF-441A-8863-A54901509505}" destId="{24F865E4-14EB-4C76-964D-76F1DB3999FE}" srcOrd="0" destOrd="0" presId="urn:microsoft.com/office/officeart/2018/5/layout/CenteredIconLabelDescriptionList"/>
    <dgm:cxn modelId="{8AF15351-A6DE-4262-9019-49943A68F913}" type="presParOf" srcId="{C8408222-2086-4AE1-BFF3-38F565FDE8BE}" destId="{099C3098-EEF0-40BC-9363-425AE453F2B5}" srcOrd="0" destOrd="0" presId="urn:microsoft.com/office/officeart/2018/5/layout/CenteredIconLabelDescriptionList"/>
    <dgm:cxn modelId="{53F958D8-9A59-466A-B598-5DDA0B478086}" type="presParOf" srcId="{099C3098-EEF0-40BC-9363-425AE453F2B5}" destId="{9929FB8B-21E5-4C50-8D76-BB8DED3EDBE7}" srcOrd="0" destOrd="0" presId="urn:microsoft.com/office/officeart/2018/5/layout/CenteredIconLabelDescriptionList"/>
    <dgm:cxn modelId="{45C7D238-08DE-41E8-8173-44A472646AE4}" type="presParOf" srcId="{099C3098-EEF0-40BC-9363-425AE453F2B5}" destId="{487CDD23-45FC-453D-97A8-566D44E47B52}" srcOrd="1" destOrd="0" presId="urn:microsoft.com/office/officeart/2018/5/layout/CenteredIconLabelDescriptionList"/>
    <dgm:cxn modelId="{69507AD1-182C-423D-9C5F-3BCA8652B2D3}" type="presParOf" srcId="{099C3098-EEF0-40BC-9363-425AE453F2B5}" destId="{24F865E4-14EB-4C76-964D-76F1DB3999FE}" srcOrd="2" destOrd="0" presId="urn:microsoft.com/office/officeart/2018/5/layout/CenteredIconLabelDescriptionList"/>
    <dgm:cxn modelId="{F9641375-E668-4485-9843-4FB30251729C}" type="presParOf" srcId="{099C3098-EEF0-40BC-9363-425AE453F2B5}" destId="{B489A885-314A-4092-BD5E-1E3AA18C22CA}" srcOrd="3" destOrd="0" presId="urn:microsoft.com/office/officeart/2018/5/layout/CenteredIconLabelDescriptionList"/>
    <dgm:cxn modelId="{90D9BE02-F53A-48B2-8B24-5D9DA7AEB306}" type="presParOf" srcId="{099C3098-EEF0-40BC-9363-425AE453F2B5}" destId="{D0954FBB-D386-4379-819B-072DF0270852}" srcOrd="4" destOrd="0" presId="urn:microsoft.com/office/officeart/2018/5/layout/CenteredIconLabelDescriptionList"/>
    <dgm:cxn modelId="{063C9553-27DA-4BE7-B7A4-AB0348C9EEF6}" type="presParOf" srcId="{C8408222-2086-4AE1-BFF3-38F565FDE8BE}" destId="{6554D962-C2FE-4355-A802-9FB11BC4F9F6}" srcOrd="1" destOrd="0" presId="urn:microsoft.com/office/officeart/2018/5/layout/CenteredIconLabelDescriptionList"/>
    <dgm:cxn modelId="{3FBC678A-907B-416D-9656-A17D72F3A47A}" type="presParOf" srcId="{C8408222-2086-4AE1-BFF3-38F565FDE8BE}" destId="{1B5CD736-F160-4DEB-8D31-EF38F3FC8981}" srcOrd="2" destOrd="0" presId="urn:microsoft.com/office/officeart/2018/5/layout/CenteredIconLabelDescriptionList"/>
    <dgm:cxn modelId="{D1E8116D-A4AC-4746-8A4B-8DBCA025B7B2}" type="presParOf" srcId="{1B5CD736-F160-4DEB-8D31-EF38F3FC8981}" destId="{38DE8A87-02AA-42C5-B196-AA4B550A787C}" srcOrd="0" destOrd="0" presId="urn:microsoft.com/office/officeart/2018/5/layout/CenteredIconLabelDescriptionList"/>
    <dgm:cxn modelId="{85EE591A-B60F-4C70-B731-6E933D086461}" type="presParOf" srcId="{1B5CD736-F160-4DEB-8D31-EF38F3FC8981}" destId="{EB6D92DB-CEF7-4CE1-A387-E4C27B1D4A8F}" srcOrd="1" destOrd="0" presId="urn:microsoft.com/office/officeart/2018/5/layout/CenteredIconLabelDescriptionList"/>
    <dgm:cxn modelId="{0CA65A04-5BCB-4C2C-BA42-3827EED939DB}" type="presParOf" srcId="{1B5CD736-F160-4DEB-8D31-EF38F3FC8981}" destId="{8640B063-C851-4F0B-9780-0F4064A69822}" srcOrd="2" destOrd="0" presId="urn:microsoft.com/office/officeart/2018/5/layout/CenteredIconLabelDescriptionList"/>
    <dgm:cxn modelId="{788D46F5-9B29-4341-A995-4FA0B247A0C6}" type="presParOf" srcId="{1B5CD736-F160-4DEB-8D31-EF38F3FC8981}" destId="{C55FC7DF-CAFF-446D-8A83-D002924658BC}" srcOrd="3" destOrd="0" presId="urn:microsoft.com/office/officeart/2018/5/layout/CenteredIconLabelDescriptionList"/>
    <dgm:cxn modelId="{EBDFD054-43D9-45EA-96D8-A94BBCA19701}" type="presParOf" srcId="{1B5CD736-F160-4DEB-8D31-EF38F3FC8981}" destId="{8B74729E-FD87-4F7D-B078-6306959C62EC}"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5C46F52-CE09-439B-B0C9-C989F2A75E49}" type="doc">
      <dgm:prSet loTypeId="urn:microsoft.com/office/officeart/2018/5/layout/IconCircleLabelList" loCatId="icon" qsTypeId="urn:microsoft.com/office/officeart/2005/8/quickstyle/simple1" qsCatId="simple" csTypeId="urn:microsoft.com/office/officeart/2005/8/colors/accent1_2" csCatId="accent1" phldr="1"/>
      <dgm:spPr/>
      <dgm:t>
        <a:bodyPr/>
        <a:lstStyle/>
        <a:p>
          <a:endParaRPr lang="en-US"/>
        </a:p>
      </dgm:t>
    </dgm:pt>
    <dgm:pt modelId="{638B5B0D-3E4F-48DA-9276-390BEB3ADF8D}">
      <dgm:prSet/>
      <dgm:spPr/>
      <dgm:t>
        <a:bodyPr/>
        <a:lstStyle/>
        <a:p>
          <a:pPr>
            <a:lnSpc>
              <a:spcPct val="100000"/>
            </a:lnSpc>
            <a:defRPr cap="all"/>
          </a:pPr>
          <a:r>
            <a:rPr lang="en-GB" baseline="0"/>
            <a:t>connected children's toys and baby monitors</a:t>
          </a:r>
          <a:endParaRPr lang="en-US"/>
        </a:p>
      </dgm:t>
    </dgm:pt>
    <dgm:pt modelId="{45EAC9A5-C883-4633-ACAA-3858EA938A7A}" type="parTrans" cxnId="{ECC3E1CB-2004-4E45-AA9C-9CE1291ED06F}">
      <dgm:prSet/>
      <dgm:spPr/>
      <dgm:t>
        <a:bodyPr/>
        <a:lstStyle/>
        <a:p>
          <a:endParaRPr lang="en-US"/>
        </a:p>
      </dgm:t>
    </dgm:pt>
    <dgm:pt modelId="{104EB8E1-A223-4160-88FD-3DD555F74146}" type="sibTrans" cxnId="{ECC3E1CB-2004-4E45-AA9C-9CE1291ED06F}">
      <dgm:prSet/>
      <dgm:spPr/>
      <dgm:t>
        <a:bodyPr/>
        <a:lstStyle/>
        <a:p>
          <a:endParaRPr lang="en-US"/>
        </a:p>
      </dgm:t>
    </dgm:pt>
    <dgm:pt modelId="{1148F9D2-5A15-4777-920E-A06AD90C105D}">
      <dgm:prSet/>
      <dgm:spPr/>
      <dgm:t>
        <a:bodyPr/>
        <a:lstStyle/>
        <a:p>
          <a:pPr>
            <a:lnSpc>
              <a:spcPct val="100000"/>
            </a:lnSpc>
            <a:defRPr cap="all"/>
          </a:pPr>
          <a:r>
            <a:rPr lang="en-GB" baseline="0"/>
            <a:t>connected safety-relevant products such as smoke detectors and door locks</a:t>
          </a:r>
          <a:endParaRPr lang="en-US"/>
        </a:p>
      </dgm:t>
    </dgm:pt>
    <dgm:pt modelId="{512F4535-3E02-43BE-99AB-767CD5B557C5}" type="parTrans" cxnId="{0470F9B0-79E1-4F3A-8780-8B76F89768A3}">
      <dgm:prSet/>
      <dgm:spPr/>
      <dgm:t>
        <a:bodyPr/>
        <a:lstStyle/>
        <a:p>
          <a:endParaRPr lang="en-US"/>
        </a:p>
      </dgm:t>
    </dgm:pt>
    <dgm:pt modelId="{92E75254-37CD-4FC3-9826-9AF0BB1E9B32}" type="sibTrans" cxnId="{0470F9B0-79E1-4F3A-8780-8B76F89768A3}">
      <dgm:prSet/>
      <dgm:spPr/>
      <dgm:t>
        <a:bodyPr/>
        <a:lstStyle/>
        <a:p>
          <a:endParaRPr lang="en-US"/>
        </a:p>
      </dgm:t>
    </dgm:pt>
    <dgm:pt modelId="{FCBC25AA-887F-4262-852C-9527D4C436EC}">
      <dgm:prSet/>
      <dgm:spPr/>
      <dgm:t>
        <a:bodyPr/>
        <a:lstStyle/>
        <a:p>
          <a:pPr>
            <a:lnSpc>
              <a:spcPct val="100000"/>
            </a:lnSpc>
            <a:defRPr cap="all"/>
          </a:pPr>
          <a:r>
            <a:rPr lang="en-GB" baseline="0"/>
            <a:t>smart cameras, TVs and speakers</a:t>
          </a:r>
          <a:endParaRPr lang="en-US"/>
        </a:p>
      </dgm:t>
    </dgm:pt>
    <dgm:pt modelId="{CA70A939-289D-492D-B4EE-F7FABF986D64}" type="parTrans" cxnId="{12936FD6-C8A7-4833-8AA8-39F6E76BD0EE}">
      <dgm:prSet/>
      <dgm:spPr/>
      <dgm:t>
        <a:bodyPr/>
        <a:lstStyle/>
        <a:p>
          <a:endParaRPr lang="en-US"/>
        </a:p>
      </dgm:t>
    </dgm:pt>
    <dgm:pt modelId="{99BD9B04-0C57-4CE8-A763-8A47BEC809E1}" type="sibTrans" cxnId="{12936FD6-C8A7-4833-8AA8-39F6E76BD0EE}">
      <dgm:prSet/>
      <dgm:spPr/>
      <dgm:t>
        <a:bodyPr/>
        <a:lstStyle/>
        <a:p>
          <a:endParaRPr lang="en-US"/>
        </a:p>
      </dgm:t>
    </dgm:pt>
    <dgm:pt modelId="{DB95CE4A-3EC1-4380-A526-97ED30191816}">
      <dgm:prSet/>
      <dgm:spPr/>
      <dgm:t>
        <a:bodyPr/>
        <a:lstStyle/>
        <a:p>
          <a:pPr>
            <a:lnSpc>
              <a:spcPct val="100000"/>
            </a:lnSpc>
            <a:defRPr cap="all"/>
          </a:pPr>
          <a:r>
            <a:rPr lang="en-GB" baseline="0"/>
            <a:t>wearable health trackers</a:t>
          </a:r>
          <a:endParaRPr lang="en-US"/>
        </a:p>
      </dgm:t>
    </dgm:pt>
    <dgm:pt modelId="{6D98EC8B-6F2D-4ACD-81F9-B20C1758F1D0}" type="parTrans" cxnId="{D85DBFAB-16C2-4C62-A599-8F962B52B963}">
      <dgm:prSet/>
      <dgm:spPr/>
      <dgm:t>
        <a:bodyPr/>
        <a:lstStyle/>
        <a:p>
          <a:endParaRPr lang="en-US"/>
        </a:p>
      </dgm:t>
    </dgm:pt>
    <dgm:pt modelId="{994B76A8-1DED-4CF9-8AB1-76FC7FE2E54D}" type="sibTrans" cxnId="{D85DBFAB-16C2-4C62-A599-8F962B52B963}">
      <dgm:prSet/>
      <dgm:spPr/>
      <dgm:t>
        <a:bodyPr/>
        <a:lstStyle/>
        <a:p>
          <a:endParaRPr lang="en-US"/>
        </a:p>
      </dgm:t>
    </dgm:pt>
    <dgm:pt modelId="{DF400832-B92D-4C56-9CDB-85B7255EBF8F}">
      <dgm:prSet/>
      <dgm:spPr/>
      <dgm:t>
        <a:bodyPr/>
        <a:lstStyle/>
        <a:p>
          <a:pPr>
            <a:lnSpc>
              <a:spcPct val="100000"/>
            </a:lnSpc>
            <a:defRPr cap="all"/>
          </a:pPr>
          <a:r>
            <a:rPr lang="en-GB" baseline="0"/>
            <a:t>connected home automation and alarm systems</a:t>
          </a:r>
          <a:endParaRPr lang="en-US"/>
        </a:p>
      </dgm:t>
    </dgm:pt>
    <dgm:pt modelId="{03D811B2-9B96-433A-870F-FAD5F80F6FE1}" type="parTrans" cxnId="{D961BB6B-1841-48FF-A11B-5B0E8A6B78B0}">
      <dgm:prSet/>
      <dgm:spPr/>
      <dgm:t>
        <a:bodyPr/>
        <a:lstStyle/>
        <a:p>
          <a:endParaRPr lang="en-US"/>
        </a:p>
      </dgm:t>
    </dgm:pt>
    <dgm:pt modelId="{F6AAA814-779A-427A-B909-463CC448D5A0}" type="sibTrans" cxnId="{D961BB6B-1841-48FF-A11B-5B0E8A6B78B0}">
      <dgm:prSet/>
      <dgm:spPr/>
      <dgm:t>
        <a:bodyPr/>
        <a:lstStyle/>
        <a:p>
          <a:endParaRPr lang="en-US"/>
        </a:p>
      </dgm:t>
    </dgm:pt>
    <dgm:pt modelId="{328DF53D-9B72-45AE-83FA-41BD3D38D987}">
      <dgm:prSet/>
      <dgm:spPr/>
      <dgm:t>
        <a:bodyPr/>
        <a:lstStyle/>
        <a:p>
          <a:pPr>
            <a:lnSpc>
              <a:spcPct val="100000"/>
            </a:lnSpc>
            <a:defRPr cap="all"/>
          </a:pPr>
          <a:r>
            <a:rPr lang="en-GB" baseline="0"/>
            <a:t>connected appliances (e.g. washing machines, fridges)</a:t>
          </a:r>
          <a:endParaRPr lang="en-US"/>
        </a:p>
      </dgm:t>
    </dgm:pt>
    <dgm:pt modelId="{F5B41EFF-A640-414A-A961-367BD20CF63A}" type="parTrans" cxnId="{F810A877-D2A2-4F9B-AE6D-F7D62442B5B0}">
      <dgm:prSet/>
      <dgm:spPr/>
      <dgm:t>
        <a:bodyPr/>
        <a:lstStyle/>
        <a:p>
          <a:endParaRPr lang="en-US"/>
        </a:p>
      </dgm:t>
    </dgm:pt>
    <dgm:pt modelId="{6E47438C-DC7E-427D-AE70-65DF2B15C36F}" type="sibTrans" cxnId="{F810A877-D2A2-4F9B-AE6D-F7D62442B5B0}">
      <dgm:prSet/>
      <dgm:spPr/>
      <dgm:t>
        <a:bodyPr/>
        <a:lstStyle/>
        <a:p>
          <a:endParaRPr lang="en-US"/>
        </a:p>
      </dgm:t>
    </dgm:pt>
    <dgm:pt modelId="{4F775986-6B43-4A67-80D7-8629521B1BB7}">
      <dgm:prSet/>
      <dgm:spPr/>
      <dgm:t>
        <a:bodyPr/>
        <a:lstStyle/>
        <a:p>
          <a:pPr>
            <a:lnSpc>
              <a:spcPct val="100000"/>
            </a:lnSpc>
            <a:defRPr cap="all"/>
          </a:pPr>
          <a:r>
            <a:rPr lang="en-GB" baseline="0"/>
            <a:t>smart home assistants </a:t>
          </a:r>
          <a:endParaRPr lang="en-US"/>
        </a:p>
      </dgm:t>
    </dgm:pt>
    <dgm:pt modelId="{4CCD0857-F498-49B4-A504-33278E009AAB}" type="parTrans" cxnId="{291F830F-9DB1-4345-9E6B-5D9E80120551}">
      <dgm:prSet/>
      <dgm:spPr/>
      <dgm:t>
        <a:bodyPr/>
        <a:lstStyle/>
        <a:p>
          <a:endParaRPr lang="en-US"/>
        </a:p>
      </dgm:t>
    </dgm:pt>
    <dgm:pt modelId="{4F0F44DF-2F40-4747-A419-97E4547BAC3D}" type="sibTrans" cxnId="{291F830F-9DB1-4345-9E6B-5D9E80120551}">
      <dgm:prSet/>
      <dgm:spPr/>
      <dgm:t>
        <a:bodyPr/>
        <a:lstStyle/>
        <a:p>
          <a:endParaRPr lang="en-US"/>
        </a:p>
      </dgm:t>
    </dgm:pt>
    <dgm:pt modelId="{CD0AEF94-A185-414B-99A9-DD26B2B188D0}">
      <dgm:prSet/>
      <dgm:spPr/>
      <dgm:t>
        <a:bodyPr/>
        <a:lstStyle/>
        <a:p>
          <a:pPr>
            <a:lnSpc>
              <a:spcPct val="100000"/>
            </a:lnSpc>
            <a:defRPr cap="all"/>
          </a:pPr>
          <a:r>
            <a:rPr lang="en-US"/>
            <a:t>Industrial machinery (IIoT) (Industry 4.0)</a:t>
          </a:r>
        </a:p>
      </dgm:t>
    </dgm:pt>
    <dgm:pt modelId="{C739A482-F901-E243-9EE1-DACF15D20955}" type="parTrans" cxnId="{68A810CB-CA6F-344B-8332-A45CF3B826E3}">
      <dgm:prSet/>
      <dgm:spPr/>
      <dgm:t>
        <a:bodyPr/>
        <a:lstStyle/>
        <a:p>
          <a:endParaRPr lang="en-US"/>
        </a:p>
      </dgm:t>
    </dgm:pt>
    <dgm:pt modelId="{1801257D-D36A-AB48-8AC6-36FE4D7D0C77}" type="sibTrans" cxnId="{68A810CB-CA6F-344B-8332-A45CF3B826E3}">
      <dgm:prSet/>
      <dgm:spPr/>
      <dgm:t>
        <a:bodyPr/>
        <a:lstStyle/>
        <a:p>
          <a:endParaRPr lang="en-US"/>
        </a:p>
      </dgm:t>
    </dgm:pt>
    <dgm:pt modelId="{BCA3275D-1F39-4F5B-A163-F359700F721D}" type="pres">
      <dgm:prSet presAssocID="{25C46F52-CE09-439B-B0C9-C989F2A75E49}" presName="root" presStyleCnt="0">
        <dgm:presLayoutVars>
          <dgm:dir/>
          <dgm:resizeHandles val="exact"/>
        </dgm:presLayoutVars>
      </dgm:prSet>
      <dgm:spPr/>
    </dgm:pt>
    <dgm:pt modelId="{31E2BE91-6937-45E4-8220-5FF0F997F61A}" type="pres">
      <dgm:prSet presAssocID="{638B5B0D-3E4F-48DA-9276-390BEB3ADF8D}" presName="compNode" presStyleCnt="0"/>
      <dgm:spPr/>
    </dgm:pt>
    <dgm:pt modelId="{C1B372DE-FA2A-48E5-A2E2-FB8AE6F28E8F}" type="pres">
      <dgm:prSet presAssocID="{638B5B0D-3E4F-48DA-9276-390BEB3ADF8D}" presName="iconBgRect" presStyleLbl="bgShp" presStyleIdx="0" presStyleCnt="8"/>
      <dgm:spPr/>
    </dgm:pt>
    <dgm:pt modelId="{08AEEB94-455A-4C4C-B79E-2FF7A8CAFE4D}" type="pres">
      <dgm:prSet presAssocID="{638B5B0D-3E4F-48DA-9276-390BEB3ADF8D}" presName="iconRect" presStyleLbl="node1" presStyleIdx="0" presStyleCnt="8"/>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Baby"/>
        </a:ext>
      </dgm:extLst>
    </dgm:pt>
    <dgm:pt modelId="{9F47B01F-EF5F-40E9-87FA-D681B399A30A}" type="pres">
      <dgm:prSet presAssocID="{638B5B0D-3E4F-48DA-9276-390BEB3ADF8D}" presName="spaceRect" presStyleCnt="0"/>
      <dgm:spPr/>
    </dgm:pt>
    <dgm:pt modelId="{9568D895-0537-40EF-8300-5A9567EC4F22}" type="pres">
      <dgm:prSet presAssocID="{638B5B0D-3E4F-48DA-9276-390BEB3ADF8D}" presName="textRect" presStyleLbl="revTx" presStyleIdx="0" presStyleCnt="8">
        <dgm:presLayoutVars>
          <dgm:chMax val="1"/>
          <dgm:chPref val="1"/>
        </dgm:presLayoutVars>
      </dgm:prSet>
      <dgm:spPr/>
    </dgm:pt>
    <dgm:pt modelId="{41C7DEE3-41BD-4B20-8B2D-BCF9CE2C6642}" type="pres">
      <dgm:prSet presAssocID="{104EB8E1-A223-4160-88FD-3DD555F74146}" presName="sibTrans" presStyleCnt="0"/>
      <dgm:spPr/>
    </dgm:pt>
    <dgm:pt modelId="{8B371764-1315-41D3-83F8-3C06B775BEE1}" type="pres">
      <dgm:prSet presAssocID="{1148F9D2-5A15-4777-920E-A06AD90C105D}" presName="compNode" presStyleCnt="0"/>
      <dgm:spPr/>
    </dgm:pt>
    <dgm:pt modelId="{5325D676-CAF5-4FCB-8412-AECA08D68E9A}" type="pres">
      <dgm:prSet presAssocID="{1148F9D2-5A15-4777-920E-A06AD90C105D}" presName="iconBgRect" presStyleLbl="bgShp" presStyleIdx="1" presStyleCnt="8"/>
      <dgm:spPr/>
    </dgm:pt>
    <dgm:pt modelId="{73A804C5-D094-4C1B-98A8-187F99127694}" type="pres">
      <dgm:prSet presAssocID="{1148F9D2-5A15-4777-920E-A06AD90C105D}" presName="iconRect" presStyleLbl="node1" presStyleIdx="1" presStyleCnt="8"/>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Fire"/>
        </a:ext>
      </dgm:extLst>
    </dgm:pt>
    <dgm:pt modelId="{AA82994A-902A-46E7-A16B-D228EA39EDE1}" type="pres">
      <dgm:prSet presAssocID="{1148F9D2-5A15-4777-920E-A06AD90C105D}" presName="spaceRect" presStyleCnt="0"/>
      <dgm:spPr/>
    </dgm:pt>
    <dgm:pt modelId="{CE03D7A8-0DA8-42FB-ADB3-BA773C3A03CA}" type="pres">
      <dgm:prSet presAssocID="{1148F9D2-5A15-4777-920E-A06AD90C105D}" presName="textRect" presStyleLbl="revTx" presStyleIdx="1" presStyleCnt="8">
        <dgm:presLayoutVars>
          <dgm:chMax val="1"/>
          <dgm:chPref val="1"/>
        </dgm:presLayoutVars>
      </dgm:prSet>
      <dgm:spPr/>
    </dgm:pt>
    <dgm:pt modelId="{F43D6FF8-AE02-48E9-8AC8-CD58C5CFBE10}" type="pres">
      <dgm:prSet presAssocID="{92E75254-37CD-4FC3-9826-9AF0BB1E9B32}" presName="sibTrans" presStyleCnt="0"/>
      <dgm:spPr/>
    </dgm:pt>
    <dgm:pt modelId="{CB8DAFA4-5914-4533-9038-B74F9F61E2AE}" type="pres">
      <dgm:prSet presAssocID="{FCBC25AA-887F-4262-852C-9527D4C436EC}" presName="compNode" presStyleCnt="0"/>
      <dgm:spPr/>
    </dgm:pt>
    <dgm:pt modelId="{2BEE08D9-086E-4A03-B8AD-931CCEAC1101}" type="pres">
      <dgm:prSet presAssocID="{FCBC25AA-887F-4262-852C-9527D4C436EC}" presName="iconBgRect" presStyleLbl="bgShp" presStyleIdx="2" presStyleCnt="8"/>
      <dgm:spPr/>
    </dgm:pt>
    <dgm:pt modelId="{F34203DE-F765-4B08-B950-907DDD7C123E}" type="pres">
      <dgm:prSet presAssocID="{FCBC25AA-887F-4262-852C-9527D4C436EC}" presName="iconRect" presStyleLbl="node1" presStyleIdx="2" presStyleCnt="8"/>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eb cam"/>
        </a:ext>
      </dgm:extLst>
    </dgm:pt>
    <dgm:pt modelId="{B88B1BB7-D273-4E46-BE0B-43509199B628}" type="pres">
      <dgm:prSet presAssocID="{FCBC25AA-887F-4262-852C-9527D4C436EC}" presName="spaceRect" presStyleCnt="0"/>
      <dgm:spPr/>
    </dgm:pt>
    <dgm:pt modelId="{0EFBB21E-CD19-4035-9267-0E0806065528}" type="pres">
      <dgm:prSet presAssocID="{FCBC25AA-887F-4262-852C-9527D4C436EC}" presName="textRect" presStyleLbl="revTx" presStyleIdx="2" presStyleCnt="8">
        <dgm:presLayoutVars>
          <dgm:chMax val="1"/>
          <dgm:chPref val="1"/>
        </dgm:presLayoutVars>
      </dgm:prSet>
      <dgm:spPr/>
    </dgm:pt>
    <dgm:pt modelId="{C97220A4-E92F-47FB-9E73-3C3532C68754}" type="pres">
      <dgm:prSet presAssocID="{99BD9B04-0C57-4CE8-A763-8A47BEC809E1}" presName="sibTrans" presStyleCnt="0"/>
      <dgm:spPr/>
    </dgm:pt>
    <dgm:pt modelId="{59BCDA37-02B4-4FF6-8E43-533E3BC9F9DD}" type="pres">
      <dgm:prSet presAssocID="{DB95CE4A-3EC1-4380-A526-97ED30191816}" presName="compNode" presStyleCnt="0"/>
      <dgm:spPr/>
    </dgm:pt>
    <dgm:pt modelId="{1601954B-54BE-437D-9D74-0C25DB281854}" type="pres">
      <dgm:prSet presAssocID="{DB95CE4A-3EC1-4380-A526-97ED30191816}" presName="iconBgRect" presStyleLbl="bgShp" presStyleIdx="3" presStyleCnt="8"/>
      <dgm:spPr/>
    </dgm:pt>
    <dgm:pt modelId="{50F505B3-19F9-4598-8A65-D3F273D78B47}" type="pres">
      <dgm:prSet presAssocID="{DB95CE4A-3EC1-4380-A526-97ED30191816}" presName="iconRect" presStyleLbl="node1" presStyleIdx="3" presStyleCnt="8"/>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Ambulance"/>
        </a:ext>
      </dgm:extLst>
    </dgm:pt>
    <dgm:pt modelId="{7FC30374-49F9-4F31-A4D0-4D8626C282A7}" type="pres">
      <dgm:prSet presAssocID="{DB95CE4A-3EC1-4380-A526-97ED30191816}" presName="spaceRect" presStyleCnt="0"/>
      <dgm:spPr/>
    </dgm:pt>
    <dgm:pt modelId="{6ED7901D-5ACE-45AB-B915-0E07658094C2}" type="pres">
      <dgm:prSet presAssocID="{DB95CE4A-3EC1-4380-A526-97ED30191816}" presName="textRect" presStyleLbl="revTx" presStyleIdx="3" presStyleCnt="8">
        <dgm:presLayoutVars>
          <dgm:chMax val="1"/>
          <dgm:chPref val="1"/>
        </dgm:presLayoutVars>
      </dgm:prSet>
      <dgm:spPr/>
    </dgm:pt>
    <dgm:pt modelId="{48CFF680-7791-4F8B-8D09-C0CE42A5D9A8}" type="pres">
      <dgm:prSet presAssocID="{994B76A8-1DED-4CF9-8AB1-76FC7FE2E54D}" presName="sibTrans" presStyleCnt="0"/>
      <dgm:spPr/>
    </dgm:pt>
    <dgm:pt modelId="{E2F91993-2DF9-44CE-BBA2-88FA165227A5}" type="pres">
      <dgm:prSet presAssocID="{DF400832-B92D-4C56-9CDB-85B7255EBF8F}" presName="compNode" presStyleCnt="0"/>
      <dgm:spPr/>
    </dgm:pt>
    <dgm:pt modelId="{EE316297-333E-4F64-B532-E3B8DB00CB9B}" type="pres">
      <dgm:prSet presAssocID="{DF400832-B92D-4C56-9CDB-85B7255EBF8F}" presName="iconBgRect" presStyleLbl="bgShp" presStyleIdx="4" presStyleCnt="8"/>
      <dgm:spPr/>
    </dgm:pt>
    <dgm:pt modelId="{C7F7F548-B294-4393-9A65-618D7D9D4BC1}" type="pres">
      <dgm:prSet presAssocID="{DF400832-B92D-4C56-9CDB-85B7255EBF8F}" presName="iconRect" presStyleLbl="node1" presStyleIdx="4" presStyleCnt="8"/>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Wireless router"/>
        </a:ext>
      </dgm:extLst>
    </dgm:pt>
    <dgm:pt modelId="{6C0E68D0-ED6F-499A-ACA9-A28DB7E45951}" type="pres">
      <dgm:prSet presAssocID="{DF400832-B92D-4C56-9CDB-85B7255EBF8F}" presName="spaceRect" presStyleCnt="0"/>
      <dgm:spPr/>
    </dgm:pt>
    <dgm:pt modelId="{F38334E5-FB80-48EC-A0FE-C49C057976D0}" type="pres">
      <dgm:prSet presAssocID="{DF400832-B92D-4C56-9CDB-85B7255EBF8F}" presName="textRect" presStyleLbl="revTx" presStyleIdx="4" presStyleCnt="8">
        <dgm:presLayoutVars>
          <dgm:chMax val="1"/>
          <dgm:chPref val="1"/>
        </dgm:presLayoutVars>
      </dgm:prSet>
      <dgm:spPr/>
    </dgm:pt>
    <dgm:pt modelId="{595F45AC-BE48-48E9-9B32-2C6CBC378C70}" type="pres">
      <dgm:prSet presAssocID="{F6AAA814-779A-427A-B909-463CC448D5A0}" presName="sibTrans" presStyleCnt="0"/>
      <dgm:spPr/>
    </dgm:pt>
    <dgm:pt modelId="{FBAE9F67-2120-40B6-BDCB-5AE3D88854AD}" type="pres">
      <dgm:prSet presAssocID="{328DF53D-9B72-45AE-83FA-41BD3D38D987}" presName="compNode" presStyleCnt="0"/>
      <dgm:spPr/>
    </dgm:pt>
    <dgm:pt modelId="{8BBAD0EA-FCA1-4563-B7A6-71C8E6F7B156}" type="pres">
      <dgm:prSet presAssocID="{328DF53D-9B72-45AE-83FA-41BD3D38D987}" presName="iconBgRect" presStyleLbl="bgShp" presStyleIdx="5" presStyleCnt="8"/>
      <dgm:spPr/>
    </dgm:pt>
    <dgm:pt modelId="{D0AFB817-51C2-4CF9-ACA3-5D11FF60A48E}" type="pres">
      <dgm:prSet presAssocID="{328DF53D-9B72-45AE-83FA-41BD3D38D987}" presName="iconRect" presStyleLbl="node1" presStyleIdx="5" presStyleCnt="8"/>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Sink"/>
        </a:ext>
      </dgm:extLst>
    </dgm:pt>
    <dgm:pt modelId="{60ED7679-A883-4F23-B2BA-DB3A5C656BAB}" type="pres">
      <dgm:prSet presAssocID="{328DF53D-9B72-45AE-83FA-41BD3D38D987}" presName="spaceRect" presStyleCnt="0"/>
      <dgm:spPr/>
    </dgm:pt>
    <dgm:pt modelId="{60BB9F3F-A816-4324-BD63-FF616B9845B5}" type="pres">
      <dgm:prSet presAssocID="{328DF53D-9B72-45AE-83FA-41BD3D38D987}" presName="textRect" presStyleLbl="revTx" presStyleIdx="5" presStyleCnt="8">
        <dgm:presLayoutVars>
          <dgm:chMax val="1"/>
          <dgm:chPref val="1"/>
        </dgm:presLayoutVars>
      </dgm:prSet>
      <dgm:spPr/>
    </dgm:pt>
    <dgm:pt modelId="{6C23A58D-4B0C-4A45-B18F-6781FC9F9510}" type="pres">
      <dgm:prSet presAssocID="{6E47438C-DC7E-427D-AE70-65DF2B15C36F}" presName="sibTrans" presStyleCnt="0"/>
      <dgm:spPr/>
    </dgm:pt>
    <dgm:pt modelId="{98E504D6-E9C8-4E23-9548-4DFFC52A4FD6}" type="pres">
      <dgm:prSet presAssocID="{4F775986-6B43-4A67-80D7-8629521B1BB7}" presName="compNode" presStyleCnt="0"/>
      <dgm:spPr/>
    </dgm:pt>
    <dgm:pt modelId="{B2B669C4-2CC1-410B-9199-F9A4162EF3B3}" type="pres">
      <dgm:prSet presAssocID="{4F775986-6B43-4A67-80D7-8629521B1BB7}" presName="iconBgRect" presStyleLbl="bgShp" presStyleIdx="6" presStyleCnt="8"/>
      <dgm:spPr/>
    </dgm:pt>
    <dgm:pt modelId="{6C5D859A-C269-4A02-8FBB-7C1C70942FC2}" type="pres">
      <dgm:prSet presAssocID="{4F775986-6B43-4A67-80D7-8629521B1BB7}" presName="iconRect" presStyleLbl="node1" presStyleIdx="6" presStyleCnt="8"/>
      <dgm:spPr>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a:noFill/>
        </a:ln>
      </dgm:spPr>
      <dgm:extLst>
        <a:ext uri="{E40237B7-FDA0-4F09-8148-C483321AD2D9}">
          <dgm14:cNvPr xmlns:dgm14="http://schemas.microsoft.com/office/drawing/2010/diagram" id="0" name="" descr="Home"/>
        </a:ext>
      </dgm:extLst>
    </dgm:pt>
    <dgm:pt modelId="{F2BFF098-9723-4C4B-B0F2-D003F4DD61EB}" type="pres">
      <dgm:prSet presAssocID="{4F775986-6B43-4A67-80D7-8629521B1BB7}" presName="spaceRect" presStyleCnt="0"/>
      <dgm:spPr/>
    </dgm:pt>
    <dgm:pt modelId="{32266E6F-4BD1-462D-9CD9-C9FDF94C08D7}" type="pres">
      <dgm:prSet presAssocID="{4F775986-6B43-4A67-80D7-8629521B1BB7}" presName="textRect" presStyleLbl="revTx" presStyleIdx="6" presStyleCnt="8">
        <dgm:presLayoutVars>
          <dgm:chMax val="1"/>
          <dgm:chPref val="1"/>
        </dgm:presLayoutVars>
      </dgm:prSet>
      <dgm:spPr/>
    </dgm:pt>
    <dgm:pt modelId="{5DD4A6FE-806F-4F6D-A79A-93E4090FD570}" type="pres">
      <dgm:prSet presAssocID="{4F0F44DF-2F40-4747-A419-97E4547BAC3D}" presName="sibTrans" presStyleCnt="0"/>
      <dgm:spPr/>
    </dgm:pt>
    <dgm:pt modelId="{0292AEBC-8BD0-4249-93E4-B78D28C89089}" type="pres">
      <dgm:prSet presAssocID="{CD0AEF94-A185-414B-99A9-DD26B2B188D0}" presName="compNode" presStyleCnt="0"/>
      <dgm:spPr/>
    </dgm:pt>
    <dgm:pt modelId="{08C734AB-E270-405C-8A67-AAC010481392}" type="pres">
      <dgm:prSet presAssocID="{CD0AEF94-A185-414B-99A9-DD26B2B188D0}" presName="iconBgRect" presStyleLbl="bgShp" presStyleIdx="7" presStyleCnt="8"/>
      <dgm:spPr/>
    </dgm:pt>
    <dgm:pt modelId="{796CC37D-744A-4155-B807-DDD4B4805039}" type="pres">
      <dgm:prSet presAssocID="{CD0AEF94-A185-414B-99A9-DD26B2B188D0}" presName="iconRect" presStyleLbl="node1" presStyleIdx="7" presStyleCnt="8"/>
      <dgm:spPr>
        <a:blipFill>
          <a:blip xmlns:r="http://schemas.openxmlformats.org/officeDocument/2006/relationships"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a:blipFill>
        <a:ln>
          <a:noFill/>
        </a:ln>
      </dgm:spPr>
      <dgm:extLst>
        <a:ext uri="{E40237B7-FDA0-4F09-8148-C483321AD2D9}">
          <dgm14:cNvPr xmlns:dgm14="http://schemas.microsoft.com/office/drawing/2010/diagram" id="0" name="" descr="Factory"/>
        </a:ext>
      </dgm:extLst>
    </dgm:pt>
    <dgm:pt modelId="{A6D7437B-BB2D-4567-B0F7-8B4FEFC98A13}" type="pres">
      <dgm:prSet presAssocID="{CD0AEF94-A185-414B-99A9-DD26B2B188D0}" presName="spaceRect" presStyleCnt="0"/>
      <dgm:spPr/>
    </dgm:pt>
    <dgm:pt modelId="{FACD4C06-B8AD-4A94-B74F-EDCBDE22802B}" type="pres">
      <dgm:prSet presAssocID="{CD0AEF94-A185-414B-99A9-DD26B2B188D0}" presName="textRect" presStyleLbl="revTx" presStyleIdx="7" presStyleCnt="8">
        <dgm:presLayoutVars>
          <dgm:chMax val="1"/>
          <dgm:chPref val="1"/>
        </dgm:presLayoutVars>
      </dgm:prSet>
      <dgm:spPr/>
    </dgm:pt>
  </dgm:ptLst>
  <dgm:cxnLst>
    <dgm:cxn modelId="{291F830F-9DB1-4345-9E6B-5D9E80120551}" srcId="{25C46F52-CE09-439B-B0C9-C989F2A75E49}" destId="{4F775986-6B43-4A67-80D7-8629521B1BB7}" srcOrd="6" destOrd="0" parTransId="{4CCD0857-F498-49B4-A504-33278E009AAB}" sibTransId="{4F0F44DF-2F40-4747-A419-97E4547BAC3D}"/>
    <dgm:cxn modelId="{78CB573C-B390-2642-89B2-6DCB2D44B7EB}" type="presOf" srcId="{25C46F52-CE09-439B-B0C9-C989F2A75E49}" destId="{BCA3275D-1F39-4F5B-A163-F359700F721D}" srcOrd="0" destOrd="0" presId="urn:microsoft.com/office/officeart/2018/5/layout/IconCircleLabelList"/>
    <dgm:cxn modelId="{547D4B3E-20D5-944B-8A99-FB414D2B9C46}" type="presOf" srcId="{1148F9D2-5A15-4777-920E-A06AD90C105D}" destId="{CE03D7A8-0DA8-42FB-ADB3-BA773C3A03CA}" srcOrd="0" destOrd="0" presId="urn:microsoft.com/office/officeart/2018/5/layout/IconCircleLabelList"/>
    <dgm:cxn modelId="{08041F4D-AC67-6C44-AC44-28D389AADD05}" type="presOf" srcId="{FCBC25AA-887F-4262-852C-9527D4C436EC}" destId="{0EFBB21E-CD19-4035-9267-0E0806065528}" srcOrd="0" destOrd="0" presId="urn:microsoft.com/office/officeart/2018/5/layout/IconCircleLabelList"/>
    <dgm:cxn modelId="{5B44265C-A03A-2941-A48E-C5DFD50B9E9C}" type="presOf" srcId="{CD0AEF94-A185-414B-99A9-DD26B2B188D0}" destId="{FACD4C06-B8AD-4A94-B74F-EDCBDE22802B}" srcOrd="0" destOrd="0" presId="urn:microsoft.com/office/officeart/2018/5/layout/IconCircleLabelList"/>
    <dgm:cxn modelId="{D961BB6B-1841-48FF-A11B-5B0E8A6B78B0}" srcId="{25C46F52-CE09-439B-B0C9-C989F2A75E49}" destId="{DF400832-B92D-4C56-9CDB-85B7255EBF8F}" srcOrd="4" destOrd="0" parTransId="{03D811B2-9B96-433A-870F-FAD5F80F6FE1}" sibTransId="{F6AAA814-779A-427A-B909-463CC448D5A0}"/>
    <dgm:cxn modelId="{F810A877-D2A2-4F9B-AE6D-F7D62442B5B0}" srcId="{25C46F52-CE09-439B-B0C9-C989F2A75E49}" destId="{328DF53D-9B72-45AE-83FA-41BD3D38D987}" srcOrd="5" destOrd="0" parTransId="{F5B41EFF-A640-414A-A961-367BD20CF63A}" sibTransId="{6E47438C-DC7E-427D-AE70-65DF2B15C36F}"/>
    <dgm:cxn modelId="{BA449DA0-54A1-E846-BB49-89A8AAFDAC6E}" type="presOf" srcId="{DF400832-B92D-4C56-9CDB-85B7255EBF8F}" destId="{F38334E5-FB80-48EC-A0FE-C49C057976D0}" srcOrd="0" destOrd="0" presId="urn:microsoft.com/office/officeart/2018/5/layout/IconCircleLabelList"/>
    <dgm:cxn modelId="{D85DBFAB-16C2-4C62-A599-8F962B52B963}" srcId="{25C46F52-CE09-439B-B0C9-C989F2A75E49}" destId="{DB95CE4A-3EC1-4380-A526-97ED30191816}" srcOrd="3" destOrd="0" parTransId="{6D98EC8B-6F2D-4ACD-81F9-B20C1758F1D0}" sibTransId="{994B76A8-1DED-4CF9-8AB1-76FC7FE2E54D}"/>
    <dgm:cxn modelId="{0470F9B0-79E1-4F3A-8780-8B76F89768A3}" srcId="{25C46F52-CE09-439B-B0C9-C989F2A75E49}" destId="{1148F9D2-5A15-4777-920E-A06AD90C105D}" srcOrd="1" destOrd="0" parTransId="{512F4535-3E02-43BE-99AB-767CD5B557C5}" sibTransId="{92E75254-37CD-4FC3-9826-9AF0BB1E9B32}"/>
    <dgm:cxn modelId="{DAD5E9B3-12FB-BB42-B211-709E22D04FC9}" type="presOf" srcId="{DB95CE4A-3EC1-4380-A526-97ED30191816}" destId="{6ED7901D-5ACE-45AB-B915-0E07658094C2}" srcOrd="0" destOrd="0" presId="urn:microsoft.com/office/officeart/2018/5/layout/IconCircleLabelList"/>
    <dgm:cxn modelId="{7D6DFDCA-0650-484A-9DD8-3011CB9B0565}" type="presOf" srcId="{638B5B0D-3E4F-48DA-9276-390BEB3ADF8D}" destId="{9568D895-0537-40EF-8300-5A9567EC4F22}" srcOrd="0" destOrd="0" presId="urn:microsoft.com/office/officeart/2018/5/layout/IconCircleLabelList"/>
    <dgm:cxn modelId="{68A810CB-CA6F-344B-8332-A45CF3B826E3}" srcId="{25C46F52-CE09-439B-B0C9-C989F2A75E49}" destId="{CD0AEF94-A185-414B-99A9-DD26B2B188D0}" srcOrd="7" destOrd="0" parTransId="{C739A482-F901-E243-9EE1-DACF15D20955}" sibTransId="{1801257D-D36A-AB48-8AC6-36FE4D7D0C77}"/>
    <dgm:cxn modelId="{ECC3E1CB-2004-4E45-AA9C-9CE1291ED06F}" srcId="{25C46F52-CE09-439B-B0C9-C989F2A75E49}" destId="{638B5B0D-3E4F-48DA-9276-390BEB3ADF8D}" srcOrd="0" destOrd="0" parTransId="{45EAC9A5-C883-4633-ACAA-3858EA938A7A}" sibTransId="{104EB8E1-A223-4160-88FD-3DD555F74146}"/>
    <dgm:cxn modelId="{12936FD6-C8A7-4833-8AA8-39F6E76BD0EE}" srcId="{25C46F52-CE09-439B-B0C9-C989F2A75E49}" destId="{FCBC25AA-887F-4262-852C-9527D4C436EC}" srcOrd="2" destOrd="0" parTransId="{CA70A939-289D-492D-B4EE-F7FABF986D64}" sibTransId="{99BD9B04-0C57-4CE8-A763-8A47BEC809E1}"/>
    <dgm:cxn modelId="{740555ED-B585-1343-BBB3-8EF57D87441F}" type="presOf" srcId="{328DF53D-9B72-45AE-83FA-41BD3D38D987}" destId="{60BB9F3F-A816-4324-BD63-FF616B9845B5}" srcOrd="0" destOrd="0" presId="urn:microsoft.com/office/officeart/2018/5/layout/IconCircleLabelList"/>
    <dgm:cxn modelId="{5E9747F5-56A5-994F-B542-F92FADD1CEEF}" type="presOf" srcId="{4F775986-6B43-4A67-80D7-8629521B1BB7}" destId="{32266E6F-4BD1-462D-9CD9-C9FDF94C08D7}" srcOrd="0" destOrd="0" presId="urn:microsoft.com/office/officeart/2018/5/layout/IconCircleLabelList"/>
    <dgm:cxn modelId="{567BE164-799F-234F-B63C-A03CDC5DFC0A}" type="presParOf" srcId="{BCA3275D-1F39-4F5B-A163-F359700F721D}" destId="{31E2BE91-6937-45E4-8220-5FF0F997F61A}" srcOrd="0" destOrd="0" presId="urn:microsoft.com/office/officeart/2018/5/layout/IconCircleLabelList"/>
    <dgm:cxn modelId="{342362B2-300A-0A41-85E2-66B60933DF19}" type="presParOf" srcId="{31E2BE91-6937-45E4-8220-5FF0F997F61A}" destId="{C1B372DE-FA2A-48E5-A2E2-FB8AE6F28E8F}" srcOrd="0" destOrd="0" presId="urn:microsoft.com/office/officeart/2018/5/layout/IconCircleLabelList"/>
    <dgm:cxn modelId="{0BCCE311-25F1-214C-BD89-798E86968F54}" type="presParOf" srcId="{31E2BE91-6937-45E4-8220-5FF0F997F61A}" destId="{08AEEB94-455A-4C4C-B79E-2FF7A8CAFE4D}" srcOrd="1" destOrd="0" presId="urn:microsoft.com/office/officeart/2018/5/layout/IconCircleLabelList"/>
    <dgm:cxn modelId="{0B0A50D5-237F-3049-B125-0772161F4B3F}" type="presParOf" srcId="{31E2BE91-6937-45E4-8220-5FF0F997F61A}" destId="{9F47B01F-EF5F-40E9-87FA-D681B399A30A}" srcOrd="2" destOrd="0" presId="urn:microsoft.com/office/officeart/2018/5/layout/IconCircleLabelList"/>
    <dgm:cxn modelId="{3B061DEF-B448-0449-AB9C-C2480F2A1900}" type="presParOf" srcId="{31E2BE91-6937-45E4-8220-5FF0F997F61A}" destId="{9568D895-0537-40EF-8300-5A9567EC4F22}" srcOrd="3" destOrd="0" presId="urn:microsoft.com/office/officeart/2018/5/layout/IconCircleLabelList"/>
    <dgm:cxn modelId="{68D02F7D-4A6A-7041-94C2-2BA3C9F709C8}" type="presParOf" srcId="{BCA3275D-1F39-4F5B-A163-F359700F721D}" destId="{41C7DEE3-41BD-4B20-8B2D-BCF9CE2C6642}" srcOrd="1" destOrd="0" presId="urn:microsoft.com/office/officeart/2018/5/layout/IconCircleLabelList"/>
    <dgm:cxn modelId="{CE3E3841-6B48-A043-9443-B6A5682AABDD}" type="presParOf" srcId="{BCA3275D-1F39-4F5B-A163-F359700F721D}" destId="{8B371764-1315-41D3-83F8-3C06B775BEE1}" srcOrd="2" destOrd="0" presId="urn:microsoft.com/office/officeart/2018/5/layout/IconCircleLabelList"/>
    <dgm:cxn modelId="{E764F2D0-32F5-0448-832F-6C544D478165}" type="presParOf" srcId="{8B371764-1315-41D3-83F8-3C06B775BEE1}" destId="{5325D676-CAF5-4FCB-8412-AECA08D68E9A}" srcOrd="0" destOrd="0" presId="urn:microsoft.com/office/officeart/2018/5/layout/IconCircleLabelList"/>
    <dgm:cxn modelId="{0567E3B5-4AD0-724B-8EF1-15FABC1B7384}" type="presParOf" srcId="{8B371764-1315-41D3-83F8-3C06B775BEE1}" destId="{73A804C5-D094-4C1B-98A8-187F99127694}" srcOrd="1" destOrd="0" presId="urn:microsoft.com/office/officeart/2018/5/layout/IconCircleLabelList"/>
    <dgm:cxn modelId="{0BEBC9DA-AC47-F24D-B483-8498FD06CAF2}" type="presParOf" srcId="{8B371764-1315-41D3-83F8-3C06B775BEE1}" destId="{AA82994A-902A-46E7-A16B-D228EA39EDE1}" srcOrd="2" destOrd="0" presId="urn:microsoft.com/office/officeart/2018/5/layout/IconCircleLabelList"/>
    <dgm:cxn modelId="{F31385EE-E836-3C4D-B1F5-EC9DAB3BEDF7}" type="presParOf" srcId="{8B371764-1315-41D3-83F8-3C06B775BEE1}" destId="{CE03D7A8-0DA8-42FB-ADB3-BA773C3A03CA}" srcOrd="3" destOrd="0" presId="urn:microsoft.com/office/officeart/2018/5/layout/IconCircleLabelList"/>
    <dgm:cxn modelId="{DA0455A6-03BB-D64C-AA7B-2502406E626C}" type="presParOf" srcId="{BCA3275D-1F39-4F5B-A163-F359700F721D}" destId="{F43D6FF8-AE02-48E9-8AC8-CD58C5CFBE10}" srcOrd="3" destOrd="0" presId="urn:microsoft.com/office/officeart/2018/5/layout/IconCircleLabelList"/>
    <dgm:cxn modelId="{5B3F885C-C95D-9F4B-835A-B508160C226B}" type="presParOf" srcId="{BCA3275D-1F39-4F5B-A163-F359700F721D}" destId="{CB8DAFA4-5914-4533-9038-B74F9F61E2AE}" srcOrd="4" destOrd="0" presId="urn:microsoft.com/office/officeart/2018/5/layout/IconCircleLabelList"/>
    <dgm:cxn modelId="{562ED460-A0F1-FB4A-ADC1-AE9A5B613A6E}" type="presParOf" srcId="{CB8DAFA4-5914-4533-9038-B74F9F61E2AE}" destId="{2BEE08D9-086E-4A03-B8AD-931CCEAC1101}" srcOrd="0" destOrd="0" presId="urn:microsoft.com/office/officeart/2018/5/layout/IconCircleLabelList"/>
    <dgm:cxn modelId="{1B823749-8CF8-394F-B4DE-2BB519222892}" type="presParOf" srcId="{CB8DAFA4-5914-4533-9038-B74F9F61E2AE}" destId="{F34203DE-F765-4B08-B950-907DDD7C123E}" srcOrd="1" destOrd="0" presId="urn:microsoft.com/office/officeart/2018/5/layout/IconCircleLabelList"/>
    <dgm:cxn modelId="{3A09D2C7-4129-F040-9A81-FC546628DE06}" type="presParOf" srcId="{CB8DAFA4-5914-4533-9038-B74F9F61E2AE}" destId="{B88B1BB7-D273-4E46-BE0B-43509199B628}" srcOrd="2" destOrd="0" presId="urn:microsoft.com/office/officeart/2018/5/layout/IconCircleLabelList"/>
    <dgm:cxn modelId="{F41E6DDF-BA1A-0F47-8739-FEBD6CBE427B}" type="presParOf" srcId="{CB8DAFA4-5914-4533-9038-B74F9F61E2AE}" destId="{0EFBB21E-CD19-4035-9267-0E0806065528}" srcOrd="3" destOrd="0" presId="urn:microsoft.com/office/officeart/2018/5/layout/IconCircleLabelList"/>
    <dgm:cxn modelId="{90FE57C8-7B80-7242-87DA-9CC72228B742}" type="presParOf" srcId="{BCA3275D-1F39-4F5B-A163-F359700F721D}" destId="{C97220A4-E92F-47FB-9E73-3C3532C68754}" srcOrd="5" destOrd="0" presId="urn:microsoft.com/office/officeart/2018/5/layout/IconCircleLabelList"/>
    <dgm:cxn modelId="{E4520E02-AFBC-FC4E-B5F5-173069C08CCF}" type="presParOf" srcId="{BCA3275D-1F39-4F5B-A163-F359700F721D}" destId="{59BCDA37-02B4-4FF6-8E43-533E3BC9F9DD}" srcOrd="6" destOrd="0" presId="urn:microsoft.com/office/officeart/2018/5/layout/IconCircleLabelList"/>
    <dgm:cxn modelId="{105965BD-A5BC-7347-96AC-FEBD27439235}" type="presParOf" srcId="{59BCDA37-02B4-4FF6-8E43-533E3BC9F9DD}" destId="{1601954B-54BE-437D-9D74-0C25DB281854}" srcOrd="0" destOrd="0" presId="urn:microsoft.com/office/officeart/2018/5/layout/IconCircleLabelList"/>
    <dgm:cxn modelId="{356950CE-DEB2-E94E-A982-47755D757DDE}" type="presParOf" srcId="{59BCDA37-02B4-4FF6-8E43-533E3BC9F9DD}" destId="{50F505B3-19F9-4598-8A65-D3F273D78B47}" srcOrd="1" destOrd="0" presId="urn:microsoft.com/office/officeart/2018/5/layout/IconCircleLabelList"/>
    <dgm:cxn modelId="{28BCC329-7820-254E-820D-FED6DD649E30}" type="presParOf" srcId="{59BCDA37-02B4-4FF6-8E43-533E3BC9F9DD}" destId="{7FC30374-49F9-4F31-A4D0-4D8626C282A7}" srcOrd="2" destOrd="0" presId="urn:microsoft.com/office/officeart/2018/5/layout/IconCircleLabelList"/>
    <dgm:cxn modelId="{02A095A5-BECE-534B-B523-B1C917961771}" type="presParOf" srcId="{59BCDA37-02B4-4FF6-8E43-533E3BC9F9DD}" destId="{6ED7901D-5ACE-45AB-B915-0E07658094C2}" srcOrd="3" destOrd="0" presId="urn:microsoft.com/office/officeart/2018/5/layout/IconCircleLabelList"/>
    <dgm:cxn modelId="{0FA4A96F-0456-B941-8E0F-F8DFBBECB13E}" type="presParOf" srcId="{BCA3275D-1F39-4F5B-A163-F359700F721D}" destId="{48CFF680-7791-4F8B-8D09-C0CE42A5D9A8}" srcOrd="7" destOrd="0" presId="urn:microsoft.com/office/officeart/2018/5/layout/IconCircleLabelList"/>
    <dgm:cxn modelId="{CBFA9BF0-54A0-DC43-AECF-69FD9008F156}" type="presParOf" srcId="{BCA3275D-1F39-4F5B-A163-F359700F721D}" destId="{E2F91993-2DF9-44CE-BBA2-88FA165227A5}" srcOrd="8" destOrd="0" presId="urn:microsoft.com/office/officeart/2018/5/layout/IconCircleLabelList"/>
    <dgm:cxn modelId="{F31AC058-670B-134D-88A2-7F1010B6F95C}" type="presParOf" srcId="{E2F91993-2DF9-44CE-BBA2-88FA165227A5}" destId="{EE316297-333E-4F64-B532-E3B8DB00CB9B}" srcOrd="0" destOrd="0" presId="urn:microsoft.com/office/officeart/2018/5/layout/IconCircleLabelList"/>
    <dgm:cxn modelId="{8AC0884E-A239-034B-B7D1-3E0522C5F532}" type="presParOf" srcId="{E2F91993-2DF9-44CE-BBA2-88FA165227A5}" destId="{C7F7F548-B294-4393-9A65-618D7D9D4BC1}" srcOrd="1" destOrd="0" presId="urn:microsoft.com/office/officeart/2018/5/layout/IconCircleLabelList"/>
    <dgm:cxn modelId="{6D4C6EEC-887E-4843-AD13-482F648E2FC7}" type="presParOf" srcId="{E2F91993-2DF9-44CE-BBA2-88FA165227A5}" destId="{6C0E68D0-ED6F-499A-ACA9-A28DB7E45951}" srcOrd="2" destOrd="0" presId="urn:microsoft.com/office/officeart/2018/5/layout/IconCircleLabelList"/>
    <dgm:cxn modelId="{D19C3F4E-ADEC-E346-A3FB-7C15C13B7509}" type="presParOf" srcId="{E2F91993-2DF9-44CE-BBA2-88FA165227A5}" destId="{F38334E5-FB80-48EC-A0FE-C49C057976D0}" srcOrd="3" destOrd="0" presId="urn:microsoft.com/office/officeart/2018/5/layout/IconCircleLabelList"/>
    <dgm:cxn modelId="{BC6E9646-5501-D442-807E-7040846C7D52}" type="presParOf" srcId="{BCA3275D-1F39-4F5B-A163-F359700F721D}" destId="{595F45AC-BE48-48E9-9B32-2C6CBC378C70}" srcOrd="9" destOrd="0" presId="urn:microsoft.com/office/officeart/2018/5/layout/IconCircleLabelList"/>
    <dgm:cxn modelId="{6323494C-BF4D-9646-A589-7834781B3739}" type="presParOf" srcId="{BCA3275D-1F39-4F5B-A163-F359700F721D}" destId="{FBAE9F67-2120-40B6-BDCB-5AE3D88854AD}" srcOrd="10" destOrd="0" presId="urn:microsoft.com/office/officeart/2018/5/layout/IconCircleLabelList"/>
    <dgm:cxn modelId="{5B33549C-CE75-9846-9338-26B419BDB34E}" type="presParOf" srcId="{FBAE9F67-2120-40B6-BDCB-5AE3D88854AD}" destId="{8BBAD0EA-FCA1-4563-B7A6-71C8E6F7B156}" srcOrd="0" destOrd="0" presId="urn:microsoft.com/office/officeart/2018/5/layout/IconCircleLabelList"/>
    <dgm:cxn modelId="{B0E7E7E0-2213-FB41-8DE3-449731137340}" type="presParOf" srcId="{FBAE9F67-2120-40B6-BDCB-5AE3D88854AD}" destId="{D0AFB817-51C2-4CF9-ACA3-5D11FF60A48E}" srcOrd="1" destOrd="0" presId="urn:microsoft.com/office/officeart/2018/5/layout/IconCircleLabelList"/>
    <dgm:cxn modelId="{1F95531E-C330-3F4F-ADC8-D5CA483B634F}" type="presParOf" srcId="{FBAE9F67-2120-40B6-BDCB-5AE3D88854AD}" destId="{60ED7679-A883-4F23-B2BA-DB3A5C656BAB}" srcOrd="2" destOrd="0" presId="urn:microsoft.com/office/officeart/2018/5/layout/IconCircleLabelList"/>
    <dgm:cxn modelId="{F9329CE1-CAFA-5041-845C-AEA6BB5B3BC8}" type="presParOf" srcId="{FBAE9F67-2120-40B6-BDCB-5AE3D88854AD}" destId="{60BB9F3F-A816-4324-BD63-FF616B9845B5}" srcOrd="3" destOrd="0" presId="urn:microsoft.com/office/officeart/2018/5/layout/IconCircleLabelList"/>
    <dgm:cxn modelId="{73DBC1CB-963E-444E-B66E-41763D0ABDE3}" type="presParOf" srcId="{BCA3275D-1F39-4F5B-A163-F359700F721D}" destId="{6C23A58D-4B0C-4A45-B18F-6781FC9F9510}" srcOrd="11" destOrd="0" presId="urn:microsoft.com/office/officeart/2018/5/layout/IconCircleLabelList"/>
    <dgm:cxn modelId="{A8D6E365-2DC8-E84A-9940-D89861B07E0F}" type="presParOf" srcId="{BCA3275D-1F39-4F5B-A163-F359700F721D}" destId="{98E504D6-E9C8-4E23-9548-4DFFC52A4FD6}" srcOrd="12" destOrd="0" presId="urn:microsoft.com/office/officeart/2018/5/layout/IconCircleLabelList"/>
    <dgm:cxn modelId="{991372BA-56E1-B042-BDBC-5F63699E1D9B}" type="presParOf" srcId="{98E504D6-E9C8-4E23-9548-4DFFC52A4FD6}" destId="{B2B669C4-2CC1-410B-9199-F9A4162EF3B3}" srcOrd="0" destOrd="0" presId="urn:microsoft.com/office/officeart/2018/5/layout/IconCircleLabelList"/>
    <dgm:cxn modelId="{91DC97FA-2DA6-6948-AC8D-08F6012BF473}" type="presParOf" srcId="{98E504D6-E9C8-4E23-9548-4DFFC52A4FD6}" destId="{6C5D859A-C269-4A02-8FBB-7C1C70942FC2}" srcOrd="1" destOrd="0" presId="urn:microsoft.com/office/officeart/2018/5/layout/IconCircleLabelList"/>
    <dgm:cxn modelId="{21BAC8B2-8BCE-974C-9478-780B4AE79955}" type="presParOf" srcId="{98E504D6-E9C8-4E23-9548-4DFFC52A4FD6}" destId="{F2BFF098-9723-4C4B-B0F2-D003F4DD61EB}" srcOrd="2" destOrd="0" presId="urn:microsoft.com/office/officeart/2018/5/layout/IconCircleLabelList"/>
    <dgm:cxn modelId="{A263C950-86F5-4442-B9AE-7A7817F121DC}" type="presParOf" srcId="{98E504D6-E9C8-4E23-9548-4DFFC52A4FD6}" destId="{32266E6F-4BD1-462D-9CD9-C9FDF94C08D7}" srcOrd="3" destOrd="0" presId="urn:microsoft.com/office/officeart/2018/5/layout/IconCircleLabelList"/>
    <dgm:cxn modelId="{C7378458-C5F7-8743-94B3-42BF538DA71B}" type="presParOf" srcId="{BCA3275D-1F39-4F5B-A163-F359700F721D}" destId="{5DD4A6FE-806F-4F6D-A79A-93E4090FD570}" srcOrd="13" destOrd="0" presId="urn:microsoft.com/office/officeart/2018/5/layout/IconCircleLabelList"/>
    <dgm:cxn modelId="{1C58FBF9-0981-F841-961E-A5063705F72C}" type="presParOf" srcId="{BCA3275D-1F39-4F5B-A163-F359700F721D}" destId="{0292AEBC-8BD0-4249-93E4-B78D28C89089}" srcOrd="14" destOrd="0" presId="urn:microsoft.com/office/officeart/2018/5/layout/IconCircleLabelList"/>
    <dgm:cxn modelId="{A4B63047-5D0B-0445-A342-B7D495A0C49B}" type="presParOf" srcId="{0292AEBC-8BD0-4249-93E4-B78D28C89089}" destId="{08C734AB-E270-405C-8A67-AAC010481392}" srcOrd="0" destOrd="0" presId="urn:microsoft.com/office/officeart/2018/5/layout/IconCircleLabelList"/>
    <dgm:cxn modelId="{0AFB77D6-44E8-FF40-B8E9-FB17AE62BB98}" type="presParOf" srcId="{0292AEBC-8BD0-4249-93E4-B78D28C89089}" destId="{796CC37D-744A-4155-B807-DDD4B4805039}" srcOrd="1" destOrd="0" presId="urn:microsoft.com/office/officeart/2018/5/layout/IconCircleLabelList"/>
    <dgm:cxn modelId="{81C7C267-1DA1-A24A-AAE3-EC49B72F27F9}" type="presParOf" srcId="{0292AEBC-8BD0-4249-93E4-B78D28C89089}" destId="{A6D7437B-BB2D-4567-B0F7-8B4FEFC98A13}" srcOrd="2" destOrd="0" presId="urn:microsoft.com/office/officeart/2018/5/layout/IconCircleLabelList"/>
    <dgm:cxn modelId="{ABDB238E-08AC-D144-9291-22E197252473}" type="presParOf" srcId="{0292AEBC-8BD0-4249-93E4-B78D28C89089}" destId="{FACD4C06-B8AD-4A94-B74F-EDCBDE22802B}" srcOrd="3" destOrd="0" presId="urn:microsoft.com/office/officeart/2018/5/layout/IconCircle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A337546C-DB18-430C-BBDE-5F410E7C2595}" type="doc">
      <dgm:prSet loTypeId="urn:microsoft.com/office/officeart/2018/2/layout/IconLabelList" loCatId="icon" qsTypeId="urn:microsoft.com/office/officeart/2005/8/quickstyle/simple1" qsCatId="simple" csTypeId="urn:microsoft.com/office/officeart/2005/8/colors/accent1_2" csCatId="accent1" phldr="1"/>
      <dgm:spPr/>
      <dgm:t>
        <a:bodyPr/>
        <a:lstStyle/>
        <a:p>
          <a:endParaRPr lang="en-US"/>
        </a:p>
      </dgm:t>
    </dgm:pt>
    <dgm:pt modelId="{C5770157-D70A-446D-9CDF-AA4D332AA4AA}">
      <dgm:prSet/>
      <dgm:spPr/>
      <dgm:t>
        <a:bodyPr/>
        <a:lstStyle/>
        <a:p>
          <a:pPr>
            <a:lnSpc>
              <a:spcPct val="100000"/>
            </a:lnSpc>
          </a:pPr>
          <a:r>
            <a:rPr lang="en-US" baseline="0" dirty="0"/>
            <a:t>No universal default passwords</a:t>
          </a:r>
          <a:endParaRPr lang="en-US" dirty="0"/>
        </a:p>
      </dgm:t>
    </dgm:pt>
    <dgm:pt modelId="{D9F99654-4542-466A-8967-3DB3A7178E0A}" type="parTrans" cxnId="{43CFCC41-57E0-4019-A148-4A172940CB78}">
      <dgm:prSet/>
      <dgm:spPr/>
      <dgm:t>
        <a:bodyPr/>
        <a:lstStyle/>
        <a:p>
          <a:endParaRPr lang="en-US"/>
        </a:p>
      </dgm:t>
    </dgm:pt>
    <dgm:pt modelId="{85F8C1B3-6972-47D2-8A06-0BD7253229B2}" type="sibTrans" cxnId="{43CFCC41-57E0-4019-A148-4A172940CB78}">
      <dgm:prSet/>
      <dgm:spPr/>
      <dgm:t>
        <a:bodyPr/>
        <a:lstStyle/>
        <a:p>
          <a:endParaRPr lang="en-US"/>
        </a:p>
      </dgm:t>
    </dgm:pt>
    <dgm:pt modelId="{FD62DC7C-5F2D-45FE-8B14-6D4226C9E89C}">
      <dgm:prSet/>
      <dgm:spPr/>
      <dgm:t>
        <a:bodyPr/>
        <a:lstStyle/>
        <a:p>
          <a:pPr>
            <a:lnSpc>
              <a:spcPct val="100000"/>
            </a:lnSpc>
          </a:pPr>
          <a:r>
            <a:rPr lang="en-US" baseline="0"/>
            <a:t>Implement a means to manage reports of vulnerabilities</a:t>
          </a:r>
          <a:endParaRPr lang="en-US"/>
        </a:p>
      </dgm:t>
    </dgm:pt>
    <dgm:pt modelId="{C787812A-9982-488B-83E6-E82F166F672E}" type="parTrans" cxnId="{A6B544C1-41E3-46E1-9CCF-9ABB72668B8E}">
      <dgm:prSet/>
      <dgm:spPr/>
      <dgm:t>
        <a:bodyPr/>
        <a:lstStyle/>
        <a:p>
          <a:endParaRPr lang="en-US"/>
        </a:p>
      </dgm:t>
    </dgm:pt>
    <dgm:pt modelId="{BFC1FC21-A7F4-40B3-9D5C-E2167FD26B8F}" type="sibTrans" cxnId="{A6B544C1-41E3-46E1-9CCF-9ABB72668B8E}">
      <dgm:prSet/>
      <dgm:spPr/>
      <dgm:t>
        <a:bodyPr/>
        <a:lstStyle/>
        <a:p>
          <a:endParaRPr lang="en-US"/>
        </a:p>
      </dgm:t>
    </dgm:pt>
    <dgm:pt modelId="{888B1591-B42D-4AD1-B5AF-0E5B4ED7A4FA}">
      <dgm:prSet/>
      <dgm:spPr/>
      <dgm:t>
        <a:bodyPr/>
        <a:lstStyle/>
        <a:p>
          <a:pPr>
            <a:lnSpc>
              <a:spcPct val="100000"/>
            </a:lnSpc>
          </a:pPr>
          <a:r>
            <a:rPr lang="en-US" baseline="0"/>
            <a:t>Keep software updated</a:t>
          </a:r>
          <a:endParaRPr lang="en-US"/>
        </a:p>
      </dgm:t>
    </dgm:pt>
    <dgm:pt modelId="{CF4B8552-E40D-4BDB-9A0B-2FD3DA452542}" type="parTrans" cxnId="{28FDC1E3-3F12-49E8-8595-9890AC0F4B7A}">
      <dgm:prSet/>
      <dgm:spPr/>
      <dgm:t>
        <a:bodyPr/>
        <a:lstStyle/>
        <a:p>
          <a:endParaRPr lang="en-US"/>
        </a:p>
      </dgm:t>
    </dgm:pt>
    <dgm:pt modelId="{2F1BAB73-0A94-4795-AB28-5CC713B94EA2}" type="sibTrans" cxnId="{28FDC1E3-3F12-49E8-8595-9890AC0F4B7A}">
      <dgm:prSet/>
      <dgm:spPr/>
      <dgm:t>
        <a:bodyPr/>
        <a:lstStyle/>
        <a:p>
          <a:endParaRPr lang="en-US"/>
        </a:p>
      </dgm:t>
    </dgm:pt>
    <dgm:pt modelId="{B18E6CF4-70B7-4D12-9F0C-3EF2B37550CA}">
      <dgm:prSet/>
      <dgm:spPr/>
      <dgm:t>
        <a:bodyPr/>
        <a:lstStyle/>
        <a:p>
          <a:pPr>
            <a:lnSpc>
              <a:spcPct val="100000"/>
            </a:lnSpc>
          </a:pPr>
          <a:r>
            <a:rPr lang="en-US" baseline="0"/>
            <a:t>Securely store credentials and security-sensitive data</a:t>
          </a:r>
          <a:endParaRPr lang="en-US"/>
        </a:p>
      </dgm:t>
    </dgm:pt>
    <dgm:pt modelId="{1D65BA57-2600-40D4-87FE-D11B7664E019}" type="parTrans" cxnId="{BBE39806-50AE-4F50-9FBD-3F1928C9A81A}">
      <dgm:prSet/>
      <dgm:spPr/>
      <dgm:t>
        <a:bodyPr/>
        <a:lstStyle/>
        <a:p>
          <a:endParaRPr lang="en-US"/>
        </a:p>
      </dgm:t>
    </dgm:pt>
    <dgm:pt modelId="{E063BAA8-D7F0-4277-81F2-27316FD561F4}" type="sibTrans" cxnId="{BBE39806-50AE-4F50-9FBD-3F1928C9A81A}">
      <dgm:prSet/>
      <dgm:spPr/>
      <dgm:t>
        <a:bodyPr/>
        <a:lstStyle/>
        <a:p>
          <a:endParaRPr lang="en-US"/>
        </a:p>
      </dgm:t>
    </dgm:pt>
    <dgm:pt modelId="{EF9ABA66-84C3-46BE-A37B-DD63122D8899}">
      <dgm:prSet/>
      <dgm:spPr/>
      <dgm:t>
        <a:bodyPr/>
        <a:lstStyle/>
        <a:p>
          <a:pPr>
            <a:lnSpc>
              <a:spcPct val="100000"/>
            </a:lnSpc>
          </a:pPr>
          <a:r>
            <a:rPr lang="en-US" baseline="0"/>
            <a:t>Communicate securely</a:t>
          </a:r>
          <a:endParaRPr lang="en-US"/>
        </a:p>
      </dgm:t>
    </dgm:pt>
    <dgm:pt modelId="{2E7976B4-84D2-4123-A341-1704053110B9}" type="parTrans" cxnId="{9EEAC540-7C46-4D47-9E06-D5A99F9A7BB4}">
      <dgm:prSet/>
      <dgm:spPr/>
      <dgm:t>
        <a:bodyPr/>
        <a:lstStyle/>
        <a:p>
          <a:endParaRPr lang="en-US"/>
        </a:p>
      </dgm:t>
    </dgm:pt>
    <dgm:pt modelId="{72D523AD-13D4-49CF-8F3A-22DC161E9D3F}" type="sibTrans" cxnId="{9EEAC540-7C46-4D47-9E06-D5A99F9A7BB4}">
      <dgm:prSet/>
      <dgm:spPr/>
      <dgm:t>
        <a:bodyPr/>
        <a:lstStyle/>
        <a:p>
          <a:endParaRPr lang="en-US"/>
        </a:p>
      </dgm:t>
    </dgm:pt>
    <dgm:pt modelId="{A4CA4EED-CDB8-419C-9DD8-839E0C8EF25F}">
      <dgm:prSet/>
      <dgm:spPr/>
      <dgm:t>
        <a:bodyPr/>
        <a:lstStyle/>
        <a:p>
          <a:pPr>
            <a:lnSpc>
              <a:spcPct val="100000"/>
            </a:lnSpc>
          </a:pPr>
          <a:r>
            <a:rPr lang="en-US" baseline="0" dirty="0"/>
            <a:t>Minimize exposed attack surfaces</a:t>
          </a:r>
          <a:endParaRPr lang="en-US" dirty="0"/>
        </a:p>
      </dgm:t>
    </dgm:pt>
    <dgm:pt modelId="{8F43838C-6645-43DE-8220-0BD1E78B688C}" type="parTrans" cxnId="{3B021021-C7B6-4816-A2D1-28A6B1ECC25F}">
      <dgm:prSet/>
      <dgm:spPr/>
      <dgm:t>
        <a:bodyPr/>
        <a:lstStyle/>
        <a:p>
          <a:endParaRPr lang="en-US"/>
        </a:p>
      </dgm:t>
    </dgm:pt>
    <dgm:pt modelId="{A3AD2405-8F83-4D25-94CA-032C326A9FB3}" type="sibTrans" cxnId="{3B021021-C7B6-4816-A2D1-28A6B1ECC25F}">
      <dgm:prSet/>
      <dgm:spPr/>
      <dgm:t>
        <a:bodyPr/>
        <a:lstStyle/>
        <a:p>
          <a:endParaRPr lang="en-US"/>
        </a:p>
      </dgm:t>
    </dgm:pt>
    <dgm:pt modelId="{2385A340-D20F-4995-B22B-DAA72B03D235}" type="pres">
      <dgm:prSet presAssocID="{A337546C-DB18-430C-BBDE-5F410E7C2595}" presName="root" presStyleCnt="0">
        <dgm:presLayoutVars>
          <dgm:dir/>
          <dgm:resizeHandles val="exact"/>
        </dgm:presLayoutVars>
      </dgm:prSet>
      <dgm:spPr/>
    </dgm:pt>
    <dgm:pt modelId="{DCCB188B-8875-4D8B-90AE-395ADBD835F7}" type="pres">
      <dgm:prSet presAssocID="{C5770157-D70A-446D-9CDF-AA4D332AA4AA}" presName="compNode" presStyleCnt="0"/>
      <dgm:spPr/>
    </dgm:pt>
    <dgm:pt modelId="{15E065D5-872E-4657-8A8F-A4D9E2F4F4EE}" type="pres">
      <dgm:prSet presAssocID="{C5770157-D70A-446D-9CDF-AA4D332AA4AA}"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Lock"/>
        </a:ext>
      </dgm:extLst>
    </dgm:pt>
    <dgm:pt modelId="{0A26A354-4B74-42FF-8C2F-A4546F9D7AD9}" type="pres">
      <dgm:prSet presAssocID="{C5770157-D70A-446D-9CDF-AA4D332AA4AA}" presName="spaceRect" presStyleCnt="0"/>
      <dgm:spPr/>
    </dgm:pt>
    <dgm:pt modelId="{C532B208-A204-467D-9941-A4F48FA2A1B4}" type="pres">
      <dgm:prSet presAssocID="{C5770157-D70A-446D-9CDF-AA4D332AA4AA}" presName="textRect" presStyleLbl="revTx" presStyleIdx="0" presStyleCnt="6">
        <dgm:presLayoutVars>
          <dgm:chMax val="1"/>
          <dgm:chPref val="1"/>
        </dgm:presLayoutVars>
      </dgm:prSet>
      <dgm:spPr/>
    </dgm:pt>
    <dgm:pt modelId="{34D16573-8B88-4391-ABCA-B3EFC9628A6D}" type="pres">
      <dgm:prSet presAssocID="{85F8C1B3-6972-47D2-8A06-0BD7253229B2}" presName="sibTrans" presStyleCnt="0"/>
      <dgm:spPr/>
    </dgm:pt>
    <dgm:pt modelId="{76A9FE38-55D7-4892-878D-62523C1FFE21}" type="pres">
      <dgm:prSet presAssocID="{FD62DC7C-5F2D-45FE-8B14-6D4226C9E89C}" presName="compNode" presStyleCnt="0"/>
      <dgm:spPr/>
    </dgm:pt>
    <dgm:pt modelId="{52475E09-6163-4B45-AFBD-BF726844770D}" type="pres">
      <dgm:prSet presAssocID="{FD62DC7C-5F2D-45FE-8B14-6D4226C9E89C}"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list"/>
        </a:ext>
      </dgm:extLst>
    </dgm:pt>
    <dgm:pt modelId="{8822E963-1F79-43FA-87F8-519F31BFB5E3}" type="pres">
      <dgm:prSet presAssocID="{FD62DC7C-5F2D-45FE-8B14-6D4226C9E89C}" presName="spaceRect" presStyleCnt="0"/>
      <dgm:spPr/>
    </dgm:pt>
    <dgm:pt modelId="{8D2BDB9F-BFE5-4309-B318-84441929B472}" type="pres">
      <dgm:prSet presAssocID="{FD62DC7C-5F2D-45FE-8B14-6D4226C9E89C}" presName="textRect" presStyleLbl="revTx" presStyleIdx="1" presStyleCnt="6">
        <dgm:presLayoutVars>
          <dgm:chMax val="1"/>
          <dgm:chPref val="1"/>
        </dgm:presLayoutVars>
      </dgm:prSet>
      <dgm:spPr/>
    </dgm:pt>
    <dgm:pt modelId="{07822769-99EA-4A21-8C2A-A8E85F06DE4C}" type="pres">
      <dgm:prSet presAssocID="{BFC1FC21-A7F4-40B3-9D5C-E2167FD26B8F}" presName="sibTrans" presStyleCnt="0"/>
      <dgm:spPr/>
    </dgm:pt>
    <dgm:pt modelId="{0D7D896C-B487-489A-82E2-74D8724A7A14}" type="pres">
      <dgm:prSet presAssocID="{888B1591-B42D-4AD1-B5AF-0E5B4ED7A4FA}" presName="compNode" presStyleCnt="0"/>
      <dgm:spPr/>
    </dgm:pt>
    <dgm:pt modelId="{6F3BCC2A-96AA-47AA-A0BB-EB9399037019}" type="pres">
      <dgm:prSet presAssocID="{888B1591-B42D-4AD1-B5AF-0E5B4ED7A4FA}"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omputer"/>
        </a:ext>
      </dgm:extLst>
    </dgm:pt>
    <dgm:pt modelId="{D3C50661-BD07-4FCD-96B9-A785DCDA5EE0}" type="pres">
      <dgm:prSet presAssocID="{888B1591-B42D-4AD1-B5AF-0E5B4ED7A4FA}" presName="spaceRect" presStyleCnt="0"/>
      <dgm:spPr/>
    </dgm:pt>
    <dgm:pt modelId="{A7BF35FC-4B80-4D3F-8955-AE18756273F2}" type="pres">
      <dgm:prSet presAssocID="{888B1591-B42D-4AD1-B5AF-0E5B4ED7A4FA}" presName="textRect" presStyleLbl="revTx" presStyleIdx="2" presStyleCnt="6">
        <dgm:presLayoutVars>
          <dgm:chMax val="1"/>
          <dgm:chPref val="1"/>
        </dgm:presLayoutVars>
      </dgm:prSet>
      <dgm:spPr/>
    </dgm:pt>
    <dgm:pt modelId="{B6E3CD13-E1F7-47C4-A48A-165D000F2BB5}" type="pres">
      <dgm:prSet presAssocID="{2F1BAB73-0A94-4795-AB28-5CC713B94EA2}" presName="sibTrans" presStyleCnt="0"/>
      <dgm:spPr/>
    </dgm:pt>
    <dgm:pt modelId="{DCF98FFE-864C-4135-B4AE-40BEC833D290}" type="pres">
      <dgm:prSet presAssocID="{B18E6CF4-70B7-4D12-9F0C-3EF2B37550CA}" presName="compNode" presStyleCnt="0"/>
      <dgm:spPr/>
    </dgm:pt>
    <dgm:pt modelId="{C25ADB3D-3A92-46CA-92E3-0EA93343F9B0}" type="pres">
      <dgm:prSet presAssocID="{B18E6CF4-70B7-4D12-9F0C-3EF2B37550CA}"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Safe"/>
        </a:ext>
      </dgm:extLst>
    </dgm:pt>
    <dgm:pt modelId="{B5134E9F-B682-45A4-A082-C12D19F05AF3}" type="pres">
      <dgm:prSet presAssocID="{B18E6CF4-70B7-4D12-9F0C-3EF2B37550CA}" presName="spaceRect" presStyleCnt="0"/>
      <dgm:spPr/>
    </dgm:pt>
    <dgm:pt modelId="{95609902-6B23-4EFA-B1DB-A9F2584B6019}" type="pres">
      <dgm:prSet presAssocID="{B18E6CF4-70B7-4D12-9F0C-3EF2B37550CA}" presName="textRect" presStyleLbl="revTx" presStyleIdx="3" presStyleCnt="6">
        <dgm:presLayoutVars>
          <dgm:chMax val="1"/>
          <dgm:chPref val="1"/>
        </dgm:presLayoutVars>
      </dgm:prSet>
      <dgm:spPr/>
    </dgm:pt>
    <dgm:pt modelId="{633A067F-900F-4DC8-9812-0C113F158881}" type="pres">
      <dgm:prSet presAssocID="{E063BAA8-D7F0-4277-81F2-27316FD561F4}" presName="sibTrans" presStyleCnt="0"/>
      <dgm:spPr/>
    </dgm:pt>
    <dgm:pt modelId="{1ED0C922-DA6A-4A60-8C31-5E33CC570161}" type="pres">
      <dgm:prSet presAssocID="{EF9ABA66-84C3-46BE-A37B-DD63122D8899}" presName="compNode" presStyleCnt="0"/>
      <dgm:spPr/>
    </dgm:pt>
    <dgm:pt modelId="{EBD83D0A-DB7D-4FB2-93C3-DC18076DE554}" type="pres">
      <dgm:prSet presAssocID="{EF9ABA66-84C3-46BE-A37B-DD63122D8899}"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Subtitles"/>
        </a:ext>
      </dgm:extLst>
    </dgm:pt>
    <dgm:pt modelId="{B00E2CFE-0F5F-4B71-9E7A-8BAF0A274241}" type="pres">
      <dgm:prSet presAssocID="{EF9ABA66-84C3-46BE-A37B-DD63122D8899}" presName="spaceRect" presStyleCnt="0"/>
      <dgm:spPr/>
    </dgm:pt>
    <dgm:pt modelId="{3541658A-32D6-4AD5-A1A7-0F3658FBBA12}" type="pres">
      <dgm:prSet presAssocID="{EF9ABA66-84C3-46BE-A37B-DD63122D8899}" presName="textRect" presStyleLbl="revTx" presStyleIdx="4" presStyleCnt="6">
        <dgm:presLayoutVars>
          <dgm:chMax val="1"/>
          <dgm:chPref val="1"/>
        </dgm:presLayoutVars>
      </dgm:prSet>
      <dgm:spPr/>
    </dgm:pt>
    <dgm:pt modelId="{907A15A0-D574-4D08-B344-4974AF6272B8}" type="pres">
      <dgm:prSet presAssocID="{72D523AD-13D4-49CF-8F3A-22DC161E9D3F}" presName="sibTrans" presStyleCnt="0"/>
      <dgm:spPr/>
    </dgm:pt>
    <dgm:pt modelId="{988FEA6D-27FE-4A3C-84C1-E59FBC29CEED}" type="pres">
      <dgm:prSet presAssocID="{A4CA4EED-CDB8-419C-9DD8-839E0C8EF25F}" presName="compNode" presStyleCnt="0"/>
      <dgm:spPr/>
    </dgm:pt>
    <dgm:pt modelId="{15901532-2C4D-4F3D-8A54-A2A58C6AB8A2}" type="pres">
      <dgm:prSet presAssocID="{A4CA4EED-CDB8-419C-9DD8-839E0C8EF25F}"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Warning"/>
        </a:ext>
      </dgm:extLst>
    </dgm:pt>
    <dgm:pt modelId="{329BF73E-3327-4327-80C9-31B2CC8130E2}" type="pres">
      <dgm:prSet presAssocID="{A4CA4EED-CDB8-419C-9DD8-839E0C8EF25F}" presName="spaceRect" presStyleCnt="0"/>
      <dgm:spPr/>
    </dgm:pt>
    <dgm:pt modelId="{D8A179E4-C967-431B-865C-5B9FB398FD6C}" type="pres">
      <dgm:prSet presAssocID="{A4CA4EED-CDB8-419C-9DD8-839E0C8EF25F}" presName="textRect" presStyleLbl="revTx" presStyleIdx="5" presStyleCnt="6">
        <dgm:presLayoutVars>
          <dgm:chMax val="1"/>
          <dgm:chPref val="1"/>
        </dgm:presLayoutVars>
      </dgm:prSet>
      <dgm:spPr/>
    </dgm:pt>
  </dgm:ptLst>
  <dgm:cxnLst>
    <dgm:cxn modelId="{BBE39806-50AE-4F50-9FBD-3F1928C9A81A}" srcId="{A337546C-DB18-430C-BBDE-5F410E7C2595}" destId="{B18E6CF4-70B7-4D12-9F0C-3EF2B37550CA}" srcOrd="3" destOrd="0" parTransId="{1D65BA57-2600-40D4-87FE-D11B7664E019}" sibTransId="{E063BAA8-D7F0-4277-81F2-27316FD561F4}"/>
    <dgm:cxn modelId="{3B021021-C7B6-4816-A2D1-28A6B1ECC25F}" srcId="{A337546C-DB18-430C-BBDE-5F410E7C2595}" destId="{A4CA4EED-CDB8-419C-9DD8-839E0C8EF25F}" srcOrd="5" destOrd="0" parTransId="{8F43838C-6645-43DE-8220-0BD1E78B688C}" sibTransId="{A3AD2405-8F83-4D25-94CA-032C326A9FB3}"/>
    <dgm:cxn modelId="{99F9382F-74A0-4B80-B652-C428C3E2A636}" type="presOf" srcId="{FD62DC7C-5F2D-45FE-8B14-6D4226C9E89C}" destId="{8D2BDB9F-BFE5-4309-B318-84441929B472}" srcOrd="0" destOrd="0" presId="urn:microsoft.com/office/officeart/2018/2/layout/IconLabelList"/>
    <dgm:cxn modelId="{7040C435-57CF-4EB7-B9AC-385ABF3ED6DB}" type="presOf" srcId="{EF9ABA66-84C3-46BE-A37B-DD63122D8899}" destId="{3541658A-32D6-4AD5-A1A7-0F3658FBBA12}" srcOrd="0" destOrd="0" presId="urn:microsoft.com/office/officeart/2018/2/layout/IconLabelList"/>
    <dgm:cxn modelId="{9EEAC540-7C46-4D47-9E06-D5A99F9A7BB4}" srcId="{A337546C-DB18-430C-BBDE-5F410E7C2595}" destId="{EF9ABA66-84C3-46BE-A37B-DD63122D8899}" srcOrd="4" destOrd="0" parTransId="{2E7976B4-84D2-4123-A341-1704053110B9}" sibTransId="{72D523AD-13D4-49CF-8F3A-22DC161E9D3F}"/>
    <dgm:cxn modelId="{43CFCC41-57E0-4019-A148-4A172940CB78}" srcId="{A337546C-DB18-430C-BBDE-5F410E7C2595}" destId="{C5770157-D70A-446D-9CDF-AA4D332AA4AA}" srcOrd="0" destOrd="0" parTransId="{D9F99654-4542-466A-8967-3DB3A7178E0A}" sibTransId="{85F8C1B3-6972-47D2-8A06-0BD7253229B2}"/>
    <dgm:cxn modelId="{B137037A-7CC9-4651-99AE-24F6D51BED8F}" type="presOf" srcId="{B18E6CF4-70B7-4D12-9F0C-3EF2B37550CA}" destId="{95609902-6B23-4EFA-B1DB-A9F2584B6019}" srcOrd="0" destOrd="0" presId="urn:microsoft.com/office/officeart/2018/2/layout/IconLabelList"/>
    <dgm:cxn modelId="{40E99BA3-8E2C-46C7-BC67-03EA1C612653}" type="presOf" srcId="{A4CA4EED-CDB8-419C-9DD8-839E0C8EF25F}" destId="{D8A179E4-C967-431B-865C-5B9FB398FD6C}" srcOrd="0" destOrd="0" presId="urn:microsoft.com/office/officeart/2018/2/layout/IconLabelList"/>
    <dgm:cxn modelId="{C1E035A6-175E-416E-A3E3-0D9118A28244}" type="presOf" srcId="{A337546C-DB18-430C-BBDE-5F410E7C2595}" destId="{2385A340-D20F-4995-B22B-DAA72B03D235}" srcOrd="0" destOrd="0" presId="urn:microsoft.com/office/officeart/2018/2/layout/IconLabelList"/>
    <dgm:cxn modelId="{A6B544C1-41E3-46E1-9CCF-9ABB72668B8E}" srcId="{A337546C-DB18-430C-BBDE-5F410E7C2595}" destId="{FD62DC7C-5F2D-45FE-8B14-6D4226C9E89C}" srcOrd="1" destOrd="0" parTransId="{C787812A-9982-488B-83E6-E82F166F672E}" sibTransId="{BFC1FC21-A7F4-40B3-9D5C-E2167FD26B8F}"/>
    <dgm:cxn modelId="{699170C4-7AA6-45F7-9082-BD45EF95AB9B}" type="presOf" srcId="{C5770157-D70A-446D-9CDF-AA4D332AA4AA}" destId="{C532B208-A204-467D-9941-A4F48FA2A1B4}" srcOrd="0" destOrd="0" presId="urn:microsoft.com/office/officeart/2018/2/layout/IconLabelList"/>
    <dgm:cxn modelId="{28FDC1E3-3F12-49E8-8595-9890AC0F4B7A}" srcId="{A337546C-DB18-430C-BBDE-5F410E7C2595}" destId="{888B1591-B42D-4AD1-B5AF-0E5B4ED7A4FA}" srcOrd="2" destOrd="0" parTransId="{CF4B8552-E40D-4BDB-9A0B-2FD3DA452542}" sibTransId="{2F1BAB73-0A94-4795-AB28-5CC713B94EA2}"/>
    <dgm:cxn modelId="{40B369FD-3C28-4A93-B6D1-7EA88C3C0259}" type="presOf" srcId="{888B1591-B42D-4AD1-B5AF-0E5B4ED7A4FA}" destId="{A7BF35FC-4B80-4D3F-8955-AE18756273F2}" srcOrd="0" destOrd="0" presId="urn:microsoft.com/office/officeart/2018/2/layout/IconLabelList"/>
    <dgm:cxn modelId="{7E851A2F-62A7-4B9E-BBA5-23B504D4E670}" type="presParOf" srcId="{2385A340-D20F-4995-B22B-DAA72B03D235}" destId="{DCCB188B-8875-4D8B-90AE-395ADBD835F7}" srcOrd="0" destOrd="0" presId="urn:microsoft.com/office/officeart/2018/2/layout/IconLabelList"/>
    <dgm:cxn modelId="{3FA5F257-4B70-487C-AABB-B4B24E3562C7}" type="presParOf" srcId="{DCCB188B-8875-4D8B-90AE-395ADBD835F7}" destId="{15E065D5-872E-4657-8A8F-A4D9E2F4F4EE}" srcOrd="0" destOrd="0" presId="urn:microsoft.com/office/officeart/2018/2/layout/IconLabelList"/>
    <dgm:cxn modelId="{87E3717D-D9E1-4A14-BE7C-415A19BDDE93}" type="presParOf" srcId="{DCCB188B-8875-4D8B-90AE-395ADBD835F7}" destId="{0A26A354-4B74-42FF-8C2F-A4546F9D7AD9}" srcOrd="1" destOrd="0" presId="urn:microsoft.com/office/officeart/2018/2/layout/IconLabelList"/>
    <dgm:cxn modelId="{A9FD975A-C969-4E28-B1C4-2E67ABFCCF09}" type="presParOf" srcId="{DCCB188B-8875-4D8B-90AE-395ADBD835F7}" destId="{C532B208-A204-467D-9941-A4F48FA2A1B4}" srcOrd="2" destOrd="0" presId="urn:microsoft.com/office/officeart/2018/2/layout/IconLabelList"/>
    <dgm:cxn modelId="{66724F05-ACD3-42F8-B566-3C3D0705852E}" type="presParOf" srcId="{2385A340-D20F-4995-B22B-DAA72B03D235}" destId="{34D16573-8B88-4391-ABCA-B3EFC9628A6D}" srcOrd="1" destOrd="0" presId="urn:microsoft.com/office/officeart/2018/2/layout/IconLabelList"/>
    <dgm:cxn modelId="{791AB870-B379-4B7D-9AD1-12A55E7EAC8B}" type="presParOf" srcId="{2385A340-D20F-4995-B22B-DAA72B03D235}" destId="{76A9FE38-55D7-4892-878D-62523C1FFE21}" srcOrd="2" destOrd="0" presId="urn:microsoft.com/office/officeart/2018/2/layout/IconLabelList"/>
    <dgm:cxn modelId="{854A48D0-DF20-4ED4-8E86-1C1CE92D2795}" type="presParOf" srcId="{76A9FE38-55D7-4892-878D-62523C1FFE21}" destId="{52475E09-6163-4B45-AFBD-BF726844770D}" srcOrd="0" destOrd="0" presId="urn:microsoft.com/office/officeart/2018/2/layout/IconLabelList"/>
    <dgm:cxn modelId="{7714357D-EE11-4094-8891-FE5989547991}" type="presParOf" srcId="{76A9FE38-55D7-4892-878D-62523C1FFE21}" destId="{8822E963-1F79-43FA-87F8-519F31BFB5E3}" srcOrd="1" destOrd="0" presId="urn:microsoft.com/office/officeart/2018/2/layout/IconLabelList"/>
    <dgm:cxn modelId="{B5972C23-A27C-4777-A056-4CD9006D597E}" type="presParOf" srcId="{76A9FE38-55D7-4892-878D-62523C1FFE21}" destId="{8D2BDB9F-BFE5-4309-B318-84441929B472}" srcOrd="2" destOrd="0" presId="urn:microsoft.com/office/officeart/2018/2/layout/IconLabelList"/>
    <dgm:cxn modelId="{E9272DA7-7FAC-4C76-99BA-C94A40405974}" type="presParOf" srcId="{2385A340-D20F-4995-B22B-DAA72B03D235}" destId="{07822769-99EA-4A21-8C2A-A8E85F06DE4C}" srcOrd="3" destOrd="0" presId="urn:microsoft.com/office/officeart/2018/2/layout/IconLabelList"/>
    <dgm:cxn modelId="{A0B1EA9D-6E10-4E2F-A015-A58C7807555D}" type="presParOf" srcId="{2385A340-D20F-4995-B22B-DAA72B03D235}" destId="{0D7D896C-B487-489A-82E2-74D8724A7A14}" srcOrd="4" destOrd="0" presId="urn:microsoft.com/office/officeart/2018/2/layout/IconLabelList"/>
    <dgm:cxn modelId="{CEF60CCB-98B0-4079-89D4-360B2F98F584}" type="presParOf" srcId="{0D7D896C-B487-489A-82E2-74D8724A7A14}" destId="{6F3BCC2A-96AA-47AA-A0BB-EB9399037019}" srcOrd="0" destOrd="0" presId="urn:microsoft.com/office/officeart/2018/2/layout/IconLabelList"/>
    <dgm:cxn modelId="{7AA25190-1748-4217-B1DC-EEDDC52038DA}" type="presParOf" srcId="{0D7D896C-B487-489A-82E2-74D8724A7A14}" destId="{D3C50661-BD07-4FCD-96B9-A785DCDA5EE0}" srcOrd="1" destOrd="0" presId="urn:microsoft.com/office/officeart/2018/2/layout/IconLabelList"/>
    <dgm:cxn modelId="{B30D8373-14F5-4AB4-A324-C1624E5124CB}" type="presParOf" srcId="{0D7D896C-B487-489A-82E2-74D8724A7A14}" destId="{A7BF35FC-4B80-4D3F-8955-AE18756273F2}" srcOrd="2" destOrd="0" presId="urn:microsoft.com/office/officeart/2018/2/layout/IconLabelList"/>
    <dgm:cxn modelId="{1C402C78-9C20-4C97-952A-A825DE561D09}" type="presParOf" srcId="{2385A340-D20F-4995-B22B-DAA72B03D235}" destId="{B6E3CD13-E1F7-47C4-A48A-165D000F2BB5}" srcOrd="5" destOrd="0" presId="urn:microsoft.com/office/officeart/2018/2/layout/IconLabelList"/>
    <dgm:cxn modelId="{9575301B-07FB-45D4-8EDC-49BAA0004BE4}" type="presParOf" srcId="{2385A340-D20F-4995-B22B-DAA72B03D235}" destId="{DCF98FFE-864C-4135-B4AE-40BEC833D290}" srcOrd="6" destOrd="0" presId="urn:microsoft.com/office/officeart/2018/2/layout/IconLabelList"/>
    <dgm:cxn modelId="{322F6F63-6E72-456A-9782-A18335021DF9}" type="presParOf" srcId="{DCF98FFE-864C-4135-B4AE-40BEC833D290}" destId="{C25ADB3D-3A92-46CA-92E3-0EA93343F9B0}" srcOrd="0" destOrd="0" presId="urn:microsoft.com/office/officeart/2018/2/layout/IconLabelList"/>
    <dgm:cxn modelId="{B40171B1-CE8C-43E3-8A53-92D04B941E8C}" type="presParOf" srcId="{DCF98FFE-864C-4135-B4AE-40BEC833D290}" destId="{B5134E9F-B682-45A4-A082-C12D19F05AF3}" srcOrd="1" destOrd="0" presId="urn:microsoft.com/office/officeart/2018/2/layout/IconLabelList"/>
    <dgm:cxn modelId="{45CAADC6-F03E-4457-A6DA-A267CEA2E356}" type="presParOf" srcId="{DCF98FFE-864C-4135-B4AE-40BEC833D290}" destId="{95609902-6B23-4EFA-B1DB-A9F2584B6019}" srcOrd="2" destOrd="0" presId="urn:microsoft.com/office/officeart/2018/2/layout/IconLabelList"/>
    <dgm:cxn modelId="{BBA41558-259F-418D-B3DF-88F47CE695D1}" type="presParOf" srcId="{2385A340-D20F-4995-B22B-DAA72B03D235}" destId="{633A067F-900F-4DC8-9812-0C113F158881}" srcOrd="7" destOrd="0" presId="urn:microsoft.com/office/officeart/2018/2/layout/IconLabelList"/>
    <dgm:cxn modelId="{D62264B4-F4BA-4A51-A231-9D15A4723BC6}" type="presParOf" srcId="{2385A340-D20F-4995-B22B-DAA72B03D235}" destId="{1ED0C922-DA6A-4A60-8C31-5E33CC570161}" srcOrd="8" destOrd="0" presId="urn:microsoft.com/office/officeart/2018/2/layout/IconLabelList"/>
    <dgm:cxn modelId="{A6C49885-98D5-47DE-A0B1-8FC409AA8AC7}" type="presParOf" srcId="{1ED0C922-DA6A-4A60-8C31-5E33CC570161}" destId="{EBD83D0A-DB7D-4FB2-93C3-DC18076DE554}" srcOrd="0" destOrd="0" presId="urn:microsoft.com/office/officeart/2018/2/layout/IconLabelList"/>
    <dgm:cxn modelId="{D59DF03C-3CB0-4E46-81DC-72E627CF7983}" type="presParOf" srcId="{1ED0C922-DA6A-4A60-8C31-5E33CC570161}" destId="{B00E2CFE-0F5F-4B71-9E7A-8BAF0A274241}" srcOrd="1" destOrd="0" presId="urn:microsoft.com/office/officeart/2018/2/layout/IconLabelList"/>
    <dgm:cxn modelId="{A10D523E-EACC-42B7-8037-0DBCBFECF513}" type="presParOf" srcId="{1ED0C922-DA6A-4A60-8C31-5E33CC570161}" destId="{3541658A-32D6-4AD5-A1A7-0F3658FBBA12}" srcOrd="2" destOrd="0" presId="urn:microsoft.com/office/officeart/2018/2/layout/IconLabelList"/>
    <dgm:cxn modelId="{69F4B9FE-B845-47D2-89DC-BD77C2D049B0}" type="presParOf" srcId="{2385A340-D20F-4995-B22B-DAA72B03D235}" destId="{907A15A0-D574-4D08-B344-4974AF6272B8}" srcOrd="9" destOrd="0" presId="urn:microsoft.com/office/officeart/2018/2/layout/IconLabelList"/>
    <dgm:cxn modelId="{8120E7AD-FEAC-49E6-8900-3A46639803C3}" type="presParOf" srcId="{2385A340-D20F-4995-B22B-DAA72B03D235}" destId="{988FEA6D-27FE-4A3C-84C1-E59FBC29CEED}" srcOrd="10" destOrd="0" presId="urn:microsoft.com/office/officeart/2018/2/layout/IconLabelList"/>
    <dgm:cxn modelId="{1E6B3AB1-8EAB-4652-BC5B-9D9F6D6AD61E}" type="presParOf" srcId="{988FEA6D-27FE-4A3C-84C1-E59FBC29CEED}" destId="{15901532-2C4D-4F3D-8A54-A2A58C6AB8A2}" srcOrd="0" destOrd="0" presId="urn:microsoft.com/office/officeart/2018/2/layout/IconLabelList"/>
    <dgm:cxn modelId="{9392F0F4-2026-4073-A4D5-176A1D708F92}" type="presParOf" srcId="{988FEA6D-27FE-4A3C-84C1-E59FBC29CEED}" destId="{329BF73E-3327-4327-80C9-31B2CC8130E2}" srcOrd="1" destOrd="0" presId="urn:microsoft.com/office/officeart/2018/2/layout/IconLabelList"/>
    <dgm:cxn modelId="{4242E915-B25B-4F4F-AF12-2EDFD37C5F81}" type="presParOf" srcId="{988FEA6D-27FE-4A3C-84C1-E59FBC29CEED}" destId="{D8A179E4-C967-431B-865C-5B9FB398FD6C}" srcOrd="2" destOrd="0" presId="urn:microsoft.com/office/officeart/2018/2/layout/Icon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D2B2ACC5-69BC-4331-8FAA-A42CB61C6E8C}" type="doc">
      <dgm:prSet loTypeId="urn:microsoft.com/office/officeart/2016/7/layout/BasicLinearProcessNumbered" loCatId="process" qsTypeId="urn:microsoft.com/office/officeart/2005/8/quickstyle/3d1" qsCatId="3D" csTypeId="urn:microsoft.com/office/officeart/2005/8/colors/colorful1" csCatId="colorful"/>
      <dgm:spPr/>
      <dgm:t>
        <a:bodyPr/>
        <a:lstStyle/>
        <a:p>
          <a:endParaRPr lang="en-US"/>
        </a:p>
      </dgm:t>
    </dgm:pt>
    <dgm:pt modelId="{8F7A1729-3700-4A8F-BEDB-3C758A4D8738}">
      <dgm:prSet/>
      <dgm:spPr/>
      <dgm:t>
        <a:bodyPr/>
        <a:lstStyle/>
        <a:p>
          <a:r>
            <a:rPr lang="en-US" baseline="0"/>
            <a:t>Ensure software integrity</a:t>
          </a:r>
          <a:endParaRPr lang="en-US"/>
        </a:p>
      </dgm:t>
    </dgm:pt>
    <dgm:pt modelId="{B01E4AC6-9C7A-4372-90DE-F0F2F46F4AE3}" type="parTrans" cxnId="{917D8C50-80E3-4F8F-9AA3-C0E49FB04805}">
      <dgm:prSet/>
      <dgm:spPr/>
      <dgm:t>
        <a:bodyPr/>
        <a:lstStyle/>
        <a:p>
          <a:endParaRPr lang="en-US"/>
        </a:p>
      </dgm:t>
    </dgm:pt>
    <dgm:pt modelId="{B22C91F7-7481-4B50-8D66-BECDE2B30957}" type="sibTrans" cxnId="{917D8C50-80E3-4F8F-9AA3-C0E49FB04805}">
      <dgm:prSet phldrT="1" phldr="0"/>
      <dgm:spPr/>
      <dgm:t>
        <a:bodyPr/>
        <a:lstStyle/>
        <a:p>
          <a:r>
            <a:rPr lang="en-US" dirty="0"/>
            <a:t>1</a:t>
          </a:r>
        </a:p>
      </dgm:t>
    </dgm:pt>
    <dgm:pt modelId="{BF0F553A-0D3B-4C5C-9960-D93436053246}">
      <dgm:prSet/>
      <dgm:spPr/>
      <dgm:t>
        <a:bodyPr/>
        <a:lstStyle/>
        <a:p>
          <a:r>
            <a:rPr lang="en-US" baseline="0"/>
            <a:t>Ensure that personal data is protected</a:t>
          </a:r>
          <a:endParaRPr lang="en-US"/>
        </a:p>
      </dgm:t>
    </dgm:pt>
    <dgm:pt modelId="{70C3BF73-3028-4B6E-9B7D-0B1E3EA4973F}" type="parTrans" cxnId="{26DDE9D2-8510-49DD-BBEA-FAAD027BFEC8}">
      <dgm:prSet/>
      <dgm:spPr/>
      <dgm:t>
        <a:bodyPr/>
        <a:lstStyle/>
        <a:p>
          <a:endParaRPr lang="en-US"/>
        </a:p>
      </dgm:t>
    </dgm:pt>
    <dgm:pt modelId="{6469E477-FE7C-464D-8625-EA0E7DDA3841}" type="sibTrans" cxnId="{26DDE9D2-8510-49DD-BBEA-FAAD027BFEC8}">
      <dgm:prSet phldrT="2" phldr="0"/>
      <dgm:spPr/>
      <dgm:t>
        <a:bodyPr/>
        <a:lstStyle/>
        <a:p>
          <a:r>
            <a:rPr lang="en-US"/>
            <a:t>2</a:t>
          </a:r>
        </a:p>
      </dgm:t>
    </dgm:pt>
    <dgm:pt modelId="{B84C998E-D819-4236-AC81-3D75DE7825D4}">
      <dgm:prSet/>
      <dgm:spPr/>
      <dgm:t>
        <a:bodyPr/>
        <a:lstStyle/>
        <a:p>
          <a:r>
            <a:rPr lang="en-US" baseline="0"/>
            <a:t>Make systems resilient to outages</a:t>
          </a:r>
          <a:endParaRPr lang="en-US"/>
        </a:p>
      </dgm:t>
    </dgm:pt>
    <dgm:pt modelId="{B59F6933-9465-4146-BBFA-C8E7CD898DE8}" type="parTrans" cxnId="{DE65224A-EC99-4E19-9556-8AC9DCD916AC}">
      <dgm:prSet/>
      <dgm:spPr/>
      <dgm:t>
        <a:bodyPr/>
        <a:lstStyle/>
        <a:p>
          <a:endParaRPr lang="en-US"/>
        </a:p>
      </dgm:t>
    </dgm:pt>
    <dgm:pt modelId="{0F82B0DD-42C1-4A51-BE78-EEED74D8EFAC}" type="sibTrans" cxnId="{DE65224A-EC99-4E19-9556-8AC9DCD916AC}">
      <dgm:prSet phldrT="3" phldr="0"/>
      <dgm:spPr/>
      <dgm:t>
        <a:bodyPr/>
        <a:lstStyle/>
        <a:p>
          <a:r>
            <a:rPr lang="en-US"/>
            <a:t>3</a:t>
          </a:r>
        </a:p>
      </dgm:t>
    </dgm:pt>
    <dgm:pt modelId="{23147B54-1F39-42A9-B937-CF29BDA7FD1E}">
      <dgm:prSet/>
      <dgm:spPr/>
      <dgm:t>
        <a:bodyPr/>
        <a:lstStyle/>
        <a:p>
          <a:r>
            <a:rPr lang="en-US" baseline="0"/>
            <a:t>Examine system telemetry data</a:t>
          </a:r>
          <a:endParaRPr lang="en-US"/>
        </a:p>
      </dgm:t>
    </dgm:pt>
    <dgm:pt modelId="{73E31ED5-89E9-427D-993D-F8F6290FBA8A}" type="parTrans" cxnId="{085CEFD1-DB37-4047-A5F6-49558B92F9D0}">
      <dgm:prSet/>
      <dgm:spPr/>
      <dgm:t>
        <a:bodyPr/>
        <a:lstStyle/>
        <a:p>
          <a:endParaRPr lang="en-US"/>
        </a:p>
      </dgm:t>
    </dgm:pt>
    <dgm:pt modelId="{CD79E820-BFB8-4824-9C90-F930051CC768}" type="sibTrans" cxnId="{085CEFD1-DB37-4047-A5F6-49558B92F9D0}">
      <dgm:prSet phldrT="4" phldr="0"/>
      <dgm:spPr/>
      <dgm:t>
        <a:bodyPr/>
        <a:lstStyle/>
        <a:p>
          <a:r>
            <a:rPr lang="en-US"/>
            <a:t>4</a:t>
          </a:r>
        </a:p>
      </dgm:t>
    </dgm:pt>
    <dgm:pt modelId="{0A8E4889-D4D8-4436-8995-ABCE7B9DD8E8}">
      <dgm:prSet/>
      <dgm:spPr/>
      <dgm:t>
        <a:bodyPr/>
        <a:lstStyle/>
        <a:p>
          <a:r>
            <a:rPr lang="en-US" baseline="0"/>
            <a:t>Make it easy for consumers to delete personal data</a:t>
          </a:r>
          <a:endParaRPr lang="en-US"/>
        </a:p>
      </dgm:t>
    </dgm:pt>
    <dgm:pt modelId="{8AA6D09D-04D5-4C7E-A5C2-2FC14E322B88}" type="parTrans" cxnId="{6D51ADAF-C5D4-4ABF-9F8E-9DEA9F05B7C6}">
      <dgm:prSet/>
      <dgm:spPr/>
      <dgm:t>
        <a:bodyPr/>
        <a:lstStyle/>
        <a:p>
          <a:endParaRPr lang="en-US"/>
        </a:p>
      </dgm:t>
    </dgm:pt>
    <dgm:pt modelId="{15D0C114-66EA-45F2-83AF-1DB1971AA2F3}" type="sibTrans" cxnId="{6D51ADAF-C5D4-4ABF-9F8E-9DEA9F05B7C6}">
      <dgm:prSet phldrT="5" phldr="0"/>
      <dgm:spPr/>
      <dgm:t>
        <a:bodyPr/>
        <a:lstStyle/>
        <a:p>
          <a:r>
            <a:rPr lang="en-US"/>
            <a:t>5</a:t>
          </a:r>
        </a:p>
      </dgm:t>
    </dgm:pt>
    <dgm:pt modelId="{6AB258F8-4F92-4179-A609-30E3B693B4D3}">
      <dgm:prSet/>
      <dgm:spPr/>
      <dgm:t>
        <a:bodyPr/>
        <a:lstStyle/>
        <a:p>
          <a:r>
            <a:rPr lang="en-US" baseline="0"/>
            <a:t>Make installation and maintenance of device easy</a:t>
          </a:r>
          <a:endParaRPr lang="en-US"/>
        </a:p>
      </dgm:t>
    </dgm:pt>
    <dgm:pt modelId="{36923518-011F-4790-A5DA-0D21A23A03AE}" type="parTrans" cxnId="{1D3EAF38-E311-4991-9C69-F512A3433422}">
      <dgm:prSet/>
      <dgm:spPr/>
      <dgm:t>
        <a:bodyPr/>
        <a:lstStyle/>
        <a:p>
          <a:endParaRPr lang="en-US"/>
        </a:p>
      </dgm:t>
    </dgm:pt>
    <dgm:pt modelId="{FB4DA8E1-B118-4E80-9716-E4B7957E75FF}" type="sibTrans" cxnId="{1D3EAF38-E311-4991-9C69-F512A3433422}">
      <dgm:prSet phldrT="6" phldr="0"/>
      <dgm:spPr/>
      <dgm:t>
        <a:bodyPr/>
        <a:lstStyle/>
        <a:p>
          <a:r>
            <a:rPr lang="en-US"/>
            <a:t>6</a:t>
          </a:r>
        </a:p>
      </dgm:t>
    </dgm:pt>
    <dgm:pt modelId="{5483E58B-1D08-462D-B835-D0DA095E83A1}">
      <dgm:prSet/>
      <dgm:spPr/>
      <dgm:t>
        <a:bodyPr/>
        <a:lstStyle/>
        <a:p>
          <a:r>
            <a:rPr lang="en-US" baseline="0"/>
            <a:t>Validate input data</a:t>
          </a:r>
          <a:endParaRPr lang="en-US"/>
        </a:p>
      </dgm:t>
    </dgm:pt>
    <dgm:pt modelId="{14808A7E-E7EB-4B13-9481-EF8A5F6C054C}" type="parTrans" cxnId="{FD4780D7-02AA-4158-A4BE-F5482BBE9406}">
      <dgm:prSet/>
      <dgm:spPr/>
      <dgm:t>
        <a:bodyPr/>
        <a:lstStyle/>
        <a:p>
          <a:endParaRPr lang="en-US"/>
        </a:p>
      </dgm:t>
    </dgm:pt>
    <dgm:pt modelId="{050CE074-0D10-415B-A711-DAB4B8554782}" type="sibTrans" cxnId="{FD4780D7-02AA-4158-A4BE-F5482BBE9406}">
      <dgm:prSet phldrT="7" phldr="0"/>
      <dgm:spPr/>
      <dgm:t>
        <a:bodyPr/>
        <a:lstStyle/>
        <a:p>
          <a:r>
            <a:rPr lang="en-US"/>
            <a:t>7</a:t>
          </a:r>
        </a:p>
      </dgm:t>
    </dgm:pt>
    <dgm:pt modelId="{5417AC61-C7B5-484A-B93B-5B07F0221C3F}" type="pres">
      <dgm:prSet presAssocID="{D2B2ACC5-69BC-4331-8FAA-A42CB61C6E8C}" presName="Name0" presStyleCnt="0">
        <dgm:presLayoutVars>
          <dgm:animLvl val="lvl"/>
          <dgm:resizeHandles val="exact"/>
        </dgm:presLayoutVars>
      </dgm:prSet>
      <dgm:spPr/>
    </dgm:pt>
    <dgm:pt modelId="{F6896532-317D-DD4B-B478-646212CE25EE}" type="pres">
      <dgm:prSet presAssocID="{8F7A1729-3700-4A8F-BEDB-3C758A4D8738}" presName="compositeNode" presStyleCnt="0">
        <dgm:presLayoutVars>
          <dgm:bulletEnabled val="1"/>
        </dgm:presLayoutVars>
      </dgm:prSet>
      <dgm:spPr/>
    </dgm:pt>
    <dgm:pt modelId="{F7C13F3F-CD4D-9E43-902C-7F43C3392247}" type="pres">
      <dgm:prSet presAssocID="{8F7A1729-3700-4A8F-BEDB-3C758A4D8738}" presName="bgRect" presStyleLbl="bgAccFollowNode1" presStyleIdx="0" presStyleCnt="7"/>
      <dgm:spPr/>
    </dgm:pt>
    <dgm:pt modelId="{95127FC0-CE15-544A-B7D3-04074C4E5D26}" type="pres">
      <dgm:prSet presAssocID="{B22C91F7-7481-4B50-8D66-BECDE2B30957}" presName="sibTransNodeCircle" presStyleLbl="alignNode1" presStyleIdx="0" presStyleCnt="14">
        <dgm:presLayoutVars>
          <dgm:chMax val="0"/>
          <dgm:bulletEnabled/>
        </dgm:presLayoutVars>
      </dgm:prSet>
      <dgm:spPr/>
    </dgm:pt>
    <dgm:pt modelId="{523F6498-5BE2-DF4D-9D91-F535F70A8E47}" type="pres">
      <dgm:prSet presAssocID="{8F7A1729-3700-4A8F-BEDB-3C758A4D8738}" presName="bottomLine" presStyleLbl="alignNode1" presStyleIdx="1" presStyleCnt="14">
        <dgm:presLayoutVars/>
      </dgm:prSet>
      <dgm:spPr/>
    </dgm:pt>
    <dgm:pt modelId="{0B7A0ACE-5BE0-1F49-A6D5-AD9CD8FFA93E}" type="pres">
      <dgm:prSet presAssocID="{8F7A1729-3700-4A8F-BEDB-3C758A4D8738}" presName="nodeText" presStyleLbl="bgAccFollowNode1" presStyleIdx="0" presStyleCnt="7">
        <dgm:presLayoutVars>
          <dgm:bulletEnabled val="1"/>
        </dgm:presLayoutVars>
      </dgm:prSet>
      <dgm:spPr/>
    </dgm:pt>
    <dgm:pt modelId="{8B887474-CF34-8D46-88B8-8D86B7BD81E8}" type="pres">
      <dgm:prSet presAssocID="{B22C91F7-7481-4B50-8D66-BECDE2B30957}" presName="sibTrans" presStyleCnt="0"/>
      <dgm:spPr/>
    </dgm:pt>
    <dgm:pt modelId="{873A1628-1124-D34D-BA25-ECD0C0843541}" type="pres">
      <dgm:prSet presAssocID="{BF0F553A-0D3B-4C5C-9960-D93436053246}" presName="compositeNode" presStyleCnt="0">
        <dgm:presLayoutVars>
          <dgm:bulletEnabled val="1"/>
        </dgm:presLayoutVars>
      </dgm:prSet>
      <dgm:spPr/>
    </dgm:pt>
    <dgm:pt modelId="{8C4D5B27-2865-4D40-8C9C-D2033DC7CCB3}" type="pres">
      <dgm:prSet presAssocID="{BF0F553A-0D3B-4C5C-9960-D93436053246}" presName="bgRect" presStyleLbl="bgAccFollowNode1" presStyleIdx="1" presStyleCnt="7"/>
      <dgm:spPr/>
    </dgm:pt>
    <dgm:pt modelId="{CC0B5663-6B11-374C-9C36-E9EEF81EC28E}" type="pres">
      <dgm:prSet presAssocID="{6469E477-FE7C-464D-8625-EA0E7DDA3841}" presName="sibTransNodeCircle" presStyleLbl="alignNode1" presStyleIdx="2" presStyleCnt="14">
        <dgm:presLayoutVars>
          <dgm:chMax val="0"/>
          <dgm:bulletEnabled/>
        </dgm:presLayoutVars>
      </dgm:prSet>
      <dgm:spPr/>
    </dgm:pt>
    <dgm:pt modelId="{F360C382-E299-6540-AD12-09B635DADFC8}" type="pres">
      <dgm:prSet presAssocID="{BF0F553A-0D3B-4C5C-9960-D93436053246}" presName="bottomLine" presStyleLbl="alignNode1" presStyleIdx="3" presStyleCnt="14">
        <dgm:presLayoutVars/>
      </dgm:prSet>
      <dgm:spPr/>
    </dgm:pt>
    <dgm:pt modelId="{5919E4F9-3BF1-F64B-AD0E-D99FBE98D660}" type="pres">
      <dgm:prSet presAssocID="{BF0F553A-0D3B-4C5C-9960-D93436053246}" presName="nodeText" presStyleLbl="bgAccFollowNode1" presStyleIdx="1" presStyleCnt="7">
        <dgm:presLayoutVars>
          <dgm:bulletEnabled val="1"/>
        </dgm:presLayoutVars>
      </dgm:prSet>
      <dgm:spPr/>
    </dgm:pt>
    <dgm:pt modelId="{BEE0AB38-88E5-1848-8A44-37D08D2901D4}" type="pres">
      <dgm:prSet presAssocID="{6469E477-FE7C-464D-8625-EA0E7DDA3841}" presName="sibTrans" presStyleCnt="0"/>
      <dgm:spPr/>
    </dgm:pt>
    <dgm:pt modelId="{174958D7-7250-9841-A8FB-3B9EFFE80E6D}" type="pres">
      <dgm:prSet presAssocID="{B84C998E-D819-4236-AC81-3D75DE7825D4}" presName="compositeNode" presStyleCnt="0">
        <dgm:presLayoutVars>
          <dgm:bulletEnabled val="1"/>
        </dgm:presLayoutVars>
      </dgm:prSet>
      <dgm:spPr/>
    </dgm:pt>
    <dgm:pt modelId="{F58C52DE-3221-A740-A15A-23BDEB0BF557}" type="pres">
      <dgm:prSet presAssocID="{B84C998E-D819-4236-AC81-3D75DE7825D4}" presName="bgRect" presStyleLbl="bgAccFollowNode1" presStyleIdx="2" presStyleCnt="7"/>
      <dgm:spPr/>
    </dgm:pt>
    <dgm:pt modelId="{787EFCBD-C120-8B49-8B11-42D238407A2E}" type="pres">
      <dgm:prSet presAssocID="{0F82B0DD-42C1-4A51-BE78-EEED74D8EFAC}" presName="sibTransNodeCircle" presStyleLbl="alignNode1" presStyleIdx="4" presStyleCnt="14">
        <dgm:presLayoutVars>
          <dgm:chMax val="0"/>
          <dgm:bulletEnabled/>
        </dgm:presLayoutVars>
      </dgm:prSet>
      <dgm:spPr/>
    </dgm:pt>
    <dgm:pt modelId="{22EEBE15-2AFF-744D-8110-3D1E297DCCC3}" type="pres">
      <dgm:prSet presAssocID="{B84C998E-D819-4236-AC81-3D75DE7825D4}" presName="bottomLine" presStyleLbl="alignNode1" presStyleIdx="5" presStyleCnt="14">
        <dgm:presLayoutVars/>
      </dgm:prSet>
      <dgm:spPr/>
    </dgm:pt>
    <dgm:pt modelId="{A7598D52-C0E4-B34D-B2BB-828A9D57C8DD}" type="pres">
      <dgm:prSet presAssocID="{B84C998E-D819-4236-AC81-3D75DE7825D4}" presName="nodeText" presStyleLbl="bgAccFollowNode1" presStyleIdx="2" presStyleCnt="7">
        <dgm:presLayoutVars>
          <dgm:bulletEnabled val="1"/>
        </dgm:presLayoutVars>
      </dgm:prSet>
      <dgm:spPr/>
    </dgm:pt>
    <dgm:pt modelId="{45E9ADC1-CAEE-0D49-B586-4337E29A3E78}" type="pres">
      <dgm:prSet presAssocID="{0F82B0DD-42C1-4A51-BE78-EEED74D8EFAC}" presName="sibTrans" presStyleCnt="0"/>
      <dgm:spPr/>
    </dgm:pt>
    <dgm:pt modelId="{71875330-456F-C641-B46D-B4984EFCF92E}" type="pres">
      <dgm:prSet presAssocID="{23147B54-1F39-42A9-B937-CF29BDA7FD1E}" presName="compositeNode" presStyleCnt="0">
        <dgm:presLayoutVars>
          <dgm:bulletEnabled val="1"/>
        </dgm:presLayoutVars>
      </dgm:prSet>
      <dgm:spPr/>
    </dgm:pt>
    <dgm:pt modelId="{F0B0E63A-8406-144D-842E-B7A57FA566FB}" type="pres">
      <dgm:prSet presAssocID="{23147B54-1F39-42A9-B937-CF29BDA7FD1E}" presName="bgRect" presStyleLbl="bgAccFollowNode1" presStyleIdx="3" presStyleCnt="7"/>
      <dgm:spPr/>
    </dgm:pt>
    <dgm:pt modelId="{88D56028-E0FC-6748-8587-7B87E4042664}" type="pres">
      <dgm:prSet presAssocID="{CD79E820-BFB8-4824-9C90-F930051CC768}" presName="sibTransNodeCircle" presStyleLbl="alignNode1" presStyleIdx="6" presStyleCnt="14">
        <dgm:presLayoutVars>
          <dgm:chMax val="0"/>
          <dgm:bulletEnabled/>
        </dgm:presLayoutVars>
      </dgm:prSet>
      <dgm:spPr/>
    </dgm:pt>
    <dgm:pt modelId="{B1660FC2-23EA-3747-8589-6D901A2FDBA8}" type="pres">
      <dgm:prSet presAssocID="{23147B54-1F39-42A9-B937-CF29BDA7FD1E}" presName="bottomLine" presStyleLbl="alignNode1" presStyleIdx="7" presStyleCnt="14">
        <dgm:presLayoutVars/>
      </dgm:prSet>
      <dgm:spPr/>
    </dgm:pt>
    <dgm:pt modelId="{F2287FA2-57F3-4945-8ABA-F549019C2FDE}" type="pres">
      <dgm:prSet presAssocID="{23147B54-1F39-42A9-B937-CF29BDA7FD1E}" presName="nodeText" presStyleLbl="bgAccFollowNode1" presStyleIdx="3" presStyleCnt="7">
        <dgm:presLayoutVars>
          <dgm:bulletEnabled val="1"/>
        </dgm:presLayoutVars>
      </dgm:prSet>
      <dgm:spPr/>
    </dgm:pt>
    <dgm:pt modelId="{9F6B9881-2E1D-894F-A574-851E6583EA0F}" type="pres">
      <dgm:prSet presAssocID="{CD79E820-BFB8-4824-9C90-F930051CC768}" presName="sibTrans" presStyleCnt="0"/>
      <dgm:spPr/>
    </dgm:pt>
    <dgm:pt modelId="{D55A0DBC-3C1A-3E40-9987-5B435450694F}" type="pres">
      <dgm:prSet presAssocID="{0A8E4889-D4D8-4436-8995-ABCE7B9DD8E8}" presName="compositeNode" presStyleCnt="0">
        <dgm:presLayoutVars>
          <dgm:bulletEnabled val="1"/>
        </dgm:presLayoutVars>
      </dgm:prSet>
      <dgm:spPr/>
    </dgm:pt>
    <dgm:pt modelId="{17502A77-3F13-4E44-9067-35B632B678A3}" type="pres">
      <dgm:prSet presAssocID="{0A8E4889-D4D8-4436-8995-ABCE7B9DD8E8}" presName="bgRect" presStyleLbl="bgAccFollowNode1" presStyleIdx="4" presStyleCnt="7"/>
      <dgm:spPr/>
    </dgm:pt>
    <dgm:pt modelId="{D1E8FDC7-5C2C-6D47-8FE3-57FF5A04DA8E}" type="pres">
      <dgm:prSet presAssocID="{15D0C114-66EA-45F2-83AF-1DB1971AA2F3}" presName="sibTransNodeCircle" presStyleLbl="alignNode1" presStyleIdx="8" presStyleCnt="14">
        <dgm:presLayoutVars>
          <dgm:chMax val="0"/>
          <dgm:bulletEnabled/>
        </dgm:presLayoutVars>
      </dgm:prSet>
      <dgm:spPr/>
    </dgm:pt>
    <dgm:pt modelId="{C1BCEDFE-0FF7-8341-ACFA-EF60FD942DB7}" type="pres">
      <dgm:prSet presAssocID="{0A8E4889-D4D8-4436-8995-ABCE7B9DD8E8}" presName="bottomLine" presStyleLbl="alignNode1" presStyleIdx="9" presStyleCnt="14">
        <dgm:presLayoutVars/>
      </dgm:prSet>
      <dgm:spPr/>
    </dgm:pt>
    <dgm:pt modelId="{E0B1665E-DEC6-E447-9E69-57D36C8DE2CB}" type="pres">
      <dgm:prSet presAssocID="{0A8E4889-D4D8-4436-8995-ABCE7B9DD8E8}" presName="nodeText" presStyleLbl="bgAccFollowNode1" presStyleIdx="4" presStyleCnt="7">
        <dgm:presLayoutVars>
          <dgm:bulletEnabled val="1"/>
        </dgm:presLayoutVars>
      </dgm:prSet>
      <dgm:spPr/>
    </dgm:pt>
    <dgm:pt modelId="{D230FFC8-63BC-8741-BAC8-8A997F63C731}" type="pres">
      <dgm:prSet presAssocID="{15D0C114-66EA-45F2-83AF-1DB1971AA2F3}" presName="sibTrans" presStyleCnt="0"/>
      <dgm:spPr/>
    </dgm:pt>
    <dgm:pt modelId="{24A9CA56-98BD-B74C-8F24-7F5DA265DC30}" type="pres">
      <dgm:prSet presAssocID="{6AB258F8-4F92-4179-A609-30E3B693B4D3}" presName="compositeNode" presStyleCnt="0">
        <dgm:presLayoutVars>
          <dgm:bulletEnabled val="1"/>
        </dgm:presLayoutVars>
      </dgm:prSet>
      <dgm:spPr/>
    </dgm:pt>
    <dgm:pt modelId="{CDF7ED2D-E07B-4E4B-A9A4-75B24FE3EB82}" type="pres">
      <dgm:prSet presAssocID="{6AB258F8-4F92-4179-A609-30E3B693B4D3}" presName="bgRect" presStyleLbl="bgAccFollowNode1" presStyleIdx="5" presStyleCnt="7"/>
      <dgm:spPr/>
    </dgm:pt>
    <dgm:pt modelId="{9E6E23DA-0632-2240-8053-D90B6E11AE05}" type="pres">
      <dgm:prSet presAssocID="{FB4DA8E1-B118-4E80-9716-E4B7957E75FF}" presName="sibTransNodeCircle" presStyleLbl="alignNode1" presStyleIdx="10" presStyleCnt="14">
        <dgm:presLayoutVars>
          <dgm:chMax val="0"/>
          <dgm:bulletEnabled/>
        </dgm:presLayoutVars>
      </dgm:prSet>
      <dgm:spPr/>
    </dgm:pt>
    <dgm:pt modelId="{32B000FC-6942-5744-B46B-C0981088AC1E}" type="pres">
      <dgm:prSet presAssocID="{6AB258F8-4F92-4179-A609-30E3B693B4D3}" presName="bottomLine" presStyleLbl="alignNode1" presStyleIdx="11" presStyleCnt="14">
        <dgm:presLayoutVars/>
      </dgm:prSet>
      <dgm:spPr/>
    </dgm:pt>
    <dgm:pt modelId="{205FEA5C-DDC2-0D47-BBF8-EDA262E79CE7}" type="pres">
      <dgm:prSet presAssocID="{6AB258F8-4F92-4179-A609-30E3B693B4D3}" presName="nodeText" presStyleLbl="bgAccFollowNode1" presStyleIdx="5" presStyleCnt="7">
        <dgm:presLayoutVars>
          <dgm:bulletEnabled val="1"/>
        </dgm:presLayoutVars>
      </dgm:prSet>
      <dgm:spPr/>
    </dgm:pt>
    <dgm:pt modelId="{90A3AA5B-6732-3F4C-8CA8-85818FAC7862}" type="pres">
      <dgm:prSet presAssocID="{FB4DA8E1-B118-4E80-9716-E4B7957E75FF}" presName="sibTrans" presStyleCnt="0"/>
      <dgm:spPr/>
    </dgm:pt>
    <dgm:pt modelId="{3EBC2E54-27A4-7D40-8804-A0071AA19225}" type="pres">
      <dgm:prSet presAssocID="{5483E58B-1D08-462D-B835-D0DA095E83A1}" presName="compositeNode" presStyleCnt="0">
        <dgm:presLayoutVars>
          <dgm:bulletEnabled val="1"/>
        </dgm:presLayoutVars>
      </dgm:prSet>
      <dgm:spPr/>
    </dgm:pt>
    <dgm:pt modelId="{2DF82BFB-396A-1248-A46E-770D86C9AE88}" type="pres">
      <dgm:prSet presAssocID="{5483E58B-1D08-462D-B835-D0DA095E83A1}" presName="bgRect" presStyleLbl="bgAccFollowNode1" presStyleIdx="6" presStyleCnt="7"/>
      <dgm:spPr/>
    </dgm:pt>
    <dgm:pt modelId="{62A78727-3F8B-2048-B4FA-B8C87BEDE3B0}" type="pres">
      <dgm:prSet presAssocID="{050CE074-0D10-415B-A711-DAB4B8554782}" presName="sibTransNodeCircle" presStyleLbl="alignNode1" presStyleIdx="12" presStyleCnt="14">
        <dgm:presLayoutVars>
          <dgm:chMax val="0"/>
          <dgm:bulletEnabled/>
        </dgm:presLayoutVars>
      </dgm:prSet>
      <dgm:spPr/>
    </dgm:pt>
    <dgm:pt modelId="{113AEC36-7D43-094C-B198-FCB684964496}" type="pres">
      <dgm:prSet presAssocID="{5483E58B-1D08-462D-B835-D0DA095E83A1}" presName="bottomLine" presStyleLbl="alignNode1" presStyleIdx="13" presStyleCnt="14">
        <dgm:presLayoutVars/>
      </dgm:prSet>
      <dgm:spPr/>
    </dgm:pt>
    <dgm:pt modelId="{A6C0D5D7-DB45-EA42-8C2B-CCC914059CC3}" type="pres">
      <dgm:prSet presAssocID="{5483E58B-1D08-462D-B835-D0DA095E83A1}" presName="nodeText" presStyleLbl="bgAccFollowNode1" presStyleIdx="6" presStyleCnt="7">
        <dgm:presLayoutVars>
          <dgm:bulletEnabled val="1"/>
        </dgm:presLayoutVars>
      </dgm:prSet>
      <dgm:spPr/>
    </dgm:pt>
  </dgm:ptLst>
  <dgm:cxnLst>
    <dgm:cxn modelId="{C45B2706-9D6C-CD42-B72F-B627529BD056}" type="presOf" srcId="{BF0F553A-0D3B-4C5C-9960-D93436053246}" destId="{8C4D5B27-2865-4D40-8C9C-D2033DC7CCB3}" srcOrd="0" destOrd="0" presId="urn:microsoft.com/office/officeart/2016/7/layout/BasicLinearProcessNumbered"/>
    <dgm:cxn modelId="{2E90090B-06C8-0B45-9B57-368786E50410}" type="presOf" srcId="{CD79E820-BFB8-4824-9C90-F930051CC768}" destId="{88D56028-E0FC-6748-8587-7B87E4042664}" srcOrd="0" destOrd="0" presId="urn:microsoft.com/office/officeart/2016/7/layout/BasicLinearProcessNumbered"/>
    <dgm:cxn modelId="{43160219-4D40-9241-91A0-79DFB48602ED}" type="presOf" srcId="{D2B2ACC5-69BC-4331-8FAA-A42CB61C6E8C}" destId="{5417AC61-C7B5-484A-B93B-5B07F0221C3F}" srcOrd="0" destOrd="0" presId="urn:microsoft.com/office/officeart/2016/7/layout/BasicLinearProcessNumbered"/>
    <dgm:cxn modelId="{7395DA19-DD02-5E49-B68C-AB52A9FFE30B}" type="presOf" srcId="{6AB258F8-4F92-4179-A609-30E3B693B4D3}" destId="{205FEA5C-DDC2-0D47-BBF8-EDA262E79CE7}" srcOrd="1" destOrd="0" presId="urn:microsoft.com/office/officeart/2016/7/layout/BasicLinearProcessNumbered"/>
    <dgm:cxn modelId="{33BE6626-CF1D-FF44-9CBB-AFB58027F5B1}" type="presOf" srcId="{0A8E4889-D4D8-4436-8995-ABCE7B9DD8E8}" destId="{E0B1665E-DEC6-E447-9E69-57D36C8DE2CB}" srcOrd="1" destOrd="0" presId="urn:microsoft.com/office/officeart/2016/7/layout/BasicLinearProcessNumbered"/>
    <dgm:cxn modelId="{1D3EAF38-E311-4991-9C69-F512A3433422}" srcId="{D2B2ACC5-69BC-4331-8FAA-A42CB61C6E8C}" destId="{6AB258F8-4F92-4179-A609-30E3B693B4D3}" srcOrd="5" destOrd="0" parTransId="{36923518-011F-4790-A5DA-0D21A23A03AE}" sibTransId="{FB4DA8E1-B118-4E80-9716-E4B7957E75FF}"/>
    <dgm:cxn modelId="{5853973B-E9B1-5440-8A58-2026AF75761F}" type="presOf" srcId="{5483E58B-1D08-462D-B835-D0DA095E83A1}" destId="{A6C0D5D7-DB45-EA42-8C2B-CCC914059CC3}" srcOrd="1" destOrd="0" presId="urn:microsoft.com/office/officeart/2016/7/layout/BasicLinearProcessNumbered"/>
    <dgm:cxn modelId="{6E39FE44-80EA-3C4F-BD02-14259AAD92B7}" type="presOf" srcId="{050CE074-0D10-415B-A711-DAB4B8554782}" destId="{62A78727-3F8B-2048-B4FA-B8C87BEDE3B0}" srcOrd="0" destOrd="0" presId="urn:microsoft.com/office/officeart/2016/7/layout/BasicLinearProcessNumbered"/>
    <dgm:cxn modelId="{BD479849-7F6C-144C-8F97-3DA13091886B}" type="presOf" srcId="{FB4DA8E1-B118-4E80-9716-E4B7957E75FF}" destId="{9E6E23DA-0632-2240-8053-D90B6E11AE05}" srcOrd="0" destOrd="0" presId="urn:microsoft.com/office/officeart/2016/7/layout/BasicLinearProcessNumbered"/>
    <dgm:cxn modelId="{DE65224A-EC99-4E19-9556-8AC9DCD916AC}" srcId="{D2B2ACC5-69BC-4331-8FAA-A42CB61C6E8C}" destId="{B84C998E-D819-4236-AC81-3D75DE7825D4}" srcOrd="2" destOrd="0" parTransId="{B59F6933-9465-4146-BBFA-C8E7CD898DE8}" sibTransId="{0F82B0DD-42C1-4A51-BE78-EEED74D8EFAC}"/>
    <dgm:cxn modelId="{917D8C50-80E3-4F8F-9AA3-C0E49FB04805}" srcId="{D2B2ACC5-69BC-4331-8FAA-A42CB61C6E8C}" destId="{8F7A1729-3700-4A8F-BEDB-3C758A4D8738}" srcOrd="0" destOrd="0" parTransId="{B01E4AC6-9C7A-4372-90DE-F0F2F46F4AE3}" sibTransId="{B22C91F7-7481-4B50-8D66-BECDE2B30957}"/>
    <dgm:cxn modelId="{A3114F51-D186-9B49-9416-0648BE3161BA}" type="presOf" srcId="{23147B54-1F39-42A9-B937-CF29BDA7FD1E}" destId="{F0B0E63A-8406-144D-842E-B7A57FA566FB}" srcOrd="0" destOrd="0" presId="urn:microsoft.com/office/officeart/2016/7/layout/BasicLinearProcessNumbered"/>
    <dgm:cxn modelId="{CEC91B5E-8A4B-0D45-923D-E3D8F7A8E33F}" type="presOf" srcId="{8F7A1729-3700-4A8F-BEDB-3C758A4D8738}" destId="{0B7A0ACE-5BE0-1F49-A6D5-AD9CD8FFA93E}" srcOrd="1" destOrd="0" presId="urn:microsoft.com/office/officeart/2016/7/layout/BasicLinearProcessNumbered"/>
    <dgm:cxn modelId="{F9710761-D209-3849-B140-D4AE83969E51}" type="presOf" srcId="{BF0F553A-0D3B-4C5C-9960-D93436053246}" destId="{5919E4F9-3BF1-F64B-AD0E-D99FBE98D660}" srcOrd="1" destOrd="0" presId="urn:microsoft.com/office/officeart/2016/7/layout/BasicLinearProcessNumbered"/>
    <dgm:cxn modelId="{C83D8A69-3063-CE46-BE34-D390740C022F}" type="presOf" srcId="{0F82B0DD-42C1-4A51-BE78-EEED74D8EFAC}" destId="{787EFCBD-C120-8B49-8B11-42D238407A2E}" srcOrd="0" destOrd="0" presId="urn:microsoft.com/office/officeart/2016/7/layout/BasicLinearProcessNumbered"/>
    <dgm:cxn modelId="{BBE8B16A-1452-9F4A-AE09-843F193B72D3}" type="presOf" srcId="{B84C998E-D819-4236-AC81-3D75DE7825D4}" destId="{F58C52DE-3221-A740-A15A-23BDEB0BF557}" srcOrd="0" destOrd="0" presId="urn:microsoft.com/office/officeart/2016/7/layout/BasicLinearProcessNumbered"/>
    <dgm:cxn modelId="{FD74106C-0B3E-C041-82C3-1DDAECF047B1}" type="presOf" srcId="{6AB258F8-4F92-4179-A609-30E3B693B4D3}" destId="{CDF7ED2D-E07B-4E4B-A9A4-75B24FE3EB82}" srcOrd="0" destOrd="0" presId="urn:microsoft.com/office/officeart/2016/7/layout/BasicLinearProcessNumbered"/>
    <dgm:cxn modelId="{4B3F4F7F-F3A5-AC4D-A15E-75BD089AAC6B}" type="presOf" srcId="{0A8E4889-D4D8-4436-8995-ABCE7B9DD8E8}" destId="{17502A77-3F13-4E44-9067-35B632B678A3}" srcOrd="0" destOrd="0" presId="urn:microsoft.com/office/officeart/2016/7/layout/BasicLinearProcessNumbered"/>
    <dgm:cxn modelId="{DB65888B-A771-3843-8EC7-F3D1C9B2ED43}" type="presOf" srcId="{B84C998E-D819-4236-AC81-3D75DE7825D4}" destId="{A7598D52-C0E4-B34D-B2BB-828A9D57C8DD}" srcOrd="1" destOrd="0" presId="urn:microsoft.com/office/officeart/2016/7/layout/BasicLinearProcessNumbered"/>
    <dgm:cxn modelId="{E56F8C8C-ECCA-0D45-AF39-BCA0EC1DCD0D}" type="presOf" srcId="{6469E477-FE7C-464D-8625-EA0E7DDA3841}" destId="{CC0B5663-6B11-374C-9C36-E9EEF81EC28E}" srcOrd="0" destOrd="0" presId="urn:microsoft.com/office/officeart/2016/7/layout/BasicLinearProcessNumbered"/>
    <dgm:cxn modelId="{6D51ADAF-C5D4-4ABF-9F8E-9DEA9F05B7C6}" srcId="{D2B2ACC5-69BC-4331-8FAA-A42CB61C6E8C}" destId="{0A8E4889-D4D8-4436-8995-ABCE7B9DD8E8}" srcOrd="4" destOrd="0" parTransId="{8AA6D09D-04D5-4C7E-A5C2-2FC14E322B88}" sibTransId="{15D0C114-66EA-45F2-83AF-1DB1971AA2F3}"/>
    <dgm:cxn modelId="{AB2CA9C0-367F-134A-995F-3402FE1A8089}" type="presOf" srcId="{5483E58B-1D08-462D-B835-D0DA095E83A1}" destId="{2DF82BFB-396A-1248-A46E-770D86C9AE88}" srcOrd="0" destOrd="0" presId="urn:microsoft.com/office/officeart/2016/7/layout/BasicLinearProcessNumbered"/>
    <dgm:cxn modelId="{14B99CCF-4808-294D-8532-4F25E03C8EAC}" type="presOf" srcId="{8F7A1729-3700-4A8F-BEDB-3C758A4D8738}" destId="{F7C13F3F-CD4D-9E43-902C-7F43C3392247}" srcOrd="0" destOrd="0" presId="urn:microsoft.com/office/officeart/2016/7/layout/BasicLinearProcessNumbered"/>
    <dgm:cxn modelId="{085CEFD1-DB37-4047-A5F6-49558B92F9D0}" srcId="{D2B2ACC5-69BC-4331-8FAA-A42CB61C6E8C}" destId="{23147B54-1F39-42A9-B937-CF29BDA7FD1E}" srcOrd="3" destOrd="0" parTransId="{73E31ED5-89E9-427D-993D-F8F6290FBA8A}" sibTransId="{CD79E820-BFB8-4824-9C90-F930051CC768}"/>
    <dgm:cxn modelId="{26DDE9D2-8510-49DD-BBEA-FAAD027BFEC8}" srcId="{D2B2ACC5-69BC-4331-8FAA-A42CB61C6E8C}" destId="{BF0F553A-0D3B-4C5C-9960-D93436053246}" srcOrd="1" destOrd="0" parTransId="{70C3BF73-3028-4B6E-9B7D-0B1E3EA4973F}" sibTransId="{6469E477-FE7C-464D-8625-EA0E7DDA3841}"/>
    <dgm:cxn modelId="{FD4780D7-02AA-4158-A4BE-F5482BBE9406}" srcId="{D2B2ACC5-69BC-4331-8FAA-A42CB61C6E8C}" destId="{5483E58B-1D08-462D-B835-D0DA095E83A1}" srcOrd="6" destOrd="0" parTransId="{14808A7E-E7EB-4B13-9481-EF8A5F6C054C}" sibTransId="{050CE074-0D10-415B-A711-DAB4B8554782}"/>
    <dgm:cxn modelId="{DF4D3EE0-89DC-6D4D-AE99-9708052E07B1}" type="presOf" srcId="{B22C91F7-7481-4B50-8D66-BECDE2B30957}" destId="{95127FC0-CE15-544A-B7D3-04074C4E5D26}" srcOrd="0" destOrd="0" presId="urn:microsoft.com/office/officeart/2016/7/layout/BasicLinearProcessNumbered"/>
    <dgm:cxn modelId="{D2C4CBE2-3AC2-A841-AAEE-BA61B60FC5C0}" type="presOf" srcId="{23147B54-1F39-42A9-B937-CF29BDA7FD1E}" destId="{F2287FA2-57F3-4945-8ABA-F549019C2FDE}" srcOrd="1" destOrd="0" presId="urn:microsoft.com/office/officeart/2016/7/layout/BasicLinearProcessNumbered"/>
    <dgm:cxn modelId="{DB3561F4-4CB9-4A49-881F-8F3F2B3C32D6}" type="presOf" srcId="{15D0C114-66EA-45F2-83AF-1DB1971AA2F3}" destId="{D1E8FDC7-5C2C-6D47-8FE3-57FF5A04DA8E}" srcOrd="0" destOrd="0" presId="urn:microsoft.com/office/officeart/2016/7/layout/BasicLinearProcessNumbered"/>
    <dgm:cxn modelId="{E8D9AD6A-530C-6749-B68E-98467A8BCD1F}" type="presParOf" srcId="{5417AC61-C7B5-484A-B93B-5B07F0221C3F}" destId="{F6896532-317D-DD4B-B478-646212CE25EE}" srcOrd="0" destOrd="0" presId="urn:microsoft.com/office/officeart/2016/7/layout/BasicLinearProcessNumbered"/>
    <dgm:cxn modelId="{95D6FE9C-F481-E544-9591-29E78983DFB1}" type="presParOf" srcId="{F6896532-317D-DD4B-B478-646212CE25EE}" destId="{F7C13F3F-CD4D-9E43-902C-7F43C3392247}" srcOrd="0" destOrd="0" presId="urn:microsoft.com/office/officeart/2016/7/layout/BasicLinearProcessNumbered"/>
    <dgm:cxn modelId="{7F561B43-4F6C-5041-B5BC-0EE17AD4AAEC}" type="presParOf" srcId="{F6896532-317D-DD4B-B478-646212CE25EE}" destId="{95127FC0-CE15-544A-B7D3-04074C4E5D26}" srcOrd="1" destOrd="0" presId="urn:microsoft.com/office/officeart/2016/7/layout/BasicLinearProcessNumbered"/>
    <dgm:cxn modelId="{F8C22DF4-D7BA-6643-B5E4-9C43A6CE40B8}" type="presParOf" srcId="{F6896532-317D-DD4B-B478-646212CE25EE}" destId="{523F6498-5BE2-DF4D-9D91-F535F70A8E47}" srcOrd="2" destOrd="0" presId="urn:microsoft.com/office/officeart/2016/7/layout/BasicLinearProcessNumbered"/>
    <dgm:cxn modelId="{9E779A11-D1ED-214C-9890-A7D75C4EA9E0}" type="presParOf" srcId="{F6896532-317D-DD4B-B478-646212CE25EE}" destId="{0B7A0ACE-5BE0-1F49-A6D5-AD9CD8FFA93E}" srcOrd="3" destOrd="0" presId="urn:microsoft.com/office/officeart/2016/7/layout/BasicLinearProcessNumbered"/>
    <dgm:cxn modelId="{1BADE810-5492-0146-833E-6A78018D65D3}" type="presParOf" srcId="{5417AC61-C7B5-484A-B93B-5B07F0221C3F}" destId="{8B887474-CF34-8D46-88B8-8D86B7BD81E8}" srcOrd="1" destOrd="0" presId="urn:microsoft.com/office/officeart/2016/7/layout/BasicLinearProcessNumbered"/>
    <dgm:cxn modelId="{AD1228AE-7319-9B4C-A8E3-BE87FA2EE0C5}" type="presParOf" srcId="{5417AC61-C7B5-484A-B93B-5B07F0221C3F}" destId="{873A1628-1124-D34D-BA25-ECD0C0843541}" srcOrd="2" destOrd="0" presId="urn:microsoft.com/office/officeart/2016/7/layout/BasicLinearProcessNumbered"/>
    <dgm:cxn modelId="{988DF76B-9CFB-8B42-96B5-9C2BF12E2694}" type="presParOf" srcId="{873A1628-1124-D34D-BA25-ECD0C0843541}" destId="{8C4D5B27-2865-4D40-8C9C-D2033DC7CCB3}" srcOrd="0" destOrd="0" presId="urn:microsoft.com/office/officeart/2016/7/layout/BasicLinearProcessNumbered"/>
    <dgm:cxn modelId="{823DBBB5-8962-1948-BC7E-31DB96D640A9}" type="presParOf" srcId="{873A1628-1124-D34D-BA25-ECD0C0843541}" destId="{CC0B5663-6B11-374C-9C36-E9EEF81EC28E}" srcOrd="1" destOrd="0" presId="urn:microsoft.com/office/officeart/2016/7/layout/BasicLinearProcessNumbered"/>
    <dgm:cxn modelId="{C805336C-4BF4-F74B-A605-6AD6972F65DF}" type="presParOf" srcId="{873A1628-1124-D34D-BA25-ECD0C0843541}" destId="{F360C382-E299-6540-AD12-09B635DADFC8}" srcOrd="2" destOrd="0" presId="urn:microsoft.com/office/officeart/2016/7/layout/BasicLinearProcessNumbered"/>
    <dgm:cxn modelId="{DAB25C1D-79F5-E546-9684-8E55CC958728}" type="presParOf" srcId="{873A1628-1124-D34D-BA25-ECD0C0843541}" destId="{5919E4F9-3BF1-F64B-AD0E-D99FBE98D660}" srcOrd="3" destOrd="0" presId="urn:microsoft.com/office/officeart/2016/7/layout/BasicLinearProcessNumbered"/>
    <dgm:cxn modelId="{43B6C37B-F5CE-4248-B48A-DBF2F22E1357}" type="presParOf" srcId="{5417AC61-C7B5-484A-B93B-5B07F0221C3F}" destId="{BEE0AB38-88E5-1848-8A44-37D08D2901D4}" srcOrd="3" destOrd="0" presId="urn:microsoft.com/office/officeart/2016/7/layout/BasicLinearProcessNumbered"/>
    <dgm:cxn modelId="{7DCD4BE7-6AE4-4A49-B761-277EF9772526}" type="presParOf" srcId="{5417AC61-C7B5-484A-B93B-5B07F0221C3F}" destId="{174958D7-7250-9841-A8FB-3B9EFFE80E6D}" srcOrd="4" destOrd="0" presId="urn:microsoft.com/office/officeart/2016/7/layout/BasicLinearProcessNumbered"/>
    <dgm:cxn modelId="{38F2A0E5-8271-884D-A2D1-9387625EFBBC}" type="presParOf" srcId="{174958D7-7250-9841-A8FB-3B9EFFE80E6D}" destId="{F58C52DE-3221-A740-A15A-23BDEB0BF557}" srcOrd="0" destOrd="0" presId="urn:microsoft.com/office/officeart/2016/7/layout/BasicLinearProcessNumbered"/>
    <dgm:cxn modelId="{0FBD464C-CC4B-5948-8F19-B4EDFF504E62}" type="presParOf" srcId="{174958D7-7250-9841-A8FB-3B9EFFE80E6D}" destId="{787EFCBD-C120-8B49-8B11-42D238407A2E}" srcOrd="1" destOrd="0" presId="urn:microsoft.com/office/officeart/2016/7/layout/BasicLinearProcessNumbered"/>
    <dgm:cxn modelId="{DF76D5FA-9C0E-0741-8677-96F361EC419E}" type="presParOf" srcId="{174958D7-7250-9841-A8FB-3B9EFFE80E6D}" destId="{22EEBE15-2AFF-744D-8110-3D1E297DCCC3}" srcOrd="2" destOrd="0" presId="urn:microsoft.com/office/officeart/2016/7/layout/BasicLinearProcessNumbered"/>
    <dgm:cxn modelId="{E9050EB4-FE25-DB45-9C13-C86614955267}" type="presParOf" srcId="{174958D7-7250-9841-A8FB-3B9EFFE80E6D}" destId="{A7598D52-C0E4-B34D-B2BB-828A9D57C8DD}" srcOrd="3" destOrd="0" presId="urn:microsoft.com/office/officeart/2016/7/layout/BasicLinearProcessNumbered"/>
    <dgm:cxn modelId="{120C3584-5095-C743-8F8C-FC46641FFA79}" type="presParOf" srcId="{5417AC61-C7B5-484A-B93B-5B07F0221C3F}" destId="{45E9ADC1-CAEE-0D49-B586-4337E29A3E78}" srcOrd="5" destOrd="0" presId="urn:microsoft.com/office/officeart/2016/7/layout/BasicLinearProcessNumbered"/>
    <dgm:cxn modelId="{A87009D9-DC1E-C14E-983A-19E218E99C7E}" type="presParOf" srcId="{5417AC61-C7B5-484A-B93B-5B07F0221C3F}" destId="{71875330-456F-C641-B46D-B4984EFCF92E}" srcOrd="6" destOrd="0" presId="urn:microsoft.com/office/officeart/2016/7/layout/BasicLinearProcessNumbered"/>
    <dgm:cxn modelId="{8DA0D4B8-4DBF-D54B-AD4D-8EAA0912BBE2}" type="presParOf" srcId="{71875330-456F-C641-B46D-B4984EFCF92E}" destId="{F0B0E63A-8406-144D-842E-B7A57FA566FB}" srcOrd="0" destOrd="0" presId="urn:microsoft.com/office/officeart/2016/7/layout/BasicLinearProcessNumbered"/>
    <dgm:cxn modelId="{2C67754C-3EB7-C148-9E5F-EBF6D04FA77F}" type="presParOf" srcId="{71875330-456F-C641-B46D-B4984EFCF92E}" destId="{88D56028-E0FC-6748-8587-7B87E4042664}" srcOrd="1" destOrd="0" presId="urn:microsoft.com/office/officeart/2016/7/layout/BasicLinearProcessNumbered"/>
    <dgm:cxn modelId="{7062C18F-10FE-0B46-AFA6-217F308B0012}" type="presParOf" srcId="{71875330-456F-C641-B46D-B4984EFCF92E}" destId="{B1660FC2-23EA-3747-8589-6D901A2FDBA8}" srcOrd="2" destOrd="0" presId="urn:microsoft.com/office/officeart/2016/7/layout/BasicLinearProcessNumbered"/>
    <dgm:cxn modelId="{BB1866DE-F067-7A4D-8857-65A6DE05D213}" type="presParOf" srcId="{71875330-456F-C641-B46D-B4984EFCF92E}" destId="{F2287FA2-57F3-4945-8ABA-F549019C2FDE}" srcOrd="3" destOrd="0" presId="urn:microsoft.com/office/officeart/2016/7/layout/BasicLinearProcessNumbered"/>
    <dgm:cxn modelId="{B828D0D3-8BF8-D644-943D-BCAB04B892BE}" type="presParOf" srcId="{5417AC61-C7B5-484A-B93B-5B07F0221C3F}" destId="{9F6B9881-2E1D-894F-A574-851E6583EA0F}" srcOrd="7" destOrd="0" presId="urn:microsoft.com/office/officeart/2016/7/layout/BasicLinearProcessNumbered"/>
    <dgm:cxn modelId="{3DE059C9-3061-2B47-8EC8-75E5B26C4BA2}" type="presParOf" srcId="{5417AC61-C7B5-484A-B93B-5B07F0221C3F}" destId="{D55A0DBC-3C1A-3E40-9987-5B435450694F}" srcOrd="8" destOrd="0" presId="urn:microsoft.com/office/officeart/2016/7/layout/BasicLinearProcessNumbered"/>
    <dgm:cxn modelId="{01C94585-422A-174F-A06C-3AA598D24A29}" type="presParOf" srcId="{D55A0DBC-3C1A-3E40-9987-5B435450694F}" destId="{17502A77-3F13-4E44-9067-35B632B678A3}" srcOrd="0" destOrd="0" presId="urn:microsoft.com/office/officeart/2016/7/layout/BasicLinearProcessNumbered"/>
    <dgm:cxn modelId="{BD85FBA2-FE9E-2349-9CA8-DB88CB95566E}" type="presParOf" srcId="{D55A0DBC-3C1A-3E40-9987-5B435450694F}" destId="{D1E8FDC7-5C2C-6D47-8FE3-57FF5A04DA8E}" srcOrd="1" destOrd="0" presId="urn:microsoft.com/office/officeart/2016/7/layout/BasicLinearProcessNumbered"/>
    <dgm:cxn modelId="{4320E6DC-5BC0-C04A-A952-2FED22729E05}" type="presParOf" srcId="{D55A0DBC-3C1A-3E40-9987-5B435450694F}" destId="{C1BCEDFE-0FF7-8341-ACFA-EF60FD942DB7}" srcOrd="2" destOrd="0" presId="urn:microsoft.com/office/officeart/2016/7/layout/BasicLinearProcessNumbered"/>
    <dgm:cxn modelId="{D94DA485-FE67-964E-9A0B-C66AA38ABC10}" type="presParOf" srcId="{D55A0DBC-3C1A-3E40-9987-5B435450694F}" destId="{E0B1665E-DEC6-E447-9E69-57D36C8DE2CB}" srcOrd="3" destOrd="0" presId="urn:microsoft.com/office/officeart/2016/7/layout/BasicLinearProcessNumbered"/>
    <dgm:cxn modelId="{A9515E1C-CB25-6D44-BB74-DD49CBA36B8F}" type="presParOf" srcId="{5417AC61-C7B5-484A-B93B-5B07F0221C3F}" destId="{D230FFC8-63BC-8741-BAC8-8A997F63C731}" srcOrd="9" destOrd="0" presId="urn:microsoft.com/office/officeart/2016/7/layout/BasicLinearProcessNumbered"/>
    <dgm:cxn modelId="{DCBFD72E-674D-8C4D-9FE5-2D8ABDCB3759}" type="presParOf" srcId="{5417AC61-C7B5-484A-B93B-5B07F0221C3F}" destId="{24A9CA56-98BD-B74C-8F24-7F5DA265DC30}" srcOrd="10" destOrd="0" presId="urn:microsoft.com/office/officeart/2016/7/layout/BasicLinearProcessNumbered"/>
    <dgm:cxn modelId="{BCCC3FB5-7B23-454B-9A6C-1DA1B76F2E04}" type="presParOf" srcId="{24A9CA56-98BD-B74C-8F24-7F5DA265DC30}" destId="{CDF7ED2D-E07B-4E4B-A9A4-75B24FE3EB82}" srcOrd="0" destOrd="0" presId="urn:microsoft.com/office/officeart/2016/7/layout/BasicLinearProcessNumbered"/>
    <dgm:cxn modelId="{CFAACB3E-E2B7-8740-93DF-D1706FCB8650}" type="presParOf" srcId="{24A9CA56-98BD-B74C-8F24-7F5DA265DC30}" destId="{9E6E23DA-0632-2240-8053-D90B6E11AE05}" srcOrd="1" destOrd="0" presId="urn:microsoft.com/office/officeart/2016/7/layout/BasicLinearProcessNumbered"/>
    <dgm:cxn modelId="{419CE49B-731A-794E-98DD-DAC2D15FE757}" type="presParOf" srcId="{24A9CA56-98BD-B74C-8F24-7F5DA265DC30}" destId="{32B000FC-6942-5744-B46B-C0981088AC1E}" srcOrd="2" destOrd="0" presId="urn:microsoft.com/office/officeart/2016/7/layout/BasicLinearProcessNumbered"/>
    <dgm:cxn modelId="{B5DA0FAD-1F38-3943-A8A2-C15117EB42FC}" type="presParOf" srcId="{24A9CA56-98BD-B74C-8F24-7F5DA265DC30}" destId="{205FEA5C-DDC2-0D47-BBF8-EDA262E79CE7}" srcOrd="3" destOrd="0" presId="urn:microsoft.com/office/officeart/2016/7/layout/BasicLinearProcessNumbered"/>
    <dgm:cxn modelId="{DF5706C1-6030-3642-8F0C-C2F5DA7ADA32}" type="presParOf" srcId="{5417AC61-C7B5-484A-B93B-5B07F0221C3F}" destId="{90A3AA5B-6732-3F4C-8CA8-85818FAC7862}" srcOrd="11" destOrd="0" presId="urn:microsoft.com/office/officeart/2016/7/layout/BasicLinearProcessNumbered"/>
    <dgm:cxn modelId="{AFB20428-7F3F-BC40-8DF3-C1466DA9E31C}" type="presParOf" srcId="{5417AC61-C7B5-484A-B93B-5B07F0221C3F}" destId="{3EBC2E54-27A4-7D40-8804-A0071AA19225}" srcOrd="12" destOrd="0" presId="urn:microsoft.com/office/officeart/2016/7/layout/BasicLinearProcessNumbered"/>
    <dgm:cxn modelId="{4D67C928-4D1B-B144-9757-C571D22670ED}" type="presParOf" srcId="{3EBC2E54-27A4-7D40-8804-A0071AA19225}" destId="{2DF82BFB-396A-1248-A46E-770D86C9AE88}" srcOrd="0" destOrd="0" presId="urn:microsoft.com/office/officeart/2016/7/layout/BasicLinearProcessNumbered"/>
    <dgm:cxn modelId="{BC14C340-3488-204F-AFA3-75FFFCC877B3}" type="presParOf" srcId="{3EBC2E54-27A4-7D40-8804-A0071AA19225}" destId="{62A78727-3F8B-2048-B4FA-B8C87BEDE3B0}" srcOrd="1" destOrd="0" presId="urn:microsoft.com/office/officeart/2016/7/layout/BasicLinearProcessNumbered"/>
    <dgm:cxn modelId="{CB7F9AEA-1735-8E4C-9E17-372B599A147D}" type="presParOf" srcId="{3EBC2E54-27A4-7D40-8804-A0071AA19225}" destId="{113AEC36-7D43-094C-B198-FCB684964496}" srcOrd="2" destOrd="0" presId="urn:microsoft.com/office/officeart/2016/7/layout/BasicLinearProcessNumbered"/>
    <dgm:cxn modelId="{A4694FFF-13CA-5349-9D20-92CF2B4F3F15}" type="presParOf" srcId="{3EBC2E54-27A4-7D40-8804-A0071AA19225}" destId="{A6C0D5D7-DB45-EA42-8C2B-CCC914059CC3}" srcOrd="3" destOrd="0" presId="urn:microsoft.com/office/officeart/2016/7/layout/BasicLinearProcessNumbered"/>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495654-8EF4-394B-8380-B998D0BCAA9C}">
      <dsp:nvSpPr>
        <dsp:cNvPr id="0" name=""/>
        <dsp:cNvSpPr/>
      </dsp:nvSpPr>
      <dsp:spPr>
        <a:xfrm>
          <a:off x="0" y="0"/>
          <a:ext cx="8904190"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7E7EBCBE-EADE-B644-9A5A-F2405E0D2970}">
      <dsp:nvSpPr>
        <dsp:cNvPr id="0" name=""/>
        <dsp:cNvSpPr/>
      </dsp:nvSpPr>
      <dsp:spPr>
        <a:xfrm>
          <a:off x="0" y="0"/>
          <a:ext cx="8904190" cy="20203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GB" sz="2400" kern="1200" dirty="0"/>
            <a:t>Mr. Scott W Cadzow, STF547 Security expert</a:t>
          </a:r>
          <a:endParaRPr lang="en-US" sz="2400" kern="1200" dirty="0"/>
        </a:p>
      </dsp:txBody>
      <dsp:txXfrm>
        <a:off x="0" y="0"/>
        <a:ext cx="8904190" cy="2020343"/>
      </dsp:txXfrm>
    </dsp:sp>
    <dsp:sp modelId="{55623CF6-7C93-AC44-B66C-B6432EB8C5F1}">
      <dsp:nvSpPr>
        <dsp:cNvPr id="0" name=""/>
        <dsp:cNvSpPr/>
      </dsp:nvSpPr>
      <dsp:spPr>
        <a:xfrm>
          <a:off x="0" y="2020343"/>
          <a:ext cx="8904190" cy="0"/>
        </a:xfrm>
        <a:prstGeom prst="line">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1">
          <a:scrgbClr r="0" g="0" b="0"/>
        </a:effectRef>
        <a:fontRef idx="minor">
          <a:schemeClr val="lt1"/>
        </a:fontRef>
      </dsp:style>
    </dsp:sp>
    <dsp:sp modelId="{DAC489EA-87CA-DA45-820C-72392DF6D8DA}">
      <dsp:nvSpPr>
        <dsp:cNvPr id="0" name=""/>
        <dsp:cNvSpPr/>
      </dsp:nvSpPr>
      <dsp:spPr>
        <a:xfrm>
          <a:off x="0" y="2020343"/>
          <a:ext cx="8904190" cy="20203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GB" sz="2400" kern="1200" dirty="0" err="1"/>
            <a:t>Dr.</a:t>
          </a:r>
          <a:r>
            <a:rPr lang="en-GB" sz="2400" kern="1200" dirty="0"/>
            <a:t> Jumoke </a:t>
          </a:r>
          <a:r>
            <a:rPr lang="en-GB" sz="2400" kern="1200" dirty="0" err="1"/>
            <a:t>Ogunbekun</a:t>
          </a:r>
          <a:r>
            <a:rPr lang="en-GB" sz="2400" kern="1200" dirty="0"/>
            <a:t>, STF547 Security expert</a:t>
          </a:r>
          <a:endParaRPr lang="en-US" sz="2400" kern="1200" dirty="0"/>
        </a:p>
      </dsp:txBody>
      <dsp:txXfrm>
        <a:off x="0" y="2020343"/>
        <a:ext cx="8904190" cy="202034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732613-461D-412D-B11E-821121ED3573}">
      <dsp:nvSpPr>
        <dsp:cNvPr id="0" name=""/>
        <dsp:cNvSpPr/>
      </dsp:nvSpPr>
      <dsp:spPr>
        <a:xfrm>
          <a:off x="0" y="656611"/>
          <a:ext cx="8904190" cy="121220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0E38978-22AA-42C7-9717-D8E8C68A932D}">
      <dsp:nvSpPr>
        <dsp:cNvPr id="0" name=""/>
        <dsp:cNvSpPr/>
      </dsp:nvSpPr>
      <dsp:spPr>
        <a:xfrm>
          <a:off x="366692" y="929358"/>
          <a:ext cx="666713" cy="66671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78BEBAB-5766-40BC-8702-D4B9ED3AD8EE}">
      <dsp:nvSpPr>
        <dsp:cNvPr id="0" name=""/>
        <dsp:cNvSpPr/>
      </dsp:nvSpPr>
      <dsp:spPr>
        <a:xfrm>
          <a:off x="1400098" y="656611"/>
          <a:ext cx="4006885" cy="12122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292" tIns="128292" rIns="128292" bIns="128292" numCol="1" spcCol="1270" anchor="ctr" anchorCtr="0">
          <a:noAutofit/>
        </a:bodyPr>
        <a:lstStyle/>
        <a:p>
          <a:pPr marL="0" lvl="0" indent="0" algn="l" defTabSz="1111250">
            <a:lnSpc>
              <a:spcPct val="90000"/>
            </a:lnSpc>
            <a:spcBef>
              <a:spcPct val="0"/>
            </a:spcBef>
            <a:spcAft>
              <a:spcPct val="35000"/>
            </a:spcAft>
            <a:buNone/>
          </a:pPr>
          <a:r>
            <a:rPr lang="en-GB" sz="2500" kern="1200"/>
            <a:t>A device used to counter a threat</a:t>
          </a:r>
          <a:endParaRPr lang="en-US" sz="2500" kern="1200"/>
        </a:p>
      </dsp:txBody>
      <dsp:txXfrm>
        <a:off x="1400098" y="656611"/>
        <a:ext cx="4006885" cy="1212206"/>
      </dsp:txXfrm>
    </dsp:sp>
    <dsp:sp modelId="{D15625A8-18A4-4A1F-A2EA-7FE882DE7AAB}">
      <dsp:nvSpPr>
        <dsp:cNvPr id="0" name=""/>
        <dsp:cNvSpPr/>
      </dsp:nvSpPr>
      <dsp:spPr>
        <a:xfrm>
          <a:off x="5406983" y="656611"/>
          <a:ext cx="3497206" cy="12122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292" tIns="128292" rIns="128292" bIns="128292" numCol="1" spcCol="1270" anchor="ctr" anchorCtr="0">
          <a:noAutofit/>
        </a:bodyPr>
        <a:lstStyle/>
        <a:p>
          <a:pPr marL="0" lvl="0" indent="0" algn="l" defTabSz="622300">
            <a:lnSpc>
              <a:spcPct val="90000"/>
            </a:lnSpc>
            <a:spcBef>
              <a:spcPct val="0"/>
            </a:spcBef>
            <a:spcAft>
              <a:spcPct val="35000"/>
            </a:spcAft>
            <a:buNone/>
          </a:pPr>
          <a:r>
            <a:rPr lang="en-GB" sz="1400" kern="1200"/>
            <a:t>Used to reduce risk to the system</a:t>
          </a:r>
          <a:endParaRPr lang="en-US" sz="1400" kern="1200"/>
        </a:p>
        <a:p>
          <a:pPr marL="0" lvl="0" indent="0" algn="l" defTabSz="622300">
            <a:lnSpc>
              <a:spcPct val="90000"/>
            </a:lnSpc>
            <a:spcBef>
              <a:spcPct val="0"/>
            </a:spcBef>
            <a:spcAft>
              <a:spcPct val="35000"/>
            </a:spcAft>
            <a:buNone/>
          </a:pPr>
          <a:r>
            <a:rPr lang="en-GB" sz="1400" kern="1200"/>
            <a:t>Becomes an asset of the system</a:t>
          </a:r>
          <a:endParaRPr lang="en-US" sz="1400" kern="1200"/>
        </a:p>
        <a:p>
          <a:pPr marL="0" lvl="0" indent="0" algn="l" defTabSz="622300">
            <a:lnSpc>
              <a:spcPct val="90000"/>
            </a:lnSpc>
            <a:spcBef>
              <a:spcPct val="0"/>
            </a:spcBef>
            <a:spcAft>
              <a:spcPct val="35000"/>
            </a:spcAft>
            <a:buNone/>
          </a:pPr>
          <a:r>
            <a:rPr lang="en-GB" sz="1400" kern="1200"/>
            <a:t>Often requires considerable infrastructure to implement</a:t>
          </a:r>
          <a:endParaRPr lang="en-US" sz="1400" kern="1200"/>
        </a:p>
      </dsp:txBody>
      <dsp:txXfrm>
        <a:off x="5406983" y="656611"/>
        <a:ext cx="3497206" cy="1212206"/>
      </dsp:txXfrm>
    </dsp:sp>
    <dsp:sp modelId="{28D53121-CF63-4B21-A4E8-DB05C5CD7A46}">
      <dsp:nvSpPr>
        <dsp:cNvPr id="0" name=""/>
        <dsp:cNvSpPr/>
      </dsp:nvSpPr>
      <dsp:spPr>
        <a:xfrm>
          <a:off x="0" y="2171869"/>
          <a:ext cx="8904190" cy="1212206"/>
        </a:xfrm>
        <a:prstGeom prst="roundRect">
          <a:avLst>
            <a:gd name="adj" fmla="val 10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635FDF-7828-4654-9E77-E20F3F77DA90}">
      <dsp:nvSpPr>
        <dsp:cNvPr id="0" name=""/>
        <dsp:cNvSpPr/>
      </dsp:nvSpPr>
      <dsp:spPr>
        <a:xfrm>
          <a:off x="366692" y="2444615"/>
          <a:ext cx="666713" cy="66671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00605EE-F6A2-439C-A53A-DE1B0C6A721E}">
      <dsp:nvSpPr>
        <dsp:cNvPr id="0" name=""/>
        <dsp:cNvSpPr/>
      </dsp:nvSpPr>
      <dsp:spPr>
        <a:xfrm>
          <a:off x="1400098" y="2171869"/>
          <a:ext cx="4006885" cy="12122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292" tIns="128292" rIns="128292" bIns="128292" numCol="1" spcCol="1270" anchor="ctr" anchorCtr="0">
          <a:noAutofit/>
        </a:bodyPr>
        <a:lstStyle/>
        <a:p>
          <a:pPr marL="0" lvl="0" indent="0" algn="l" defTabSz="1111250">
            <a:lnSpc>
              <a:spcPct val="90000"/>
            </a:lnSpc>
            <a:spcBef>
              <a:spcPct val="0"/>
            </a:spcBef>
            <a:spcAft>
              <a:spcPct val="35000"/>
            </a:spcAft>
            <a:buNone/>
          </a:pPr>
          <a:r>
            <a:rPr lang="en-GB" sz="2500" kern="1200"/>
            <a:t>Doesn’t have to be technical</a:t>
          </a:r>
          <a:endParaRPr lang="en-US" sz="2500" kern="1200"/>
        </a:p>
      </dsp:txBody>
      <dsp:txXfrm>
        <a:off x="1400098" y="2171869"/>
        <a:ext cx="4006885" cy="1212206"/>
      </dsp:txXfrm>
    </dsp:sp>
    <dsp:sp modelId="{6C5339B3-5116-41C5-8975-38CCA8A1B7A4}">
      <dsp:nvSpPr>
        <dsp:cNvPr id="0" name=""/>
        <dsp:cNvSpPr/>
      </dsp:nvSpPr>
      <dsp:spPr>
        <a:xfrm>
          <a:off x="5406983" y="2171869"/>
          <a:ext cx="3497206" cy="12122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292" tIns="128292" rIns="128292" bIns="128292" numCol="1" spcCol="1270" anchor="ctr" anchorCtr="0">
          <a:noAutofit/>
        </a:bodyPr>
        <a:lstStyle/>
        <a:p>
          <a:pPr marL="0" lvl="0" indent="0" algn="l" defTabSz="622300">
            <a:lnSpc>
              <a:spcPct val="90000"/>
            </a:lnSpc>
            <a:spcBef>
              <a:spcPct val="0"/>
            </a:spcBef>
            <a:spcAft>
              <a:spcPct val="35000"/>
            </a:spcAft>
            <a:buNone/>
          </a:pPr>
          <a:r>
            <a:rPr lang="en-GB" sz="1400" kern="1200"/>
            <a:t>Redesign</a:t>
          </a:r>
          <a:endParaRPr lang="en-US" sz="1400" kern="1200"/>
        </a:p>
        <a:p>
          <a:pPr marL="0" lvl="0" indent="0" algn="l" defTabSz="622300">
            <a:lnSpc>
              <a:spcPct val="90000"/>
            </a:lnSpc>
            <a:spcBef>
              <a:spcPct val="0"/>
            </a:spcBef>
            <a:spcAft>
              <a:spcPct val="35000"/>
            </a:spcAft>
            <a:buNone/>
          </a:pPr>
          <a:r>
            <a:rPr lang="en-GB" sz="1400" kern="1200"/>
            <a:t>Policy</a:t>
          </a:r>
          <a:endParaRPr lang="en-US" sz="1400" kern="1200"/>
        </a:p>
      </dsp:txBody>
      <dsp:txXfrm>
        <a:off x="5406983" y="2171869"/>
        <a:ext cx="3497206" cy="121220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62336E-BFFB-445F-8D1E-3D4BFAFABA64}">
      <dsp:nvSpPr>
        <dsp:cNvPr id="0" name=""/>
        <dsp:cNvSpPr/>
      </dsp:nvSpPr>
      <dsp:spPr>
        <a:xfrm>
          <a:off x="2318812" y="215490"/>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79C26B9-0090-4A44-958E-97CC802909CB}">
      <dsp:nvSpPr>
        <dsp:cNvPr id="0" name=""/>
        <dsp:cNvSpPr/>
      </dsp:nvSpPr>
      <dsp:spPr>
        <a:xfrm>
          <a:off x="914812" y="1910198"/>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600200">
            <a:lnSpc>
              <a:spcPct val="90000"/>
            </a:lnSpc>
            <a:spcBef>
              <a:spcPct val="0"/>
            </a:spcBef>
            <a:spcAft>
              <a:spcPct val="35000"/>
            </a:spcAft>
            <a:buNone/>
            <a:defRPr b="1"/>
          </a:pPr>
          <a:r>
            <a:rPr lang="en-GB" sz="3600" kern="1200"/>
            <a:t>Assess the risk</a:t>
          </a:r>
          <a:endParaRPr lang="en-US" sz="3600" kern="1200"/>
        </a:p>
      </dsp:txBody>
      <dsp:txXfrm>
        <a:off x="914812" y="1910198"/>
        <a:ext cx="4320000" cy="648000"/>
      </dsp:txXfrm>
    </dsp:sp>
    <dsp:sp modelId="{75518D8F-0EE2-4421-BDC2-48D5A843E7FF}">
      <dsp:nvSpPr>
        <dsp:cNvPr id="0" name=""/>
        <dsp:cNvSpPr/>
      </dsp:nvSpPr>
      <dsp:spPr>
        <a:xfrm>
          <a:off x="914812" y="2643178"/>
          <a:ext cx="4320000" cy="18213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a:t>Identify where an attack will come from</a:t>
          </a:r>
          <a:endParaRPr lang="en-US" sz="1700" kern="1200"/>
        </a:p>
        <a:p>
          <a:pPr marL="0" lvl="0" indent="0" algn="ctr" defTabSz="755650">
            <a:lnSpc>
              <a:spcPct val="90000"/>
            </a:lnSpc>
            <a:spcBef>
              <a:spcPct val="0"/>
            </a:spcBef>
            <a:spcAft>
              <a:spcPct val="35000"/>
            </a:spcAft>
            <a:buNone/>
          </a:pPr>
          <a:r>
            <a:rPr lang="en-GB" sz="1700" kern="1200"/>
            <a:t>Identify what the attacker needs to make the attack succeed</a:t>
          </a:r>
          <a:endParaRPr lang="en-US" sz="1700" kern="1200"/>
        </a:p>
        <a:p>
          <a:pPr marL="0" lvl="0" indent="0" algn="ctr" defTabSz="755650">
            <a:lnSpc>
              <a:spcPct val="90000"/>
            </a:lnSpc>
            <a:spcBef>
              <a:spcPct val="0"/>
            </a:spcBef>
            <a:spcAft>
              <a:spcPct val="35000"/>
            </a:spcAft>
            <a:buNone/>
          </a:pPr>
          <a:r>
            <a:rPr lang="en-GB" sz="1700" kern="1200"/>
            <a:t>Identify the value of a successful attack</a:t>
          </a:r>
          <a:endParaRPr lang="en-US" sz="1700" kern="1200"/>
        </a:p>
        <a:p>
          <a:pPr marL="0" lvl="0" indent="0" algn="ctr" defTabSz="755650">
            <a:lnSpc>
              <a:spcPct val="90000"/>
            </a:lnSpc>
            <a:spcBef>
              <a:spcPct val="0"/>
            </a:spcBef>
            <a:spcAft>
              <a:spcPct val="35000"/>
            </a:spcAft>
            <a:buNone/>
          </a:pPr>
          <a:r>
            <a:rPr lang="en-GB" sz="1700" kern="1200"/>
            <a:t>Identify the motivation behind an attack</a:t>
          </a:r>
          <a:endParaRPr lang="en-US" sz="1700" kern="1200"/>
        </a:p>
        <a:p>
          <a:pPr marL="0" lvl="0" indent="0" algn="ctr" defTabSz="755650">
            <a:lnSpc>
              <a:spcPct val="90000"/>
            </a:lnSpc>
            <a:spcBef>
              <a:spcPct val="0"/>
            </a:spcBef>
            <a:spcAft>
              <a:spcPct val="35000"/>
            </a:spcAft>
            <a:buNone/>
          </a:pPr>
          <a:r>
            <a:rPr lang="en-GB" sz="1700" kern="1200"/>
            <a:t>Identify the impact of a successful attack</a:t>
          </a:r>
          <a:endParaRPr lang="en-US" sz="1700" kern="1200"/>
        </a:p>
      </dsp:txBody>
      <dsp:txXfrm>
        <a:off x="914812" y="2643178"/>
        <a:ext cx="4320000" cy="1821331"/>
      </dsp:txXfrm>
    </dsp:sp>
    <dsp:sp modelId="{94F24DA0-4D67-41DD-9855-D9509BFE02DB}">
      <dsp:nvSpPr>
        <dsp:cNvPr id="0" name=""/>
        <dsp:cNvSpPr/>
      </dsp:nvSpPr>
      <dsp:spPr>
        <a:xfrm>
          <a:off x="7394812" y="215490"/>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F668179-CDBD-4747-9B83-29EBC028192A}">
      <dsp:nvSpPr>
        <dsp:cNvPr id="0" name=""/>
        <dsp:cNvSpPr/>
      </dsp:nvSpPr>
      <dsp:spPr>
        <a:xfrm>
          <a:off x="5990812" y="1910198"/>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600200">
            <a:lnSpc>
              <a:spcPct val="90000"/>
            </a:lnSpc>
            <a:spcBef>
              <a:spcPct val="0"/>
            </a:spcBef>
            <a:spcAft>
              <a:spcPct val="35000"/>
            </a:spcAft>
            <a:buNone/>
            <a:defRPr b="1"/>
          </a:pPr>
          <a:r>
            <a:rPr lang="en-GB" sz="3600" kern="1200"/>
            <a:t>… perform a TVRA</a:t>
          </a:r>
          <a:endParaRPr lang="en-US" sz="3600" kern="1200"/>
        </a:p>
      </dsp:txBody>
      <dsp:txXfrm>
        <a:off x="5990812" y="1910198"/>
        <a:ext cx="4320000" cy="648000"/>
      </dsp:txXfrm>
    </dsp:sp>
    <dsp:sp modelId="{47F80CF6-EBD6-400D-A70F-417561EDD7B7}">
      <dsp:nvSpPr>
        <dsp:cNvPr id="0" name=""/>
        <dsp:cNvSpPr/>
      </dsp:nvSpPr>
      <dsp:spPr>
        <a:xfrm>
          <a:off x="5990812" y="2643178"/>
          <a:ext cx="4320000" cy="1821331"/>
        </a:xfrm>
        <a:prstGeom prst="rect">
          <a:avLst/>
        </a:prstGeom>
        <a:noFill/>
        <a:ln>
          <a:noFill/>
        </a:ln>
        <a:effectLst/>
      </dsp:spPr>
      <dsp:style>
        <a:lnRef idx="0">
          <a:scrgbClr r="0" g="0" b="0"/>
        </a:lnRef>
        <a:fillRef idx="0">
          <a:scrgbClr r="0" g="0" b="0"/>
        </a:fillRef>
        <a:effectRef idx="0">
          <a:scrgbClr r="0" g="0" b="0"/>
        </a:effectRef>
        <a:fontRef idx="minor"/>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1EC383-2997-4A24-A8F1-58BD46653AFC}">
      <dsp:nvSpPr>
        <dsp:cNvPr id="0" name=""/>
        <dsp:cNvSpPr/>
      </dsp:nvSpPr>
      <dsp:spPr>
        <a:xfrm>
          <a:off x="2318812" y="579202"/>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22A5838-5F4A-42D9-A1C0-D3BD1F8ACB9C}">
      <dsp:nvSpPr>
        <dsp:cNvPr id="0" name=""/>
        <dsp:cNvSpPr/>
      </dsp:nvSpPr>
      <dsp:spPr>
        <a:xfrm>
          <a:off x="914812" y="224263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66800">
            <a:lnSpc>
              <a:spcPct val="90000"/>
            </a:lnSpc>
            <a:spcBef>
              <a:spcPct val="0"/>
            </a:spcBef>
            <a:spcAft>
              <a:spcPct val="35000"/>
            </a:spcAft>
            <a:buNone/>
            <a:defRPr b="1"/>
          </a:pPr>
          <a:r>
            <a:rPr lang="en-GB" sz="2400" kern="1200"/>
            <a:t>Essential prerequisite for security</a:t>
          </a:r>
          <a:endParaRPr lang="en-US" sz="2400" kern="1200"/>
        </a:p>
      </dsp:txBody>
      <dsp:txXfrm>
        <a:off x="914812" y="2242630"/>
        <a:ext cx="4320000" cy="648000"/>
      </dsp:txXfrm>
    </dsp:sp>
    <dsp:sp modelId="{38AD301C-60FF-4BEB-BE2E-6DFBAA38DFB5}">
      <dsp:nvSpPr>
        <dsp:cNvPr id="0" name=""/>
        <dsp:cNvSpPr/>
      </dsp:nvSpPr>
      <dsp:spPr>
        <a:xfrm>
          <a:off x="914812" y="2961062"/>
          <a:ext cx="4320000" cy="11397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a:t>Often not done</a:t>
          </a:r>
          <a:endParaRPr lang="en-US" sz="1700" kern="1200"/>
        </a:p>
        <a:p>
          <a:pPr marL="0" lvl="0" indent="0" algn="ctr" defTabSz="755650">
            <a:lnSpc>
              <a:spcPct val="90000"/>
            </a:lnSpc>
            <a:spcBef>
              <a:spcPct val="0"/>
            </a:spcBef>
            <a:spcAft>
              <a:spcPct val="35000"/>
            </a:spcAft>
            <a:buNone/>
          </a:pPr>
          <a:r>
            <a:rPr lang="en-GB" sz="1700" kern="1200"/>
            <a:t>Often quite hard to do</a:t>
          </a:r>
          <a:endParaRPr lang="en-US" sz="1700" kern="1200"/>
        </a:p>
        <a:p>
          <a:pPr marL="0" lvl="0" indent="0" algn="ctr" defTabSz="755650">
            <a:lnSpc>
              <a:spcPct val="90000"/>
            </a:lnSpc>
            <a:spcBef>
              <a:spcPct val="0"/>
            </a:spcBef>
            <a:spcAft>
              <a:spcPct val="35000"/>
            </a:spcAft>
            <a:buNone/>
          </a:pPr>
          <a:r>
            <a:rPr lang="en-GB" sz="1700" kern="1200"/>
            <a:t>Results often seem obvious</a:t>
          </a:r>
          <a:endParaRPr lang="en-US" sz="1700" kern="1200"/>
        </a:p>
      </dsp:txBody>
      <dsp:txXfrm>
        <a:off x="914812" y="2961062"/>
        <a:ext cx="4320000" cy="1139734"/>
      </dsp:txXfrm>
    </dsp:sp>
    <dsp:sp modelId="{CD6B2502-01A7-403C-8E15-D8F884BCFC04}">
      <dsp:nvSpPr>
        <dsp:cNvPr id="0" name=""/>
        <dsp:cNvSpPr/>
      </dsp:nvSpPr>
      <dsp:spPr>
        <a:xfrm>
          <a:off x="7394812" y="579202"/>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60B8DBF-24CD-4A9D-B668-B31BD9E43AD4}">
      <dsp:nvSpPr>
        <dsp:cNvPr id="0" name=""/>
        <dsp:cNvSpPr/>
      </dsp:nvSpPr>
      <dsp:spPr>
        <a:xfrm>
          <a:off x="5990812" y="224263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066800">
            <a:lnSpc>
              <a:spcPct val="90000"/>
            </a:lnSpc>
            <a:spcBef>
              <a:spcPct val="0"/>
            </a:spcBef>
            <a:spcAft>
              <a:spcPct val="35000"/>
            </a:spcAft>
            <a:buNone/>
            <a:defRPr b="1"/>
          </a:pPr>
          <a:r>
            <a:rPr lang="en-GB" sz="2400" kern="1200"/>
            <a:t>Contains</a:t>
          </a:r>
          <a:endParaRPr lang="en-US" sz="2400" kern="1200"/>
        </a:p>
      </dsp:txBody>
      <dsp:txXfrm>
        <a:off x="5990812" y="2242630"/>
        <a:ext cx="4320000" cy="648000"/>
      </dsp:txXfrm>
    </dsp:sp>
    <dsp:sp modelId="{7418117A-0A07-40FF-8182-B66F56C34281}">
      <dsp:nvSpPr>
        <dsp:cNvPr id="0" name=""/>
        <dsp:cNvSpPr/>
      </dsp:nvSpPr>
      <dsp:spPr>
        <a:xfrm>
          <a:off x="5990812" y="2961062"/>
          <a:ext cx="4320000" cy="11397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a:t>Objectives</a:t>
          </a:r>
          <a:endParaRPr lang="en-US" sz="1700" kern="1200"/>
        </a:p>
        <a:p>
          <a:pPr marL="0" lvl="0" indent="0" algn="ctr" defTabSz="755650">
            <a:lnSpc>
              <a:spcPct val="90000"/>
            </a:lnSpc>
            <a:spcBef>
              <a:spcPct val="0"/>
            </a:spcBef>
            <a:spcAft>
              <a:spcPct val="35000"/>
            </a:spcAft>
            <a:buNone/>
          </a:pPr>
          <a:r>
            <a:rPr lang="en-GB" sz="1700" kern="1200"/>
            <a:t>Requirements</a:t>
          </a:r>
          <a:endParaRPr lang="en-US" sz="1700" kern="1200"/>
        </a:p>
        <a:p>
          <a:pPr marL="0" lvl="0" indent="0" algn="ctr" defTabSz="755650">
            <a:lnSpc>
              <a:spcPct val="90000"/>
            </a:lnSpc>
            <a:spcBef>
              <a:spcPct val="0"/>
            </a:spcBef>
            <a:spcAft>
              <a:spcPct val="35000"/>
            </a:spcAft>
            <a:buNone/>
          </a:pPr>
          <a:r>
            <a:rPr lang="en-GB" sz="1700" kern="1200"/>
            <a:t>Weighted justification for provision of countermeasures</a:t>
          </a:r>
          <a:endParaRPr lang="en-US" sz="1700" kern="1200"/>
        </a:p>
      </dsp:txBody>
      <dsp:txXfrm>
        <a:off x="5990812" y="2961062"/>
        <a:ext cx="4320000" cy="1139734"/>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7F5123-6029-41D9-B33F-C50BF9552A84}">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A592EF5-A428-4878-BE35-CBC344F4B586}">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DA3736D-A6DE-4A3C-AAAD-5AC27D3DAE69}">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GB" sz="2500" kern="1200" baseline="0"/>
            <a:t>A </a:t>
          </a:r>
          <a:r>
            <a:rPr lang="en-GB" sz="2500" b="1" kern="1200" baseline="0"/>
            <a:t>Threat</a:t>
          </a:r>
          <a:r>
            <a:rPr lang="en-GB" sz="2500" kern="1200" baseline="0"/>
            <a:t>, enacted by a </a:t>
          </a:r>
          <a:r>
            <a:rPr lang="en-GB" sz="2500" b="1" kern="1200" baseline="0"/>
            <a:t>Threat Agent</a:t>
          </a:r>
          <a:r>
            <a:rPr lang="en-GB" sz="2500" kern="1200" baseline="0"/>
            <a:t>, may lead to an </a:t>
          </a:r>
          <a:r>
            <a:rPr lang="en-GB" sz="2500" b="1" kern="1200" baseline="0"/>
            <a:t>Unwanted Incident</a:t>
          </a:r>
          <a:r>
            <a:rPr lang="en-GB" sz="2500" kern="1200" baseline="0"/>
            <a:t> breaking certain pre-defined </a:t>
          </a:r>
          <a:r>
            <a:rPr lang="en-GB" sz="2500" b="1" kern="1200" baseline="0"/>
            <a:t>security objectives</a:t>
          </a:r>
          <a:endParaRPr lang="en-US" sz="2500" kern="1200"/>
        </a:p>
      </dsp:txBody>
      <dsp:txXfrm>
        <a:off x="1544022" y="571"/>
        <a:ext cx="9681602" cy="1336816"/>
      </dsp:txXfrm>
    </dsp:sp>
    <dsp:sp modelId="{22A8D90F-27D6-4500-AF75-643FA5DEC16C}">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2DE54FD-AC18-4DFD-A266-C248F3BEA2D4}">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6DF7803-D9CB-49A7-92A4-16951A71FF54}">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GB" sz="2500" kern="1200" baseline="0"/>
            <a:t>Aim is to avoid Unwanted Incidents </a:t>
          </a:r>
          <a:endParaRPr lang="en-US" sz="2500" kern="1200"/>
        </a:p>
      </dsp:txBody>
      <dsp:txXfrm>
        <a:off x="1544022" y="1671591"/>
        <a:ext cx="9681602" cy="1336816"/>
      </dsp:txXfrm>
    </dsp:sp>
    <dsp:sp modelId="{5400D2F7-3985-486E-AFEC-63856913AFA0}">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0007478-40EF-4DD9-B948-7352EF8FBF6C}">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4F9C4C4-CB12-4ED0-A36D-966121C3AF24}">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GB" sz="2500" kern="1200" baseline="0"/>
            <a:t>Countermeasures restrict the ability of threat agents to operate</a:t>
          </a:r>
          <a:endParaRPr lang="en-US" sz="2500" kern="1200"/>
        </a:p>
      </dsp:txBody>
      <dsp:txXfrm>
        <a:off x="1544022" y="3342612"/>
        <a:ext cx="9681602" cy="133681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CAF6ABB-EAC4-BA4B-8E82-439095F3023F}">
      <dsp:nvSpPr>
        <dsp:cNvPr id="0" name=""/>
        <dsp:cNvSpPr/>
      </dsp:nvSpPr>
      <dsp:spPr>
        <a:xfrm>
          <a:off x="0" y="292860"/>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Keeping communication between Bob and Alice from Eve</a:t>
          </a:r>
          <a:endParaRPr lang="en-US" sz="1200" kern="1200"/>
        </a:p>
      </dsp:txBody>
      <dsp:txXfrm>
        <a:off x="0" y="292860"/>
        <a:ext cx="11225625" cy="510300"/>
      </dsp:txXfrm>
    </dsp:sp>
    <dsp:sp modelId="{0C0DE6FB-D184-AA43-AB54-2641B9B70073}">
      <dsp:nvSpPr>
        <dsp:cNvPr id="0" name=""/>
        <dsp:cNvSpPr/>
      </dsp:nvSpPr>
      <dsp:spPr>
        <a:xfrm>
          <a:off x="561281" y="115740"/>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Confidentiality</a:t>
          </a:r>
          <a:endParaRPr lang="en-US" sz="1200" kern="1200"/>
        </a:p>
      </dsp:txBody>
      <dsp:txXfrm>
        <a:off x="578574" y="133033"/>
        <a:ext cx="7823351" cy="319654"/>
      </dsp:txXfrm>
    </dsp:sp>
    <dsp:sp modelId="{A42AA41C-EA4B-1347-8F51-0E167159B33D}">
      <dsp:nvSpPr>
        <dsp:cNvPr id="0" name=""/>
        <dsp:cNvSpPr/>
      </dsp:nvSpPr>
      <dsp:spPr>
        <a:xfrm>
          <a:off x="0" y="1045080"/>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Ensuring communication from Alice to Bob is not modified</a:t>
          </a:r>
          <a:endParaRPr lang="en-US" sz="1200" kern="1200"/>
        </a:p>
      </dsp:txBody>
      <dsp:txXfrm>
        <a:off x="0" y="1045080"/>
        <a:ext cx="11225625" cy="510300"/>
      </dsp:txXfrm>
    </dsp:sp>
    <dsp:sp modelId="{F2D9F440-D354-7341-AE67-B6AF627BFADC}">
      <dsp:nvSpPr>
        <dsp:cNvPr id="0" name=""/>
        <dsp:cNvSpPr/>
      </dsp:nvSpPr>
      <dsp:spPr>
        <a:xfrm>
          <a:off x="561281" y="867960"/>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Integrity</a:t>
          </a:r>
          <a:endParaRPr lang="en-US" sz="1200" kern="1200"/>
        </a:p>
      </dsp:txBody>
      <dsp:txXfrm>
        <a:off x="578574" y="885253"/>
        <a:ext cx="7823351" cy="319654"/>
      </dsp:txXfrm>
    </dsp:sp>
    <dsp:sp modelId="{1AE85C95-E90A-884A-A0CF-6243FBC40F57}">
      <dsp:nvSpPr>
        <dsp:cNvPr id="0" name=""/>
        <dsp:cNvSpPr/>
      </dsp:nvSpPr>
      <dsp:spPr>
        <a:xfrm>
          <a:off x="0" y="1797300"/>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Ensuring Alice is really Alice</a:t>
          </a:r>
          <a:endParaRPr lang="en-US" sz="1200" kern="1200"/>
        </a:p>
      </dsp:txBody>
      <dsp:txXfrm>
        <a:off x="0" y="1797300"/>
        <a:ext cx="11225625" cy="510300"/>
      </dsp:txXfrm>
    </dsp:sp>
    <dsp:sp modelId="{F100AF9B-B425-AF43-90FB-4B95E2A95276}">
      <dsp:nvSpPr>
        <dsp:cNvPr id="0" name=""/>
        <dsp:cNvSpPr/>
      </dsp:nvSpPr>
      <dsp:spPr>
        <a:xfrm>
          <a:off x="561281" y="1620180"/>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Authenticity</a:t>
          </a:r>
          <a:endParaRPr lang="en-US" sz="1200" kern="1200"/>
        </a:p>
      </dsp:txBody>
      <dsp:txXfrm>
        <a:off x="578574" y="1637473"/>
        <a:ext cx="7823351" cy="319654"/>
      </dsp:txXfrm>
    </dsp:sp>
    <dsp:sp modelId="{8EA785C7-120D-314C-AE20-F9572B849B5B}">
      <dsp:nvSpPr>
        <dsp:cNvPr id="0" name=""/>
        <dsp:cNvSpPr/>
      </dsp:nvSpPr>
      <dsp:spPr>
        <a:xfrm>
          <a:off x="0" y="2549519"/>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Ensuring the network is always there</a:t>
          </a:r>
          <a:endParaRPr lang="en-US" sz="1200" kern="1200"/>
        </a:p>
      </dsp:txBody>
      <dsp:txXfrm>
        <a:off x="0" y="2549519"/>
        <a:ext cx="11225625" cy="510300"/>
      </dsp:txXfrm>
    </dsp:sp>
    <dsp:sp modelId="{129324C6-A5F3-9A4A-8B5B-E140958892A3}">
      <dsp:nvSpPr>
        <dsp:cNvPr id="0" name=""/>
        <dsp:cNvSpPr/>
      </dsp:nvSpPr>
      <dsp:spPr>
        <a:xfrm>
          <a:off x="561281" y="2372400"/>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Availability</a:t>
          </a:r>
          <a:endParaRPr lang="en-US" sz="1200" kern="1200"/>
        </a:p>
      </dsp:txBody>
      <dsp:txXfrm>
        <a:off x="578574" y="2389693"/>
        <a:ext cx="7823351" cy="319654"/>
      </dsp:txXfrm>
    </dsp:sp>
    <dsp:sp modelId="{0A7DF047-115B-A14C-BF2C-7D9DFDB2D356}">
      <dsp:nvSpPr>
        <dsp:cNvPr id="0" name=""/>
        <dsp:cNvSpPr/>
      </dsp:nvSpPr>
      <dsp:spPr>
        <a:xfrm>
          <a:off x="0" y="3301740"/>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Is Alice actually allowed to do what she’s asking?</a:t>
          </a:r>
          <a:endParaRPr lang="en-US" sz="1200" kern="1200"/>
        </a:p>
      </dsp:txBody>
      <dsp:txXfrm>
        <a:off x="0" y="3301740"/>
        <a:ext cx="11225625" cy="510300"/>
      </dsp:txXfrm>
    </dsp:sp>
    <dsp:sp modelId="{A9B2C9FE-D650-D541-97CD-1FE7A7048DFD}">
      <dsp:nvSpPr>
        <dsp:cNvPr id="0" name=""/>
        <dsp:cNvSpPr/>
      </dsp:nvSpPr>
      <dsp:spPr>
        <a:xfrm>
          <a:off x="561281" y="3124619"/>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Authority</a:t>
          </a:r>
          <a:endParaRPr lang="en-US" sz="1200" kern="1200"/>
        </a:p>
      </dsp:txBody>
      <dsp:txXfrm>
        <a:off x="578574" y="3141912"/>
        <a:ext cx="7823351" cy="319654"/>
      </dsp:txXfrm>
    </dsp:sp>
    <dsp:sp modelId="{BE4F32D5-B599-D344-8469-C1979F148E17}">
      <dsp:nvSpPr>
        <dsp:cNvPr id="0" name=""/>
        <dsp:cNvSpPr/>
      </dsp:nvSpPr>
      <dsp:spPr>
        <a:xfrm>
          <a:off x="0" y="4053959"/>
          <a:ext cx="11225625" cy="510300"/>
        </a:xfrm>
        <a:prstGeom prst="rect">
          <a:avLst/>
        </a:prstGeom>
        <a:solidFill>
          <a:schemeClr val="lt2">
            <a:alpha val="90000"/>
            <a:hueOff val="0"/>
            <a:satOff val="0"/>
            <a:lumOff val="0"/>
            <a:alphaOff val="0"/>
          </a:schemeClr>
        </a:solidFill>
        <a:ln w="12700" cap="flat" cmpd="sng" algn="ctr">
          <a:solidFill>
            <a:schemeClr val="dk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1233" tIns="249936" rIns="871233" bIns="85344" numCol="1" spcCol="1270" anchor="t" anchorCtr="0">
          <a:noAutofit/>
        </a:bodyPr>
        <a:lstStyle/>
        <a:p>
          <a:pPr marL="114300" lvl="1" indent="-114300" algn="l" defTabSz="533400">
            <a:lnSpc>
              <a:spcPct val="90000"/>
            </a:lnSpc>
            <a:spcBef>
              <a:spcPct val="0"/>
            </a:spcBef>
            <a:spcAft>
              <a:spcPct val="15000"/>
            </a:spcAft>
            <a:buChar char="•"/>
          </a:pPr>
          <a:r>
            <a:rPr lang="en-GB" sz="1200" kern="1200" baseline="0"/>
            <a:t>When Alice repeats an action is it the same outcome every time?</a:t>
          </a:r>
          <a:endParaRPr lang="en-US" sz="1200" kern="1200"/>
        </a:p>
      </dsp:txBody>
      <dsp:txXfrm>
        <a:off x="0" y="4053959"/>
        <a:ext cx="11225625" cy="510300"/>
      </dsp:txXfrm>
    </dsp:sp>
    <dsp:sp modelId="{F846C3D2-4D6C-4E40-A6B3-18CA8D31C2BB}">
      <dsp:nvSpPr>
        <dsp:cNvPr id="0" name=""/>
        <dsp:cNvSpPr/>
      </dsp:nvSpPr>
      <dsp:spPr>
        <a:xfrm>
          <a:off x="561281" y="3876840"/>
          <a:ext cx="7857937" cy="354240"/>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533400">
            <a:lnSpc>
              <a:spcPct val="90000"/>
            </a:lnSpc>
            <a:spcBef>
              <a:spcPct val="0"/>
            </a:spcBef>
            <a:spcAft>
              <a:spcPct val="35000"/>
            </a:spcAft>
            <a:buNone/>
          </a:pPr>
          <a:r>
            <a:rPr lang="en-GB" sz="1200" kern="1200" baseline="0"/>
            <a:t>Reliability</a:t>
          </a:r>
          <a:endParaRPr lang="en-US" sz="1200" kern="1200"/>
        </a:p>
      </dsp:txBody>
      <dsp:txXfrm>
        <a:off x="578574" y="3894133"/>
        <a:ext cx="7823351" cy="319654"/>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1B8D86-5EAB-1A4E-8143-C1C267088D0A}">
      <dsp:nvSpPr>
        <dsp:cNvPr id="0" name=""/>
        <dsp:cNvSpPr/>
      </dsp:nvSpPr>
      <dsp:spPr>
        <a:xfrm>
          <a:off x="6166029" y="34837"/>
          <a:ext cx="1157916" cy="11579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l" defTabSz="533400">
            <a:lnSpc>
              <a:spcPct val="90000"/>
            </a:lnSpc>
            <a:spcBef>
              <a:spcPct val="0"/>
            </a:spcBef>
            <a:spcAft>
              <a:spcPct val="35000"/>
            </a:spcAft>
            <a:buNone/>
          </a:pPr>
          <a:r>
            <a:rPr lang="en-GB" sz="1200" kern="1200"/>
            <a:t>Threat agents evolve</a:t>
          </a:r>
          <a:endParaRPr lang="en-US" sz="1200" kern="1200"/>
        </a:p>
        <a:p>
          <a:pPr marL="57150" lvl="1" indent="-57150" algn="l" defTabSz="400050">
            <a:lnSpc>
              <a:spcPct val="90000"/>
            </a:lnSpc>
            <a:spcBef>
              <a:spcPct val="0"/>
            </a:spcBef>
            <a:spcAft>
              <a:spcPct val="15000"/>
            </a:spcAft>
            <a:buChar char="•"/>
          </a:pPr>
          <a:r>
            <a:rPr lang="en-GB" sz="900" kern="1200"/>
            <a:t>Attackers will improve or change their attack vector</a:t>
          </a:r>
          <a:endParaRPr lang="en-US" sz="900" kern="1200"/>
        </a:p>
      </dsp:txBody>
      <dsp:txXfrm>
        <a:off x="6166029" y="34837"/>
        <a:ext cx="1157916" cy="1157916"/>
      </dsp:txXfrm>
    </dsp:sp>
    <dsp:sp modelId="{B1036134-1FA3-0F4C-9292-9A67A6EBBD49}">
      <dsp:nvSpPr>
        <dsp:cNvPr id="0" name=""/>
        <dsp:cNvSpPr/>
      </dsp:nvSpPr>
      <dsp:spPr>
        <a:xfrm>
          <a:off x="3442030" y="1319"/>
          <a:ext cx="4341564" cy="4341564"/>
        </a:xfrm>
        <a:prstGeom prst="circularArrow">
          <a:avLst>
            <a:gd name="adj1" fmla="val 5201"/>
            <a:gd name="adj2" fmla="val 335956"/>
            <a:gd name="adj3" fmla="val 21293068"/>
            <a:gd name="adj4" fmla="val 19766392"/>
            <a:gd name="adj5" fmla="val 6068"/>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CC0EDC3-B64A-8B47-99CE-36249B0FBBFA}">
      <dsp:nvSpPr>
        <dsp:cNvPr id="0" name=""/>
        <dsp:cNvSpPr/>
      </dsp:nvSpPr>
      <dsp:spPr>
        <a:xfrm>
          <a:off x="6865752" y="2188363"/>
          <a:ext cx="1157916" cy="11579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l" defTabSz="533400">
            <a:lnSpc>
              <a:spcPct val="90000"/>
            </a:lnSpc>
            <a:spcBef>
              <a:spcPct val="0"/>
            </a:spcBef>
            <a:spcAft>
              <a:spcPct val="35000"/>
            </a:spcAft>
            <a:buNone/>
          </a:pPr>
          <a:r>
            <a:rPr lang="en-GB" sz="1200" kern="1200"/>
            <a:t>Objectives evolve</a:t>
          </a:r>
          <a:endParaRPr lang="en-US" sz="1200" kern="1200"/>
        </a:p>
        <a:p>
          <a:pPr marL="57150" lvl="1" indent="-57150" algn="l" defTabSz="400050">
            <a:lnSpc>
              <a:spcPct val="90000"/>
            </a:lnSpc>
            <a:spcBef>
              <a:spcPct val="0"/>
            </a:spcBef>
            <a:spcAft>
              <a:spcPct val="15000"/>
            </a:spcAft>
            <a:buChar char="•"/>
          </a:pPr>
          <a:r>
            <a:rPr lang="en-GB" sz="900" kern="1200"/>
            <a:t>What the system is used for may change</a:t>
          </a:r>
          <a:endParaRPr lang="en-US" sz="900" kern="1200"/>
        </a:p>
      </dsp:txBody>
      <dsp:txXfrm>
        <a:off x="6865752" y="2188363"/>
        <a:ext cx="1157916" cy="1157916"/>
      </dsp:txXfrm>
    </dsp:sp>
    <dsp:sp modelId="{630E8A6C-A97A-4845-A15B-D897F5A6D37B}">
      <dsp:nvSpPr>
        <dsp:cNvPr id="0" name=""/>
        <dsp:cNvSpPr/>
      </dsp:nvSpPr>
      <dsp:spPr>
        <a:xfrm>
          <a:off x="3442030" y="1319"/>
          <a:ext cx="4341564" cy="4341564"/>
        </a:xfrm>
        <a:prstGeom prst="circularArrow">
          <a:avLst>
            <a:gd name="adj1" fmla="val 5201"/>
            <a:gd name="adj2" fmla="val 335956"/>
            <a:gd name="adj3" fmla="val 4014517"/>
            <a:gd name="adj4" fmla="val 2253598"/>
            <a:gd name="adj5" fmla="val 6068"/>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F0EB6B2-2E33-3641-A056-03717749010D}">
      <dsp:nvSpPr>
        <dsp:cNvPr id="0" name=""/>
        <dsp:cNvSpPr/>
      </dsp:nvSpPr>
      <dsp:spPr>
        <a:xfrm>
          <a:off x="5033854" y="3519316"/>
          <a:ext cx="1157916" cy="11579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GB" sz="1200" kern="1200"/>
            <a:t>Unwanted incidents evolve</a:t>
          </a:r>
          <a:endParaRPr lang="en-US" sz="1200" kern="1200"/>
        </a:p>
      </dsp:txBody>
      <dsp:txXfrm>
        <a:off x="5033854" y="3519316"/>
        <a:ext cx="1157916" cy="1157916"/>
      </dsp:txXfrm>
    </dsp:sp>
    <dsp:sp modelId="{9E1CF19A-FC38-974E-B415-5BC07EAD8CE9}">
      <dsp:nvSpPr>
        <dsp:cNvPr id="0" name=""/>
        <dsp:cNvSpPr/>
      </dsp:nvSpPr>
      <dsp:spPr>
        <a:xfrm>
          <a:off x="3442030" y="1319"/>
          <a:ext cx="4341564" cy="4341564"/>
        </a:xfrm>
        <a:prstGeom prst="circularArrow">
          <a:avLst>
            <a:gd name="adj1" fmla="val 5201"/>
            <a:gd name="adj2" fmla="val 335956"/>
            <a:gd name="adj3" fmla="val 8210446"/>
            <a:gd name="adj4" fmla="val 6449527"/>
            <a:gd name="adj5" fmla="val 6068"/>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CA0EFC-1469-9B40-B7F3-489968070654}">
      <dsp:nvSpPr>
        <dsp:cNvPr id="0" name=""/>
        <dsp:cNvSpPr/>
      </dsp:nvSpPr>
      <dsp:spPr>
        <a:xfrm>
          <a:off x="3201955" y="2188363"/>
          <a:ext cx="1157916" cy="11579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GB" sz="1200" kern="1200"/>
            <a:t>Security metrics are incomplete</a:t>
          </a:r>
          <a:endParaRPr lang="en-US" sz="1200" kern="1200"/>
        </a:p>
      </dsp:txBody>
      <dsp:txXfrm>
        <a:off x="3201955" y="2188363"/>
        <a:ext cx="1157916" cy="1157916"/>
      </dsp:txXfrm>
    </dsp:sp>
    <dsp:sp modelId="{38A9E682-010F-614A-A158-293D77E44A88}">
      <dsp:nvSpPr>
        <dsp:cNvPr id="0" name=""/>
        <dsp:cNvSpPr/>
      </dsp:nvSpPr>
      <dsp:spPr>
        <a:xfrm>
          <a:off x="3442030" y="1319"/>
          <a:ext cx="4341564" cy="4341564"/>
        </a:xfrm>
        <a:prstGeom prst="circularArrow">
          <a:avLst>
            <a:gd name="adj1" fmla="val 5201"/>
            <a:gd name="adj2" fmla="val 335956"/>
            <a:gd name="adj3" fmla="val 12297652"/>
            <a:gd name="adj4" fmla="val 10770977"/>
            <a:gd name="adj5" fmla="val 6068"/>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CD03F78-E259-764E-8079-C2F42FAA1D60}">
      <dsp:nvSpPr>
        <dsp:cNvPr id="0" name=""/>
        <dsp:cNvSpPr/>
      </dsp:nvSpPr>
      <dsp:spPr>
        <a:xfrm>
          <a:off x="3901678" y="34837"/>
          <a:ext cx="1157916" cy="11579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l" defTabSz="533400">
            <a:lnSpc>
              <a:spcPct val="90000"/>
            </a:lnSpc>
            <a:spcBef>
              <a:spcPct val="0"/>
            </a:spcBef>
            <a:spcAft>
              <a:spcPct val="35000"/>
            </a:spcAft>
            <a:buNone/>
          </a:pPr>
          <a:r>
            <a:rPr lang="en-GB" sz="1200" kern="1200"/>
            <a:t>Security techniques evolve</a:t>
          </a:r>
          <a:endParaRPr lang="en-US" sz="1200" kern="1200"/>
        </a:p>
        <a:p>
          <a:pPr marL="57150" lvl="1" indent="-57150" algn="l" defTabSz="400050">
            <a:lnSpc>
              <a:spcPct val="90000"/>
            </a:lnSpc>
            <a:spcBef>
              <a:spcPct val="0"/>
            </a:spcBef>
            <a:spcAft>
              <a:spcPct val="15000"/>
            </a:spcAft>
            <a:buChar char="•"/>
          </a:pPr>
          <a:r>
            <a:rPr lang="en-GB" sz="900" kern="1200"/>
            <a:t>Attacks</a:t>
          </a:r>
          <a:endParaRPr lang="en-US" sz="900" kern="1200"/>
        </a:p>
        <a:p>
          <a:pPr marL="57150" lvl="1" indent="-57150" algn="l" defTabSz="400050">
            <a:lnSpc>
              <a:spcPct val="90000"/>
            </a:lnSpc>
            <a:spcBef>
              <a:spcPct val="0"/>
            </a:spcBef>
            <a:spcAft>
              <a:spcPct val="15000"/>
            </a:spcAft>
            <a:buChar char="•"/>
          </a:pPr>
          <a:r>
            <a:rPr lang="en-GB" sz="900" kern="1200"/>
            <a:t>Countermeasures</a:t>
          </a:r>
          <a:endParaRPr lang="en-US" sz="900" kern="1200"/>
        </a:p>
        <a:p>
          <a:pPr marL="57150" lvl="1" indent="-57150" algn="l" defTabSz="400050">
            <a:lnSpc>
              <a:spcPct val="90000"/>
            </a:lnSpc>
            <a:spcBef>
              <a:spcPct val="0"/>
            </a:spcBef>
            <a:spcAft>
              <a:spcPct val="15000"/>
            </a:spcAft>
            <a:buChar char="•"/>
          </a:pPr>
          <a:r>
            <a:rPr lang="en-GB" sz="900" kern="1200"/>
            <a:t>Attacks on countermeasures</a:t>
          </a:r>
          <a:endParaRPr lang="en-US" sz="900" kern="1200"/>
        </a:p>
      </dsp:txBody>
      <dsp:txXfrm>
        <a:off x="3901678" y="34837"/>
        <a:ext cx="1157916" cy="1157916"/>
      </dsp:txXfrm>
    </dsp:sp>
    <dsp:sp modelId="{BCD4D0E3-8968-A14A-82B3-157FF18894E5}">
      <dsp:nvSpPr>
        <dsp:cNvPr id="0" name=""/>
        <dsp:cNvSpPr/>
      </dsp:nvSpPr>
      <dsp:spPr>
        <a:xfrm>
          <a:off x="3442030" y="1319"/>
          <a:ext cx="4341564" cy="4341564"/>
        </a:xfrm>
        <a:prstGeom prst="circularArrow">
          <a:avLst>
            <a:gd name="adj1" fmla="val 5201"/>
            <a:gd name="adj2" fmla="val 335956"/>
            <a:gd name="adj3" fmla="val 16865507"/>
            <a:gd name="adj4" fmla="val 15198538"/>
            <a:gd name="adj5" fmla="val 6068"/>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1A8D22-6B41-489A-98B4-BC7F7BBC5045}">
      <dsp:nvSpPr>
        <dsp:cNvPr id="0" name=""/>
        <dsp:cNvSpPr/>
      </dsp:nvSpPr>
      <dsp:spPr>
        <a:xfrm>
          <a:off x="2318812" y="90035"/>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5B258C0-311F-46C2-8572-702608F20B8B}">
      <dsp:nvSpPr>
        <dsp:cNvPr id="0" name=""/>
        <dsp:cNvSpPr/>
      </dsp:nvSpPr>
      <dsp:spPr>
        <a:xfrm>
          <a:off x="914812" y="1795532"/>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GB" sz="2700" kern="1200" baseline="0"/>
            <a:t>Assurance through evaluation</a:t>
          </a:r>
          <a:endParaRPr lang="en-US" sz="2700" kern="1200"/>
        </a:p>
      </dsp:txBody>
      <dsp:txXfrm>
        <a:off x="914812" y="1795532"/>
        <a:ext cx="4320000" cy="648000"/>
      </dsp:txXfrm>
    </dsp:sp>
    <dsp:sp modelId="{CA1B3A76-931E-49FD-9722-3FD504404C9C}">
      <dsp:nvSpPr>
        <dsp:cNvPr id="0" name=""/>
        <dsp:cNvSpPr/>
      </dsp:nvSpPr>
      <dsp:spPr>
        <a:xfrm>
          <a:off x="914812" y="2533530"/>
          <a:ext cx="4320000" cy="20564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90000"/>
            </a:lnSpc>
            <a:spcBef>
              <a:spcPct val="0"/>
            </a:spcBef>
            <a:spcAft>
              <a:spcPct val="35000"/>
            </a:spcAft>
            <a:buNone/>
          </a:pPr>
          <a:r>
            <a:rPr lang="en-GB" sz="1700" kern="1200" baseline="0"/>
            <a:t>Root of common criteria work</a:t>
          </a:r>
          <a:endParaRPr lang="en-US" sz="1700" kern="1200"/>
        </a:p>
        <a:p>
          <a:pPr marL="171450" lvl="1" indent="-171450" algn="l" defTabSz="755650">
            <a:lnSpc>
              <a:spcPct val="90000"/>
            </a:lnSpc>
            <a:spcBef>
              <a:spcPct val="0"/>
            </a:spcBef>
            <a:spcAft>
              <a:spcPct val="15000"/>
            </a:spcAft>
            <a:buChar char="•"/>
          </a:pPr>
          <a:r>
            <a:rPr lang="en-GB" sz="1700" kern="1200" baseline="0" dirty="0"/>
            <a:t>Mostly </a:t>
          </a:r>
          <a:r>
            <a:rPr lang="en-GB" sz="1700" kern="1200" baseline="0" dirty="0" err="1"/>
            <a:t>ITsec</a:t>
          </a:r>
          <a:r>
            <a:rPr lang="en-GB" sz="1700" kern="1200" baseline="0" dirty="0"/>
            <a:t> rather than </a:t>
          </a:r>
          <a:r>
            <a:rPr lang="en-GB" sz="1700" kern="1200" baseline="0" dirty="0" err="1"/>
            <a:t>ComSec</a:t>
          </a:r>
          <a:endParaRPr lang="en-US" sz="1700" kern="1200" dirty="0"/>
        </a:p>
        <a:p>
          <a:pPr marL="0" lvl="0" indent="0" algn="l" defTabSz="755650">
            <a:lnSpc>
              <a:spcPct val="90000"/>
            </a:lnSpc>
            <a:spcBef>
              <a:spcPct val="0"/>
            </a:spcBef>
            <a:spcAft>
              <a:spcPct val="35000"/>
            </a:spcAft>
            <a:buNone/>
          </a:pPr>
          <a:r>
            <a:rPr lang="en-GB" sz="1700" kern="1200" baseline="0" dirty="0"/>
            <a:t>Documentary approach</a:t>
          </a:r>
          <a:endParaRPr lang="en-US" sz="1700" kern="1200" dirty="0"/>
        </a:p>
        <a:p>
          <a:pPr marL="171450" lvl="1" indent="-171450" algn="l" defTabSz="755650">
            <a:lnSpc>
              <a:spcPct val="90000"/>
            </a:lnSpc>
            <a:spcBef>
              <a:spcPct val="0"/>
            </a:spcBef>
            <a:spcAft>
              <a:spcPct val="15000"/>
            </a:spcAft>
            <a:buChar char="•"/>
          </a:pPr>
          <a:r>
            <a:rPr lang="en-GB" sz="1700" kern="1200" baseline="0" dirty="0"/>
            <a:t>This is my design, this is my analysis, are my countermeasures sufficient?</a:t>
          </a:r>
          <a:endParaRPr lang="en-US" sz="1700" kern="1200" dirty="0"/>
        </a:p>
        <a:p>
          <a:pPr marL="0" lvl="0" indent="0" algn="l" defTabSz="755650">
            <a:lnSpc>
              <a:spcPct val="90000"/>
            </a:lnSpc>
            <a:spcBef>
              <a:spcPct val="0"/>
            </a:spcBef>
            <a:spcAft>
              <a:spcPct val="35000"/>
            </a:spcAft>
            <a:buNone/>
          </a:pPr>
          <a:r>
            <a:rPr lang="en-GB" sz="1700" kern="1200" baseline="0" dirty="0"/>
            <a:t>Difficult for large systems </a:t>
          </a:r>
          <a:endParaRPr lang="en-US" sz="1700" kern="1200" dirty="0"/>
        </a:p>
        <a:p>
          <a:pPr marL="171450" lvl="1" indent="-171450" algn="l" defTabSz="755650">
            <a:lnSpc>
              <a:spcPct val="90000"/>
            </a:lnSpc>
            <a:spcBef>
              <a:spcPct val="0"/>
            </a:spcBef>
            <a:spcAft>
              <a:spcPct val="15000"/>
            </a:spcAft>
            <a:buChar char="•"/>
          </a:pPr>
          <a:r>
            <a:rPr lang="en-GB" sz="1700" kern="1200" baseline="0" dirty="0"/>
            <a:t>Too many variables, too much documentation</a:t>
          </a:r>
          <a:endParaRPr lang="en-US" sz="1700" kern="1200" dirty="0"/>
        </a:p>
      </dsp:txBody>
      <dsp:txXfrm>
        <a:off x="914812" y="2533530"/>
        <a:ext cx="4320000" cy="2056434"/>
      </dsp:txXfrm>
    </dsp:sp>
    <dsp:sp modelId="{57B08A0C-4753-43BE-AF00-A06131213CE6}">
      <dsp:nvSpPr>
        <dsp:cNvPr id="0" name=""/>
        <dsp:cNvSpPr/>
      </dsp:nvSpPr>
      <dsp:spPr>
        <a:xfrm>
          <a:off x="7394812" y="90035"/>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6AE2B0D-CD5A-4BAE-B719-6F3FAFECDC21}">
      <dsp:nvSpPr>
        <dsp:cNvPr id="0" name=""/>
        <dsp:cNvSpPr/>
      </dsp:nvSpPr>
      <dsp:spPr>
        <a:xfrm>
          <a:off x="5990812" y="1795532"/>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b="1"/>
          </a:pPr>
          <a:r>
            <a:rPr lang="en-GB" sz="2700" kern="1200" baseline="0"/>
            <a:t>Assurance through testing</a:t>
          </a:r>
          <a:endParaRPr lang="en-US" sz="2700" kern="1200"/>
        </a:p>
      </dsp:txBody>
      <dsp:txXfrm>
        <a:off x="5990812" y="1795532"/>
        <a:ext cx="4320000" cy="648000"/>
      </dsp:txXfrm>
    </dsp:sp>
    <dsp:sp modelId="{1D5F4A05-2696-4FDC-A64A-22D5B0B50692}">
      <dsp:nvSpPr>
        <dsp:cNvPr id="0" name=""/>
        <dsp:cNvSpPr/>
      </dsp:nvSpPr>
      <dsp:spPr>
        <a:xfrm>
          <a:off x="5990812" y="2533530"/>
          <a:ext cx="4320000" cy="205643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baseline="0"/>
            <a:t>Penetration testing</a:t>
          </a:r>
          <a:endParaRPr lang="en-US" sz="1700" kern="1200"/>
        </a:p>
      </dsp:txBody>
      <dsp:txXfrm>
        <a:off x="5990812" y="2533530"/>
        <a:ext cx="4320000" cy="2056434"/>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9E6EFB-582E-4AA3-B240-0BBA369DBE69}">
      <dsp:nvSpPr>
        <dsp:cNvPr id="0" name=""/>
        <dsp:cNvSpPr/>
      </dsp:nvSpPr>
      <dsp:spPr>
        <a:xfrm>
          <a:off x="914812" y="401937"/>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6E4A4FB-C8D9-4208-BD29-6BF96548EF79}">
      <dsp:nvSpPr>
        <dsp:cNvPr id="0" name=""/>
        <dsp:cNvSpPr/>
      </dsp:nvSpPr>
      <dsp:spPr>
        <a:xfrm>
          <a:off x="914812" y="208061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933450">
            <a:lnSpc>
              <a:spcPct val="90000"/>
            </a:lnSpc>
            <a:spcBef>
              <a:spcPct val="0"/>
            </a:spcBef>
            <a:spcAft>
              <a:spcPct val="35000"/>
            </a:spcAft>
            <a:buNone/>
            <a:defRPr b="1"/>
          </a:pPr>
          <a:r>
            <a:rPr lang="en-GB" sz="2100" kern="1200" baseline="0"/>
            <a:t>Standards are abstract models of what an implementation has to achieve</a:t>
          </a:r>
          <a:endParaRPr lang="en-US" sz="2100" kern="1200"/>
        </a:p>
      </dsp:txBody>
      <dsp:txXfrm>
        <a:off x="914812" y="2080610"/>
        <a:ext cx="4320000" cy="648000"/>
      </dsp:txXfrm>
    </dsp:sp>
    <dsp:sp modelId="{854A6C67-D868-4298-8D13-1CFCA58CDA97}">
      <dsp:nvSpPr>
        <dsp:cNvPr id="0" name=""/>
        <dsp:cNvSpPr/>
      </dsp:nvSpPr>
      <dsp:spPr>
        <a:xfrm>
          <a:off x="914812" y="2806133"/>
          <a:ext cx="4320000" cy="14719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11200">
            <a:lnSpc>
              <a:spcPct val="90000"/>
            </a:lnSpc>
            <a:spcBef>
              <a:spcPct val="0"/>
            </a:spcBef>
            <a:spcAft>
              <a:spcPct val="35000"/>
            </a:spcAft>
            <a:buNone/>
          </a:pPr>
          <a:r>
            <a:rPr lang="en-GB" sz="1600" kern="1200" baseline="0"/>
            <a:t>Spiritually close to a Protection Profile in Common Criteria</a:t>
          </a:r>
          <a:endParaRPr lang="en-US" sz="1600" kern="1200"/>
        </a:p>
        <a:p>
          <a:pPr marL="0" lvl="0" indent="0" algn="l" defTabSz="711200">
            <a:lnSpc>
              <a:spcPct val="90000"/>
            </a:lnSpc>
            <a:spcBef>
              <a:spcPct val="0"/>
            </a:spcBef>
            <a:spcAft>
              <a:spcPct val="35000"/>
            </a:spcAft>
            <a:buNone/>
          </a:pPr>
          <a:r>
            <a:rPr lang="en-GB" sz="1600" kern="1200" baseline="0"/>
            <a:t>So define standards in a way that makes resulting products evaluation friendly</a:t>
          </a:r>
          <a:endParaRPr lang="en-US" sz="1600" kern="1200"/>
        </a:p>
      </dsp:txBody>
      <dsp:txXfrm>
        <a:off x="914812" y="2806133"/>
        <a:ext cx="4320000" cy="1471929"/>
      </dsp:txXfrm>
    </dsp:sp>
    <dsp:sp modelId="{57EE4F28-9D18-421A-8963-F501F15AABD3}">
      <dsp:nvSpPr>
        <dsp:cNvPr id="0" name=""/>
        <dsp:cNvSpPr/>
      </dsp:nvSpPr>
      <dsp:spPr>
        <a:xfrm>
          <a:off x="5990812" y="401937"/>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BFDFD45-3BB3-4E69-833E-F675E48FEFD8}">
      <dsp:nvSpPr>
        <dsp:cNvPr id="0" name=""/>
        <dsp:cNvSpPr/>
      </dsp:nvSpPr>
      <dsp:spPr>
        <a:xfrm>
          <a:off x="5990812" y="2080610"/>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933450">
            <a:lnSpc>
              <a:spcPct val="90000"/>
            </a:lnSpc>
            <a:spcBef>
              <a:spcPct val="0"/>
            </a:spcBef>
            <a:spcAft>
              <a:spcPct val="35000"/>
            </a:spcAft>
            <a:buNone/>
            <a:defRPr b="1"/>
          </a:pPr>
          <a:r>
            <a:rPr lang="en-GB" sz="2100" kern="1200" baseline="0"/>
            <a:t>Elements needed</a:t>
          </a:r>
          <a:endParaRPr lang="en-US" sz="2100" kern="1200"/>
        </a:p>
      </dsp:txBody>
      <dsp:txXfrm>
        <a:off x="5990812" y="2080610"/>
        <a:ext cx="4320000" cy="648000"/>
      </dsp:txXfrm>
    </dsp:sp>
    <dsp:sp modelId="{153B04BF-35B2-48C7-8DF1-1A69EBEA8694}">
      <dsp:nvSpPr>
        <dsp:cNvPr id="0" name=""/>
        <dsp:cNvSpPr/>
      </dsp:nvSpPr>
      <dsp:spPr>
        <a:xfrm>
          <a:off x="5990812" y="2806133"/>
          <a:ext cx="4320000" cy="14719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11200">
            <a:lnSpc>
              <a:spcPct val="90000"/>
            </a:lnSpc>
            <a:spcBef>
              <a:spcPct val="0"/>
            </a:spcBef>
            <a:spcAft>
              <a:spcPct val="35000"/>
            </a:spcAft>
            <a:buNone/>
          </a:pPr>
          <a:r>
            <a:rPr lang="en-GB" sz="1600" kern="1200" baseline="0"/>
            <a:t>Risk analysis</a:t>
          </a:r>
          <a:endParaRPr lang="en-US" sz="1600" kern="1200"/>
        </a:p>
        <a:p>
          <a:pPr marL="0" lvl="0" indent="0" algn="l" defTabSz="711200">
            <a:lnSpc>
              <a:spcPct val="90000"/>
            </a:lnSpc>
            <a:spcBef>
              <a:spcPct val="0"/>
            </a:spcBef>
            <a:spcAft>
              <a:spcPct val="35000"/>
            </a:spcAft>
            <a:buNone/>
          </a:pPr>
          <a:r>
            <a:rPr lang="en-GB" sz="1600" kern="1200" baseline="0"/>
            <a:t>Asset analysis</a:t>
          </a:r>
          <a:endParaRPr lang="en-US" sz="1600" kern="1200"/>
        </a:p>
        <a:p>
          <a:pPr marL="0" lvl="0" indent="0" algn="l" defTabSz="711200">
            <a:lnSpc>
              <a:spcPct val="90000"/>
            </a:lnSpc>
            <a:spcBef>
              <a:spcPct val="0"/>
            </a:spcBef>
            <a:spcAft>
              <a:spcPct val="35000"/>
            </a:spcAft>
            <a:buNone/>
          </a:pPr>
          <a:r>
            <a:rPr lang="en-GB" sz="1600" kern="1200" baseline="0"/>
            <a:t>Environment analysis</a:t>
          </a:r>
          <a:endParaRPr lang="en-US" sz="1600" kern="1200"/>
        </a:p>
        <a:p>
          <a:pPr marL="0" lvl="0" indent="0" algn="l" defTabSz="711200">
            <a:lnSpc>
              <a:spcPct val="90000"/>
            </a:lnSpc>
            <a:spcBef>
              <a:spcPct val="0"/>
            </a:spcBef>
            <a:spcAft>
              <a:spcPct val="35000"/>
            </a:spcAft>
            <a:buNone/>
          </a:pPr>
          <a:r>
            <a:rPr lang="en-GB" sz="1600" kern="1200" baseline="0"/>
            <a:t>Objectives and requirements statements</a:t>
          </a:r>
          <a:endParaRPr lang="en-US" sz="1600" kern="1200"/>
        </a:p>
        <a:p>
          <a:pPr marL="0" lvl="0" indent="0" algn="l" defTabSz="711200">
            <a:lnSpc>
              <a:spcPct val="90000"/>
            </a:lnSpc>
            <a:spcBef>
              <a:spcPct val="0"/>
            </a:spcBef>
            <a:spcAft>
              <a:spcPct val="35000"/>
            </a:spcAft>
            <a:buNone/>
          </a:pPr>
          <a:r>
            <a:rPr lang="en-GB" sz="1600" kern="1200" baseline="0"/>
            <a:t>Good standards tick these boxes </a:t>
          </a:r>
          <a:endParaRPr lang="en-US" sz="1600" kern="1200"/>
        </a:p>
      </dsp:txBody>
      <dsp:txXfrm>
        <a:off x="5990812" y="2806133"/>
        <a:ext cx="4320000" cy="1471929"/>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E61B51-BCFB-469F-B863-2B2588DE17A1}">
      <dsp:nvSpPr>
        <dsp:cNvPr id="0" name=""/>
        <dsp:cNvSpPr/>
      </dsp:nvSpPr>
      <dsp:spPr>
        <a:xfrm>
          <a:off x="0" y="1942"/>
          <a:ext cx="11225625" cy="98444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A5E768A-0286-4829-ABBB-CA26B287CCBF}">
      <dsp:nvSpPr>
        <dsp:cNvPr id="0" name=""/>
        <dsp:cNvSpPr/>
      </dsp:nvSpPr>
      <dsp:spPr>
        <a:xfrm>
          <a:off x="297794" y="223442"/>
          <a:ext cx="541444" cy="54144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9A6EDD3-9E41-476E-A5C6-E473F4FE447A}">
      <dsp:nvSpPr>
        <dsp:cNvPr id="0" name=""/>
        <dsp:cNvSpPr/>
      </dsp:nvSpPr>
      <dsp:spPr>
        <a:xfrm>
          <a:off x="1137034" y="1942"/>
          <a:ext cx="5051531"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977900">
            <a:lnSpc>
              <a:spcPct val="90000"/>
            </a:lnSpc>
            <a:spcBef>
              <a:spcPct val="0"/>
            </a:spcBef>
            <a:spcAft>
              <a:spcPct val="35000"/>
            </a:spcAft>
            <a:buNone/>
          </a:pPr>
          <a:r>
            <a:rPr lang="en-GB" sz="2200" kern="1200" baseline="0"/>
            <a:t>Root in ETSI standards:</a:t>
          </a:r>
          <a:endParaRPr lang="en-US" sz="2200" kern="1200"/>
        </a:p>
      </dsp:txBody>
      <dsp:txXfrm>
        <a:off x="1137034" y="1942"/>
        <a:ext cx="5051531" cy="984445"/>
      </dsp:txXfrm>
    </dsp:sp>
    <dsp:sp modelId="{B258D1A3-9EA3-4B56-BF2F-B1681F66CF38}">
      <dsp:nvSpPr>
        <dsp:cNvPr id="0" name=""/>
        <dsp:cNvSpPr/>
      </dsp:nvSpPr>
      <dsp:spPr>
        <a:xfrm>
          <a:off x="6188565" y="1942"/>
          <a:ext cx="5037059"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666750">
            <a:lnSpc>
              <a:spcPct val="90000"/>
            </a:lnSpc>
            <a:spcBef>
              <a:spcPct val="0"/>
            </a:spcBef>
            <a:spcAft>
              <a:spcPct val="35000"/>
            </a:spcAft>
            <a:buNone/>
          </a:pPr>
          <a:r>
            <a:rPr lang="en-GB" sz="1500" kern="1200" baseline="0"/>
            <a:t>Described in TS 102 165-1</a:t>
          </a:r>
          <a:endParaRPr lang="en-US" sz="1500" kern="1200"/>
        </a:p>
        <a:p>
          <a:pPr marL="0" lvl="0" indent="0" algn="l" defTabSz="666750">
            <a:lnSpc>
              <a:spcPct val="90000"/>
            </a:lnSpc>
            <a:spcBef>
              <a:spcPct val="0"/>
            </a:spcBef>
            <a:spcAft>
              <a:spcPct val="35000"/>
            </a:spcAft>
            <a:buNone/>
          </a:pPr>
          <a:r>
            <a:rPr lang="en-GB" sz="1500" kern="1200" baseline="0"/>
            <a:t>Extends from ETR332</a:t>
          </a:r>
          <a:endParaRPr lang="en-US" sz="1500" kern="1200"/>
        </a:p>
      </dsp:txBody>
      <dsp:txXfrm>
        <a:off x="6188565" y="1942"/>
        <a:ext cx="5037059" cy="984445"/>
      </dsp:txXfrm>
    </dsp:sp>
    <dsp:sp modelId="{3CBD3989-04CC-4593-9D5D-F3571B0BCE74}">
      <dsp:nvSpPr>
        <dsp:cNvPr id="0" name=""/>
        <dsp:cNvSpPr/>
      </dsp:nvSpPr>
      <dsp:spPr>
        <a:xfrm>
          <a:off x="0" y="1232499"/>
          <a:ext cx="11225625" cy="98444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29A7EF1-69A0-4F3E-9BD5-9CA9E5697D1C}">
      <dsp:nvSpPr>
        <dsp:cNvPr id="0" name=""/>
        <dsp:cNvSpPr/>
      </dsp:nvSpPr>
      <dsp:spPr>
        <a:xfrm>
          <a:off x="297794" y="1453999"/>
          <a:ext cx="541444" cy="54144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DDB1D3D-1C73-4714-BE40-7A88C18F203C}">
      <dsp:nvSpPr>
        <dsp:cNvPr id="0" name=""/>
        <dsp:cNvSpPr/>
      </dsp:nvSpPr>
      <dsp:spPr>
        <a:xfrm>
          <a:off x="1137034" y="1232499"/>
          <a:ext cx="5051531"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977900">
            <a:lnSpc>
              <a:spcPct val="90000"/>
            </a:lnSpc>
            <a:spcBef>
              <a:spcPct val="0"/>
            </a:spcBef>
            <a:spcAft>
              <a:spcPct val="35000"/>
            </a:spcAft>
            <a:buNone/>
          </a:pPr>
          <a:r>
            <a:rPr lang="en-GB" sz="2200" kern="1200" baseline="0"/>
            <a:t>Based on:</a:t>
          </a:r>
          <a:endParaRPr lang="en-US" sz="2200" kern="1200"/>
        </a:p>
      </dsp:txBody>
      <dsp:txXfrm>
        <a:off x="1137034" y="1232499"/>
        <a:ext cx="5051531" cy="984445"/>
      </dsp:txXfrm>
    </dsp:sp>
    <dsp:sp modelId="{54259D41-5A35-485D-8BE8-2C83E8568812}">
      <dsp:nvSpPr>
        <dsp:cNvPr id="0" name=""/>
        <dsp:cNvSpPr/>
      </dsp:nvSpPr>
      <dsp:spPr>
        <a:xfrm>
          <a:off x="6188565" y="1232499"/>
          <a:ext cx="5037059"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666750">
            <a:lnSpc>
              <a:spcPct val="90000"/>
            </a:lnSpc>
            <a:spcBef>
              <a:spcPct val="0"/>
            </a:spcBef>
            <a:spcAft>
              <a:spcPct val="35000"/>
            </a:spcAft>
            <a:buNone/>
          </a:pPr>
          <a:r>
            <a:rPr lang="en-GB" sz="1500" kern="1200" baseline="0"/>
            <a:t>The Common Criteria, and its companion methodology</a:t>
          </a:r>
          <a:endParaRPr lang="en-US" sz="1500" kern="1200"/>
        </a:p>
        <a:p>
          <a:pPr marL="0" lvl="0" indent="0" algn="l" defTabSz="666750">
            <a:lnSpc>
              <a:spcPct val="90000"/>
            </a:lnSpc>
            <a:spcBef>
              <a:spcPct val="0"/>
            </a:spcBef>
            <a:spcAft>
              <a:spcPct val="35000"/>
            </a:spcAft>
            <a:buNone/>
          </a:pPr>
          <a:r>
            <a:rPr lang="en-GB" sz="1500" kern="1200" baseline="0"/>
            <a:t>CORAS</a:t>
          </a:r>
          <a:endParaRPr lang="en-US" sz="1500" kern="1200"/>
        </a:p>
      </dsp:txBody>
      <dsp:txXfrm>
        <a:off x="6188565" y="1232499"/>
        <a:ext cx="5037059" cy="984445"/>
      </dsp:txXfrm>
    </dsp:sp>
    <dsp:sp modelId="{252AEC29-4D77-4F75-A743-3D4B2493F841}">
      <dsp:nvSpPr>
        <dsp:cNvPr id="0" name=""/>
        <dsp:cNvSpPr/>
      </dsp:nvSpPr>
      <dsp:spPr>
        <a:xfrm>
          <a:off x="0" y="2463055"/>
          <a:ext cx="11225625" cy="98444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FF14AA9-65E1-4050-991E-72843C7D3C15}">
      <dsp:nvSpPr>
        <dsp:cNvPr id="0" name=""/>
        <dsp:cNvSpPr/>
      </dsp:nvSpPr>
      <dsp:spPr>
        <a:xfrm>
          <a:off x="297794" y="2684555"/>
          <a:ext cx="541444" cy="54144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1C57FA1-CBDC-4285-9381-BEEFE006BA37}">
      <dsp:nvSpPr>
        <dsp:cNvPr id="0" name=""/>
        <dsp:cNvSpPr/>
      </dsp:nvSpPr>
      <dsp:spPr>
        <a:xfrm>
          <a:off x="1137034" y="2463055"/>
          <a:ext cx="5051531"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977900">
            <a:lnSpc>
              <a:spcPct val="90000"/>
            </a:lnSpc>
            <a:spcBef>
              <a:spcPct val="0"/>
            </a:spcBef>
            <a:spcAft>
              <a:spcPct val="35000"/>
            </a:spcAft>
            <a:buNone/>
          </a:pPr>
          <a:r>
            <a:rPr lang="en-GB" sz="2200" kern="1200" baseline="0"/>
            <a:t>Recommends a database to store and analyse results</a:t>
          </a:r>
          <a:endParaRPr lang="en-US" sz="2200" kern="1200"/>
        </a:p>
      </dsp:txBody>
      <dsp:txXfrm>
        <a:off x="1137034" y="2463055"/>
        <a:ext cx="5051531" cy="984445"/>
      </dsp:txXfrm>
    </dsp:sp>
    <dsp:sp modelId="{9107C342-29E8-4F55-AC48-B6DA27A22E68}">
      <dsp:nvSpPr>
        <dsp:cNvPr id="0" name=""/>
        <dsp:cNvSpPr/>
      </dsp:nvSpPr>
      <dsp:spPr>
        <a:xfrm>
          <a:off x="6188565" y="2463055"/>
          <a:ext cx="5037059"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666750">
            <a:lnSpc>
              <a:spcPct val="90000"/>
            </a:lnSpc>
            <a:spcBef>
              <a:spcPct val="0"/>
            </a:spcBef>
            <a:spcAft>
              <a:spcPct val="35000"/>
            </a:spcAft>
            <a:buNone/>
          </a:pPr>
          <a:r>
            <a:rPr lang="en-GB" sz="1500" kern="1200" baseline="0"/>
            <a:t>Database should be accessible and usable</a:t>
          </a:r>
          <a:endParaRPr lang="en-US" sz="1500" kern="1200"/>
        </a:p>
        <a:p>
          <a:pPr marL="114300" lvl="1" indent="-114300" algn="l" defTabSz="666750">
            <a:lnSpc>
              <a:spcPct val="90000"/>
            </a:lnSpc>
            <a:spcBef>
              <a:spcPct val="0"/>
            </a:spcBef>
            <a:spcAft>
              <a:spcPct val="15000"/>
            </a:spcAft>
            <a:buChar char="•"/>
          </a:pPr>
          <a:r>
            <a:rPr lang="en-GB" sz="1500" kern="1200" baseline="0"/>
            <a:t>Web-based tool</a:t>
          </a:r>
          <a:endParaRPr lang="en-US" sz="1500" kern="1200"/>
        </a:p>
        <a:p>
          <a:pPr marL="114300" lvl="1" indent="-114300" algn="l" defTabSz="666750">
            <a:lnSpc>
              <a:spcPct val="90000"/>
            </a:lnSpc>
            <a:spcBef>
              <a:spcPct val="0"/>
            </a:spcBef>
            <a:spcAft>
              <a:spcPct val="15000"/>
            </a:spcAft>
            <a:buChar char="•"/>
          </a:pPr>
          <a:r>
            <a:rPr lang="en-GB" sz="1500" kern="1200" baseline="0"/>
            <a:t>ETSI hosted</a:t>
          </a:r>
          <a:endParaRPr lang="en-US" sz="1500" kern="1200"/>
        </a:p>
      </dsp:txBody>
      <dsp:txXfrm>
        <a:off x="6188565" y="2463055"/>
        <a:ext cx="5037059" cy="984445"/>
      </dsp:txXfrm>
    </dsp:sp>
    <dsp:sp modelId="{9B29C0B3-202D-43FD-BA16-5E3D477B6C8F}">
      <dsp:nvSpPr>
        <dsp:cNvPr id="0" name=""/>
        <dsp:cNvSpPr/>
      </dsp:nvSpPr>
      <dsp:spPr>
        <a:xfrm>
          <a:off x="0" y="3693612"/>
          <a:ext cx="11225625" cy="984445"/>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82841A7-4F50-4A08-9D08-513D18ED33FD}">
      <dsp:nvSpPr>
        <dsp:cNvPr id="0" name=""/>
        <dsp:cNvSpPr/>
      </dsp:nvSpPr>
      <dsp:spPr>
        <a:xfrm>
          <a:off x="297794" y="3915112"/>
          <a:ext cx="541444" cy="541444"/>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C6BC596-5AC2-4501-94B6-FD979CB4C876}">
      <dsp:nvSpPr>
        <dsp:cNvPr id="0" name=""/>
        <dsp:cNvSpPr/>
      </dsp:nvSpPr>
      <dsp:spPr>
        <a:xfrm>
          <a:off x="1137034" y="3693612"/>
          <a:ext cx="5051531"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977900">
            <a:lnSpc>
              <a:spcPct val="90000"/>
            </a:lnSpc>
            <a:spcBef>
              <a:spcPct val="0"/>
            </a:spcBef>
            <a:spcAft>
              <a:spcPct val="35000"/>
            </a:spcAft>
            <a:buNone/>
          </a:pPr>
          <a:r>
            <a:rPr lang="en-GB" sz="2200" kern="1200" baseline="0"/>
            <a:t>Database does not ease TVRA complexity</a:t>
          </a:r>
          <a:endParaRPr lang="en-US" sz="2200" kern="1200"/>
        </a:p>
      </dsp:txBody>
      <dsp:txXfrm>
        <a:off x="1137034" y="3693612"/>
        <a:ext cx="5051531" cy="984445"/>
      </dsp:txXfrm>
    </dsp:sp>
    <dsp:sp modelId="{46BF55C8-032B-4E25-857C-6E5310E675FF}">
      <dsp:nvSpPr>
        <dsp:cNvPr id="0" name=""/>
        <dsp:cNvSpPr/>
      </dsp:nvSpPr>
      <dsp:spPr>
        <a:xfrm>
          <a:off x="6188565" y="3693612"/>
          <a:ext cx="5037059"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666750">
            <a:lnSpc>
              <a:spcPct val="90000"/>
            </a:lnSpc>
            <a:spcBef>
              <a:spcPct val="0"/>
            </a:spcBef>
            <a:spcAft>
              <a:spcPct val="35000"/>
            </a:spcAft>
            <a:buNone/>
          </a:pPr>
          <a:r>
            <a:rPr lang="en-GB" sz="1500" kern="1200" baseline="0"/>
            <a:t>Tool aids repeatability, doesn’t make it easier</a:t>
          </a:r>
          <a:endParaRPr lang="en-US" sz="1500" kern="1200"/>
        </a:p>
      </dsp:txBody>
      <dsp:txXfrm>
        <a:off x="6188565" y="3693612"/>
        <a:ext cx="5037059" cy="984445"/>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2E0203-78E1-48EE-AE22-C6A5A88D2270}">
      <dsp:nvSpPr>
        <dsp:cNvPr id="0" name=""/>
        <dsp:cNvSpPr/>
      </dsp:nvSpPr>
      <dsp:spPr>
        <a:xfrm>
          <a:off x="0" y="760499"/>
          <a:ext cx="11225625" cy="1404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0F1E5B8-07D5-4F8D-B452-20FB5839CB5A}">
      <dsp:nvSpPr>
        <dsp:cNvPr id="0" name=""/>
        <dsp:cNvSpPr/>
      </dsp:nvSpPr>
      <dsp:spPr>
        <a:xfrm>
          <a:off x="424710" y="1076399"/>
          <a:ext cx="772200" cy="7722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B82A601-C1C8-485E-A2C8-398E9968589B}">
      <dsp:nvSpPr>
        <dsp:cNvPr id="0" name=""/>
        <dsp:cNvSpPr/>
      </dsp:nvSpPr>
      <dsp:spPr>
        <a:xfrm>
          <a:off x="1621620" y="760499"/>
          <a:ext cx="5051531" cy="1404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l" defTabSz="1111250">
            <a:lnSpc>
              <a:spcPct val="100000"/>
            </a:lnSpc>
            <a:spcBef>
              <a:spcPct val="0"/>
            </a:spcBef>
            <a:spcAft>
              <a:spcPct val="35000"/>
            </a:spcAft>
            <a:buNone/>
          </a:pPr>
          <a:r>
            <a:rPr lang="en-US" sz="2500" kern="1200" baseline="0"/>
            <a:t>Systematic Approach to Risk analysis</a:t>
          </a:r>
          <a:endParaRPr lang="en-US" sz="2500" kern="1200"/>
        </a:p>
      </dsp:txBody>
      <dsp:txXfrm>
        <a:off x="1621620" y="760499"/>
        <a:ext cx="5051531" cy="1404000"/>
      </dsp:txXfrm>
    </dsp:sp>
    <dsp:sp modelId="{A3E60809-44DF-4422-B970-521055496516}">
      <dsp:nvSpPr>
        <dsp:cNvPr id="0" name=""/>
        <dsp:cNvSpPr/>
      </dsp:nvSpPr>
      <dsp:spPr>
        <a:xfrm>
          <a:off x="6673151" y="760499"/>
          <a:ext cx="4552473" cy="1404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l" defTabSz="622300">
            <a:lnSpc>
              <a:spcPct val="100000"/>
            </a:lnSpc>
            <a:spcBef>
              <a:spcPct val="0"/>
            </a:spcBef>
            <a:spcAft>
              <a:spcPct val="35000"/>
            </a:spcAft>
            <a:buNone/>
          </a:pPr>
          <a:r>
            <a:rPr lang="en-GB" sz="1400" kern="1200" baseline="0"/>
            <a:t>Systematic Identification of assets and threats and weaknesses, computes a weighted risk level.</a:t>
          </a:r>
          <a:endParaRPr lang="en-US" sz="1400" kern="1200"/>
        </a:p>
      </dsp:txBody>
      <dsp:txXfrm>
        <a:off x="6673151" y="760499"/>
        <a:ext cx="4552473" cy="1404000"/>
      </dsp:txXfrm>
    </dsp:sp>
    <dsp:sp modelId="{12F9F154-CFD7-4550-A036-27F0331BBA53}">
      <dsp:nvSpPr>
        <dsp:cNvPr id="0" name=""/>
        <dsp:cNvSpPr/>
      </dsp:nvSpPr>
      <dsp:spPr>
        <a:xfrm>
          <a:off x="0" y="2515500"/>
          <a:ext cx="11225625" cy="1404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403749C-97E5-4DFF-9AB5-D4F712B245A6}">
      <dsp:nvSpPr>
        <dsp:cNvPr id="0" name=""/>
        <dsp:cNvSpPr/>
      </dsp:nvSpPr>
      <dsp:spPr>
        <a:xfrm>
          <a:off x="424710" y="2831400"/>
          <a:ext cx="772200" cy="7722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064675B-2ABE-4057-B224-0FED2961EAC8}">
      <dsp:nvSpPr>
        <dsp:cNvPr id="0" name=""/>
        <dsp:cNvSpPr/>
      </dsp:nvSpPr>
      <dsp:spPr>
        <a:xfrm>
          <a:off x="1621620" y="2515500"/>
          <a:ext cx="5051531" cy="1404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l" defTabSz="1111250">
            <a:lnSpc>
              <a:spcPct val="100000"/>
            </a:lnSpc>
            <a:spcBef>
              <a:spcPct val="0"/>
            </a:spcBef>
            <a:spcAft>
              <a:spcPct val="35000"/>
            </a:spcAft>
            <a:buNone/>
          </a:pPr>
          <a:r>
            <a:rPr lang="en-US" sz="2500" kern="1200" baseline="0"/>
            <a:t>Applicable during:</a:t>
          </a:r>
          <a:endParaRPr lang="en-US" sz="2500" kern="1200"/>
        </a:p>
      </dsp:txBody>
      <dsp:txXfrm>
        <a:off x="1621620" y="2515500"/>
        <a:ext cx="5051531" cy="1404000"/>
      </dsp:txXfrm>
    </dsp:sp>
    <dsp:sp modelId="{D7B5E9CB-2EA8-4590-994F-9554EBE14FED}">
      <dsp:nvSpPr>
        <dsp:cNvPr id="0" name=""/>
        <dsp:cNvSpPr/>
      </dsp:nvSpPr>
      <dsp:spPr>
        <a:xfrm>
          <a:off x="6673151" y="2515500"/>
          <a:ext cx="4552473" cy="1404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8590" tIns="148590" rIns="148590" bIns="148590" numCol="1" spcCol="1270" anchor="ctr" anchorCtr="0">
          <a:noAutofit/>
        </a:bodyPr>
        <a:lstStyle/>
        <a:p>
          <a:pPr marL="0" lvl="0" indent="0" algn="l" defTabSz="622300">
            <a:lnSpc>
              <a:spcPct val="100000"/>
            </a:lnSpc>
            <a:spcBef>
              <a:spcPct val="0"/>
            </a:spcBef>
            <a:spcAft>
              <a:spcPct val="35000"/>
            </a:spcAft>
            <a:buNone/>
          </a:pPr>
          <a:r>
            <a:rPr lang="en-US" sz="1400" kern="1200" baseline="0"/>
            <a:t>Standards development</a:t>
          </a:r>
          <a:endParaRPr lang="en-US" sz="1400" kern="1200"/>
        </a:p>
        <a:p>
          <a:pPr marL="0" lvl="0" indent="0" algn="l" defTabSz="622300">
            <a:lnSpc>
              <a:spcPct val="100000"/>
            </a:lnSpc>
            <a:spcBef>
              <a:spcPct val="0"/>
            </a:spcBef>
            <a:spcAft>
              <a:spcPct val="35000"/>
            </a:spcAft>
            <a:buNone/>
          </a:pPr>
          <a:r>
            <a:rPr lang="en-US" sz="1400" kern="1200" baseline="0"/>
            <a:t>Development</a:t>
          </a:r>
          <a:endParaRPr lang="en-US" sz="1400" kern="1200"/>
        </a:p>
        <a:p>
          <a:pPr marL="0" lvl="0" indent="0" algn="l" defTabSz="622300">
            <a:lnSpc>
              <a:spcPct val="100000"/>
            </a:lnSpc>
            <a:spcBef>
              <a:spcPct val="0"/>
            </a:spcBef>
            <a:spcAft>
              <a:spcPct val="35000"/>
            </a:spcAft>
            <a:buNone/>
          </a:pPr>
          <a:r>
            <a:rPr lang="en-US" sz="1400" kern="1200" baseline="0"/>
            <a:t>Deployment</a:t>
          </a:r>
          <a:endParaRPr lang="en-US" sz="1400" kern="1200"/>
        </a:p>
        <a:p>
          <a:pPr marL="0" lvl="0" indent="0" algn="l" defTabSz="622300">
            <a:lnSpc>
              <a:spcPct val="100000"/>
            </a:lnSpc>
            <a:spcBef>
              <a:spcPct val="0"/>
            </a:spcBef>
            <a:spcAft>
              <a:spcPct val="35000"/>
            </a:spcAft>
            <a:buNone/>
          </a:pPr>
          <a:r>
            <a:rPr lang="en-US" sz="1400" kern="1200" baseline="0"/>
            <a:t>Utilization</a:t>
          </a:r>
          <a:endParaRPr lang="en-US" sz="1400" kern="1200"/>
        </a:p>
      </dsp:txBody>
      <dsp:txXfrm>
        <a:off x="6673151" y="2515500"/>
        <a:ext cx="4552473" cy="140400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F2C0F0-FBA5-6A48-923F-296DB0B03613}">
      <dsp:nvSpPr>
        <dsp:cNvPr id="0" name=""/>
        <dsp:cNvSpPr/>
      </dsp:nvSpPr>
      <dsp:spPr>
        <a:xfrm>
          <a:off x="4208621" y="58499"/>
          <a:ext cx="2807970" cy="280797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000250">
            <a:lnSpc>
              <a:spcPct val="90000"/>
            </a:lnSpc>
            <a:spcBef>
              <a:spcPct val="0"/>
            </a:spcBef>
            <a:spcAft>
              <a:spcPct val="35000"/>
            </a:spcAft>
            <a:buNone/>
          </a:pPr>
          <a:r>
            <a:rPr lang="en-US" sz="4500" kern="1200" dirty="0"/>
            <a:t>Security</a:t>
          </a:r>
        </a:p>
      </dsp:txBody>
      <dsp:txXfrm>
        <a:off x="4583017" y="549894"/>
        <a:ext cx="2059178" cy="1263586"/>
      </dsp:txXfrm>
    </dsp:sp>
    <dsp:sp modelId="{3A7D5B35-1DA7-024C-B557-C827373DB21D}">
      <dsp:nvSpPr>
        <dsp:cNvPr id="0" name=""/>
        <dsp:cNvSpPr/>
      </dsp:nvSpPr>
      <dsp:spPr>
        <a:xfrm>
          <a:off x="5221830" y="1813480"/>
          <a:ext cx="2807970" cy="280797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000250">
            <a:lnSpc>
              <a:spcPct val="90000"/>
            </a:lnSpc>
            <a:spcBef>
              <a:spcPct val="0"/>
            </a:spcBef>
            <a:spcAft>
              <a:spcPct val="35000"/>
            </a:spcAft>
            <a:buNone/>
          </a:pPr>
          <a:r>
            <a:rPr lang="en-US" sz="4500" kern="1200" dirty="0"/>
            <a:t>Privacy</a:t>
          </a:r>
        </a:p>
      </dsp:txBody>
      <dsp:txXfrm>
        <a:off x="6080601" y="2538872"/>
        <a:ext cx="1684782" cy="1544383"/>
      </dsp:txXfrm>
    </dsp:sp>
    <dsp:sp modelId="{D0B5FF1C-DB0E-5344-B986-0E41AA646E23}">
      <dsp:nvSpPr>
        <dsp:cNvPr id="0" name=""/>
        <dsp:cNvSpPr/>
      </dsp:nvSpPr>
      <dsp:spPr>
        <a:xfrm>
          <a:off x="3195412" y="1813480"/>
          <a:ext cx="2807970" cy="280797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2000250">
            <a:lnSpc>
              <a:spcPct val="90000"/>
            </a:lnSpc>
            <a:spcBef>
              <a:spcPct val="0"/>
            </a:spcBef>
            <a:spcAft>
              <a:spcPct val="35000"/>
            </a:spcAft>
            <a:buNone/>
          </a:pPr>
          <a:r>
            <a:rPr lang="en-US" sz="4500" kern="1200" dirty="0"/>
            <a:t>Safety</a:t>
          </a:r>
        </a:p>
      </dsp:txBody>
      <dsp:txXfrm>
        <a:off x="3459829" y="2538872"/>
        <a:ext cx="1684782" cy="1544383"/>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B4A73B1-D792-4223-A326-F56217B817EC}">
      <dsp:nvSpPr>
        <dsp:cNvPr id="0" name=""/>
        <dsp:cNvSpPr/>
      </dsp:nvSpPr>
      <dsp:spPr>
        <a:xfrm>
          <a:off x="2318812" y="931201"/>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308FBEE-3218-41DA-82F1-55373E5181AC}">
      <dsp:nvSpPr>
        <dsp:cNvPr id="0" name=""/>
        <dsp:cNvSpPr/>
      </dsp:nvSpPr>
      <dsp:spPr>
        <a:xfrm>
          <a:off x="914812" y="2564357"/>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66850">
            <a:lnSpc>
              <a:spcPct val="90000"/>
            </a:lnSpc>
            <a:spcBef>
              <a:spcPct val="0"/>
            </a:spcBef>
            <a:spcAft>
              <a:spcPct val="35000"/>
            </a:spcAft>
            <a:buNone/>
            <a:defRPr b="1"/>
          </a:pPr>
          <a:r>
            <a:rPr lang="en-GB" sz="3300" kern="1200" baseline="0"/>
            <a:t>Basic Risk Analysis</a:t>
          </a:r>
          <a:endParaRPr lang="en-US" sz="3300" kern="1200"/>
        </a:p>
      </dsp:txBody>
      <dsp:txXfrm>
        <a:off x="914812" y="2564357"/>
        <a:ext cx="4320000" cy="648000"/>
      </dsp:txXfrm>
    </dsp:sp>
    <dsp:sp modelId="{1642F66F-67CE-48CB-9BE1-A170FF140975}">
      <dsp:nvSpPr>
        <dsp:cNvPr id="0" name=""/>
        <dsp:cNvSpPr/>
      </dsp:nvSpPr>
      <dsp:spPr>
        <a:xfrm>
          <a:off x="914812" y="3268709"/>
          <a:ext cx="4320000" cy="4800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baseline="0"/>
            <a:t>Key to security need is knowing risk being exposed</a:t>
          </a:r>
          <a:endParaRPr lang="en-US" sz="1700" kern="1200"/>
        </a:p>
      </dsp:txBody>
      <dsp:txXfrm>
        <a:off x="914812" y="3268709"/>
        <a:ext cx="4320000" cy="480089"/>
      </dsp:txXfrm>
    </dsp:sp>
    <dsp:sp modelId="{010874B2-1C45-40BA-A74A-0F703119082D}">
      <dsp:nvSpPr>
        <dsp:cNvPr id="0" name=""/>
        <dsp:cNvSpPr/>
      </dsp:nvSpPr>
      <dsp:spPr>
        <a:xfrm>
          <a:off x="7394812" y="931201"/>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8CA0C8F-B637-4E4A-B3C7-4AC4494A9F3D}">
      <dsp:nvSpPr>
        <dsp:cNvPr id="0" name=""/>
        <dsp:cNvSpPr/>
      </dsp:nvSpPr>
      <dsp:spPr>
        <a:xfrm>
          <a:off x="5990812" y="2564357"/>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66850">
            <a:lnSpc>
              <a:spcPct val="90000"/>
            </a:lnSpc>
            <a:spcBef>
              <a:spcPct val="0"/>
            </a:spcBef>
            <a:spcAft>
              <a:spcPct val="35000"/>
            </a:spcAft>
            <a:buNone/>
            <a:defRPr b="1"/>
          </a:pPr>
          <a:r>
            <a:rPr lang="en-GB" sz="3300" kern="1200" baseline="0"/>
            <a:t>Detailed system analysis</a:t>
          </a:r>
          <a:endParaRPr lang="en-US" sz="3300" kern="1200"/>
        </a:p>
      </dsp:txBody>
      <dsp:txXfrm>
        <a:off x="5990812" y="2564357"/>
        <a:ext cx="4320000" cy="648000"/>
      </dsp:txXfrm>
    </dsp:sp>
    <dsp:sp modelId="{50924E9F-5718-4404-AA56-C617692CC01E}">
      <dsp:nvSpPr>
        <dsp:cNvPr id="0" name=""/>
        <dsp:cNvSpPr/>
      </dsp:nvSpPr>
      <dsp:spPr>
        <a:xfrm>
          <a:off x="5990812" y="3268709"/>
          <a:ext cx="4320000" cy="4800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GB" sz="1700" kern="1200" baseline="0"/>
            <a:t>Knowing what the system does and how it is built</a:t>
          </a:r>
          <a:endParaRPr lang="en-US" sz="1700" kern="1200"/>
        </a:p>
      </dsp:txBody>
      <dsp:txXfrm>
        <a:off x="5990812" y="3268709"/>
        <a:ext cx="4320000" cy="480089"/>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F6A844F-00C0-4945-BFF1-EA1902CA7495}">
      <dsp:nvSpPr>
        <dsp:cNvPr id="0" name=""/>
        <dsp:cNvSpPr/>
      </dsp:nvSpPr>
      <dsp:spPr>
        <a:xfrm>
          <a:off x="2868" y="1081546"/>
          <a:ext cx="1145812" cy="114581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AA60DD7-0D86-453D-A411-CC05CBCDAAD6}">
      <dsp:nvSpPr>
        <dsp:cNvPr id="0" name=""/>
        <dsp:cNvSpPr/>
      </dsp:nvSpPr>
      <dsp:spPr>
        <a:xfrm>
          <a:off x="2868" y="2328961"/>
          <a:ext cx="3273749" cy="4910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666750">
            <a:lnSpc>
              <a:spcPct val="90000"/>
            </a:lnSpc>
            <a:spcBef>
              <a:spcPct val="0"/>
            </a:spcBef>
            <a:spcAft>
              <a:spcPct val="35000"/>
            </a:spcAft>
            <a:buNone/>
            <a:defRPr b="1"/>
          </a:pPr>
          <a:r>
            <a:rPr lang="en-GB" sz="1500" kern="1200"/>
            <a:t>An asset may have vulnerabilities</a:t>
          </a:r>
          <a:endParaRPr lang="en-US" sz="1500" kern="1200"/>
        </a:p>
      </dsp:txBody>
      <dsp:txXfrm>
        <a:off x="2868" y="2328961"/>
        <a:ext cx="3273749" cy="491062"/>
      </dsp:txXfrm>
    </dsp:sp>
    <dsp:sp modelId="{99AE0C87-FFD0-4EB0-AF23-90978DB5BBCD}">
      <dsp:nvSpPr>
        <dsp:cNvPr id="0" name=""/>
        <dsp:cNvSpPr/>
      </dsp:nvSpPr>
      <dsp:spPr>
        <a:xfrm>
          <a:off x="2868" y="2867281"/>
          <a:ext cx="3273749" cy="57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None/>
          </a:pPr>
          <a:r>
            <a:rPr lang="en-GB" sz="1200" kern="1200"/>
            <a:t>To have a vulnerability an asset needs both a weakness and a realisable threat</a:t>
          </a:r>
          <a:endParaRPr lang="en-US" sz="1200" kern="1200"/>
        </a:p>
        <a:p>
          <a:pPr marL="0" lvl="0" indent="0" algn="l" defTabSz="533400">
            <a:lnSpc>
              <a:spcPct val="90000"/>
            </a:lnSpc>
            <a:spcBef>
              <a:spcPct val="0"/>
            </a:spcBef>
            <a:spcAft>
              <a:spcPct val="35000"/>
            </a:spcAft>
            <a:buNone/>
          </a:pPr>
          <a:r>
            <a:rPr lang="en-GB" sz="1200" kern="1200"/>
            <a:t>A threat is enacted by one or more threat agents</a:t>
          </a:r>
          <a:endParaRPr lang="en-US" sz="1200" kern="1200"/>
        </a:p>
      </dsp:txBody>
      <dsp:txXfrm>
        <a:off x="2868" y="2867281"/>
        <a:ext cx="3273749" cy="577135"/>
      </dsp:txXfrm>
    </dsp:sp>
    <dsp:sp modelId="{4AD711FC-3CAC-4A41-8E5D-B9B44811700F}">
      <dsp:nvSpPr>
        <dsp:cNvPr id="0" name=""/>
        <dsp:cNvSpPr/>
      </dsp:nvSpPr>
      <dsp:spPr>
        <a:xfrm>
          <a:off x="3849525" y="1081546"/>
          <a:ext cx="1145812" cy="114581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E7BDCA6-01D8-45A5-AC20-8E8C4E70748D}">
      <dsp:nvSpPr>
        <dsp:cNvPr id="0" name=""/>
        <dsp:cNvSpPr/>
      </dsp:nvSpPr>
      <dsp:spPr>
        <a:xfrm>
          <a:off x="3849525" y="2328961"/>
          <a:ext cx="3273749" cy="4910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666750">
            <a:lnSpc>
              <a:spcPct val="90000"/>
            </a:lnSpc>
            <a:spcBef>
              <a:spcPct val="0"/>
            </a:spcBef>
            <a:spcAft>
              <a:spcPct val="35000"/>
            </a:spcAft>
            <a:buNone/>
            <a:defRPr b="1"/>
          </a:pPr>
          <a:r>
            <a:rPr lang="en-GB" sz="1500" kern="1200"/>
            <a:t>An exploit of a vulnerability may lead to an unwanted incident</a:t>
          </a:r>
          <a:endParaRPr lang="en-US" sz="1500" kern="1200"/>
        </a:p>
      </dsp:txBody>
      <dsp:txXfrm>
        <a:off x="3849525" y="2328961"/>
        <a:ext cx="3273749" cy="491062"/>
      </dsp:txXfrm>
    </dsp:sp>
    <dsp:sp modelId="{DF7F2350-30C0-45F8-AF33-B0B2B46CEFBC}">
      <dsp:nvSpPr>
        <dsp:cNvPr id="0" name=""/>
        <dsp:cNvSpPr/>
      </dsp:nvSpPr>
      <dsp:spPr>
        <a:xfrm>
          <a:off x="3849525" y="2867281"/>
          <a:ext cx="3273749" cy="577135"/>
        </a:xfrm>
        <a:prstGeom prst="rect">
          <a:avLst/>
        </a:prstGeom>
        <a:noFill/>
        <a:ln>
          <a:noFill/>
        </a:ln>
        <a:effectLst/>
      </dsp:spPr>
      <dsp:style>
        <a:lnRef idx="0">
          <a:scrgbClr r="0" g="0" b="0"/>
        </a:lnRef>
        <a:fillRef idx="0">
          <a:scrgbClr r="0" g="0" b="0"/>
        </a:fillRef>
        <a:effectRef idx="0">
          <a:scrgbClr r="0" g="0" b="0"/>
        </a:effectRef>
        <a:fontRef idx="minor"/>
      </dsp:style>
    </dsp:sp>
    <dsp:sp modelId="{951A15CD-2EB9-4585-A3E2-7D8B41A29DB3}">
      <dsp:nvSpPr>
        <dsp:cNvPr id="0" name=""/>
        <dsp:cNvSpPr/>
      </dsp:nvSpPr>
      <dsp:spPr>
        <a:xfrm>
          <a:off x="7696181" y="1081546"/>
          <a:ext cx="1145812" cy="114581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F6EDEB3-9881-4230-B21E-023248BA018B}">
      <dsp:nvSpPr>
        <dsp:cNvPr id="0" name=""/>
        <dsp:cNvSpPr/>
      </dsp:nvSpPr>
      <dsp:spPr>
        <a:xfrm>
          <a:off x="7696181" y="2328961"/>
          <a:ext cx="3273749" cy="4910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666750">
            <a:lnSpc>
              <a:spcPct val="90000"/>
            </a:lnSpc>
            <a:spcBef>
              <a:spcPct val="0"/>
            </a:spcBef>
            <a:spcAft>
              <a:spcPct val="35000"/>
            </a:spcAft>
            <a:buNone/>
            <a:defRPr b="1"/>
          </a:pPr>
          <a:r>
            <a:rPr lang="en-GB" sz="1500" kern="1200"/>
            <a:t>Countermeasures reduce the likelihood of vulnerabilities being exploited</a:t>
          </a:r>
          <a:endParaRPr lang="en-US" sz="1500" kern="1200"/>
        </a:p>
      </dsp:txBody>
      <dsp:txXfrm>
        <a:off x="7696181" y="2328961"/>
        <a:ext cx="3273749" cy="491062"/>
      </dsp:txXfrm>
    </dsp:sp>
    <dsp:sp modelId="{DD9FAE46-7AED-4A47-BD0A-9BF9D60B4140}">
      <dsp:nvSpPr>
        <dsp:cNvPr id="0" name=""/>
        <dsp:cNvSpPr/>
      </dsp:nvSpPr>
      <dsp:spPr>
        <a:xfrm>
          <a:off x="7696181" y="2867281"/>
          <a:ext cx="3273749" cy="5771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33400">
            <a:lnSpc>
              <a:spcPct val="90000"/>
            </a:lnSpc>
            <a:spcBef>
              <a:spcPct val="0"/>
            </a:spcBef>
            <a:spcAft>
              <a:spcPct val="35000"/>
            </a:spcAft>
            <a:buNone/>
          </a:pPr>
          <a:r>
            <a:rPr lang="en-GB" sz="1200" kern="1200"/>
            <a:t>Strategy#1 – redesign to remove vulnerabilities</a:t>
          </a:r>
          <a:endParaRPr lang="en-US" sz="1200" kern="1200"/>
        </a:p>
        <a:p>
          <a:pPr marL="0" lvl="0" indent="0" algn="l" defTabSz="533400">
            <a:lnSpc>
              <a:spcPct val="90000"/>
            </a:lnSpc>
            <a:spcBef>
              <a:spcPct val="0"/>
            </a:spcBef>
            <a:spcAft>
              <a:spcPct val="35000"/>
            </a:spcAft>
            <a:buNone/>
          </a:pPr>
          <a:r>
            <a:rPr lang="en-GB" sz="1200" kern="1200"/>
            <a:t>Strategy#2 – mask the vulnerabilities</a:t>
          </a:r>
          <a:endParaRPr lang="en-US" sz="1200" kern="1200"/>
        </a:p>
      </dsp:txBody>
      <dsp:txXfrm>
        <a:off x="7696181" y="2867281"/>
        <a:ext cx="3273749" cy="577135"/>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40FC5D-2FD2-4A59-A0E1-CF13A7264915}">
      <dsp:nvSpPr>
        <dsp:cNvPr id="0" name=""/>
        <dsp:cNvSpPr/>
      </dsp:nvSpPr>
      <dsp:spPr>
        <a:xfrm>
          <a:off x="806601" y="1287000"/>
          <a:ext cx="868218" cy="86821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11D02A4-FE15-48AB-B5AF-65B2144382D0}">
      <dsp:nvSpPr>
        <dsp:cNvPr id="0" name=""/>
        <dsp:cNvSpPr/>
      </dsp:nvSpPr>
      <dsp:spPr>
        <a:xfrm>
          <a:off x="398" y="2245776"/>
          <a:ext cx="2480625" cy="441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b="1"/>
          </a:pPr>
          <a:r>
            <a:rPr lang="en-GB" sz="1400" kern="1200" baseline="0"/>
            <a:t>Identified as core document</a:t>
          </a:r>
          <a:endParaRPr lang="en-US" sz="1400" kern="1200"/>
        </a:p>
      </dsp:txBody>
      <dsp:txXfrm>
        <a:off x="398" y="2245776"/>
        <a:ext cx="2480625" cy="441861"/>
      </dsp:txXfrm>
    </dsp:sp>
    <dsp:sp modelId="{BFF46DA4-20AF-4116-86D8-DE176080CCB4}">
      <dsp:nvSpPr>
        <dsp:cNvPr id="0" name=""/>
        <dsp:cNvSpPr/>
      </dsp:nvSpPr>
      <dsp:spPr>
        <a:xfrm>
          <a:off x="398" y="2729758"/>
          <a:ext cx="2480625" cy="663241"/>
        </a:xfrm>
        <a:prstGeom prst="rect">
          <a:avLst/>
        </a:prstGeom>
        <a:noFill/>
        <a:ln>
          <a:noFill/>
        </a:ln>
        <a:effectLst/>
      </dsp:spPr>
      <dsp:style>
        <a:lnRef idx="0">
          <a:scrgbClr r="0" g="0" b="0"/>
        </a:lnRef>
        <a:fillRef idx="0">
          <a:scrgbClr r="0" g="0" b="0"/>
        </a:fillRef>
        <a:effectRef idx="0">
          <a:scrgbClr r="0" g="0" b="0"/>
        </a:effectRef>
        <a:fontRef idx="minor"/>
      </dsp:style>
    </dsp:sp>
    <dsp:sp modelId="{A34EE128-7994-4C3C-86C1-8AED4D1A5497}">
      <dsp:nvSpPr>
        <dsp:cNvPr id="0" name=""/>
        <dsp:cNvSpPr/>
      </dsp:nvSpPr>
      <dsp:spPr>
        <a:xfrm>
          <a:off x="3721335" y="1287000"/>
          <a:ext cx="868218" cy="86821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83A544B-6D15-4652-A702-D922C3DE7567}">
      <dsp:nvSpPr>
        <dsp:cNvPr id="0" name=""/>
        <dsp:cNvSpPr/>
      </dsp:nvSpPr>
      <dsp:spPr>
        <a:xfrm>
          <a:off x="2915132" y="2245776"/>
          <a:ext cx="2480625" cy="441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b="1"/>
          </a:pPr>
          <a:r>
            <a:rPr lang="en-GB" sz="1400" kern="1200" baseline="0"/>
            <a:t>Defines structure of analysis</a:t>
          </a:r>
          <a:endParaRPr lang="en-US" sz="1400" kern="1200"/>
        </a:p>
      </dsp:txBody>
      <dsp:txXfrm>
        <a:off x="2915132" y="2245776"/>
        <a:ext cx="2480625" cy="441861"/>
      </dsp:txXfrm>
    </dsp:sp>
    <dsp:sp modelId="{5E030000-B74C-499F-96D2-CCBABE5E5E6C}">
      <dsp:nvSpPr>
        <dsp:cNvPr id="0" name=""/>
        <dsp:cNvSpPr/>
      </dsp:nvSpPr>
      <dsp:spPr>
        <a:xfrm>
          <a:off x="2915132" y="2729758"/>
          <a:ext cx="2480625" cy="663241"/>
        </a:xfrm>
        <a:prstGeom prst="rect">
          <a:avLst/>
        </a:prstGeom>
        <a:noFill/>
        <a:ln>
          <a:noFill/>
        </a:ln>
        <a:effectLst/>
      </dsp:spPr>
      <dsp:style>
        <a:lnRef idx="0">
          <a:scrgbClr r="0" g="0" b="0"/>
        </a:lnRef>
        <a:fillRef idx="0">
          <a:scrgbClr r="0" g="0" b="0"/>
        </a:fillRef>
        <a:effectRef idx="0">
          <a:scrgbClr r="0" g="0" b="0"/>
        </a:effectRef>
        <a:fontRef idx="minor"/>
      </dsp:style>
    </dsp:sp>
    <dsp:sp modelId="{51589843-AAAD-41EF-8DFC-F9C4436D6D35}">
      <dsp:nvSpPr>
        <dsp:cNvPr id="0" name=""/>
        <dsp:cNvSpPr/>
      </dsp:nvSpPr>
      <dsp:spPr>
        <a:xfrm>
          <a:off x="6636070" y="1287000"/>
          <a:ext cx="868218" cy="86821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3C72E3E-0815-47CB-8805-B002194A7F88}">
      <dsp:nvSpPr>
        <dsp:cNvPr id="0" name=""/>
        <dsp:cNvSpPr/>
      </dsp:nvSpPr>
      <dsp:spPr>
        <a:xfrm>
          <a:off x="5829867" y="2245776"/>
          <a:ext cx="2480625" cy="441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b="1"/>
          </a:pPr>
          <a:r>
            <a:rPr lang="en-GB" sz="1400" kern="1200" baseline="0"/>
            <a:t>Defines conduct of analysis</a:t>
          </a:r>
          <a:endParaRPr lang="en-US" sz="1400" kern="1200"/>
        </a:p>
      </dsp:txBody>
      <dsp:txXfrm>
        <a:off x="5829867" y="2245776"/>
        <a:ext cx="2480625" cy="441861"/>
      </dsp:txXfrm>
    </dsp:sp>
    <dsp:sp modelId="{677CCD82-B32F-4CED-86BA-92CDD6458D84}">
      <dsp:nvSpPr>
        <dsp:cNvPr id="0" name=""/>
        <dsp:cNvSpPr/>
      </dsp:nvSpPr>
      <dsp:spPr>
        <a:xfrm>
          <a:off x="5829867" y="2729758"/>
          <a:ext cx="2480625" cy="663241"/>
        </a:xfrm>
        <a:prstGeom prst="rect">
          <a:avLst/>
        </a:prstGeom>
        <a:noFill/>
        <a:ln>
          <a:noFill/>
        </a:ln>
        <a:effectLst/>
      </dsp:spPr>
      <dsp:style>
        <a:lnRef idx="0">
          <a:scrgbClr r="0" g="0" b="0"/>
        </a:lnRef>
        <a:fillRef idx="0">
          <a:scrgbClr r="0" g="0" b="0"/>
        </a:fillRef>
        <a:effectRef idx="0">
          <a:scrgbClr r="0" g="0" b="0"/>
        </a:effectRef>
        <a:fontRef idx="minor"/>
      </dsp:style>
    </dsp:sp>
    <dsp:sp modelId="{BFAC9274-A736-423B-88E7-03AD96546138}">
      <dsp:nvSpPr>
        <dsp:cNvPr id="0" name=""/>
        <dsp:cNvSpPr/>
      </dsp:nvSpPr>
      <dsp:spPr>
        <a:xfrm>
          <a:off x="9550804" y="1287000"/>
          <a:ext cx="868218" cy="868218"/>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EEE2A41-D2DA-4128-9DBD-EB815181397C}">
      <dsp:nvSpPr>
        <dsp:cNvPr id="0" name=""/>
        <dsp:cNvSpPr/>
      </dsp:nvSpPr>
      <dsp:spPr>
        <a:xfrm>
          <a:off x="8744601" y="2245776"/>
          <a:ext cx="2480625" cy="441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defRPr b="1"/>
          </a:pPr>
          <a:r>
            <a:rPr lang="en-GB" sz="1400" kern="1200" baseline="0"/>
            <a:t>Describes storage and retrieval of analysis</a:t>
          </a:r>
          <a:endParaRPr lang="en-US" sz="1400" kern="1200"/>
        </a:p>
      </dsp:txBody>
      <dsp:txXfrm>
        <a:off x="8744601" y="2245776"/>
        <a:ext cx="2480625" cy="441861"/>
      </dsp:txXfrm>
    </dsp:sp>
    <dsp:sp modelId="{8216CA3A-A0C5-4444-A6F8-B725E2CF8E27}">
      <dsp:nvSpPr>
        <dsp:cNvPr id="0" name=""/>
        <dsp:cNvSpPr/>
      </dsp:nvSpPr>
      <dsp:spPr>
        <a:xfrm>
          <a:off x="8744601" y="2729758"/>
          <a:ext cx="2480625" cy="66324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pPr>
          <a:r>
            <a:rPr lang="en-GB" sz="1100" kern="1200" baseline="0"/>
            <a:t>Database model</a:t>
          </a:r>
          <a:endParaRPr lang="en-US" sz="1100" kern="1200"/>
        </a:p>
        <a:p>
          <a:pPr marL="0" lvl="0" indent="0" algn="ctr" defTabSz="488950">
            <a:lnSpc>
              <a:spcPct val="100000"/>
            </a:lnSpc>
            <a:spcBef>
              <a:spcPct val="0"/>
            </a:spcBef>
            <a:spcAft>
              <a:spcPct val="35000"/>
            </a:spcAft>
            <a:buNone/>
          </a:pPr>
          <a:r>
            <a:rPr lang="en-GB" sz="1100" kern="1200" baseline="0" dirty="0"/>
            <a:t>Web-interface</a:t>
          </a:r>
          <a:endParaRPr lang="en-US" sz="1100" kern="1200" dirty="0"/>
        </a:p>
      </dsp:txBody>
      <dsp:txXfrm>
        <a:off x="8744601" y="2729758"/>
        <a:ext cx="2480625" cy="663241"/>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DB29FC-B064-48D8-9826-06D3096AFD46}">
      <dsp:nvSpPr>
        <dsp:cNvPr id="0" name=""/>
        <dsp:cNvSpPr/>
      </dsp:nvSpPr>
      <dsp:spPr>
        <a:xfrm>
          <a:off x="1090734" y="1047401"/>
          <a:ext cx="1172390" cy="117239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B6E7B9B-23D2-4C58-8584-A083D681F742}">
      <dsp:nvSpPr>
        <dsp:cNvPr id="0" name=""/>
        <dsp:cNvSpPr/>
      </dsp:nvSpPr>
      <dsp:spPr>
        <a:xfrm>
          <a:off x="2085" y="2330955"/>
          <a:ext cx="3349687" cy="5024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90000"/>
            </a:lnSpc>
            <a:spcBef>
              <a:spcPct val="0"/>
            </a:spcBef>
            <a:spcAft>
              <a:spcPct val="35000"/>
            </a:spcAft>
            <a:buNone/>
            <a:defRPr b="1"/>
          </a:pPr>
          <a:r>
            <a:rPr lang="en-GB" sz="1800" kern="1200" baseline="0"/>
            <a:t>Accurate modelling of environment</a:t>
          </a:r>
          <a:endParaRPr lang="en-US" sz="1800" kern="1200"/>
        </a:p>
      </dsp:txBody>
      <dsp:txXfrm>
        <a:off x="2085" y="2330955"/>
        <a:ext cx="3349687" cy="502453"/>
      </dsp:txXfrm>
    </dsp:sp>
    <dsp:sp modelId="{EDD11DA5-7E4E-4450-9101-5555F0C9DAA6}">
      <dsp:nvSpPr>
        <dsp:cNvPr id="0" name=""/>
        <dsp:cNvSpPr/>
      </dsp:nvSpPr>
      <dsp:spPr>
        <a:xfrm>
          <a:off x="2085" y="2885112"/>
          <a:ext cx="3349687" cy="7474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pPr>
          <a:r>
            <a:rPr lang="en-GB" sz="1400" kern="1200" baseline="0"/>
            <a:t>Particularly context – assumptions</a:t>
          </a:r>
          <a:endParaRPr lang="en-US" sz="1400" kern="1200"/>
        </a:p>
      </dsp:txBody>
      <dsp:txXfrm>
        <a:off x="2085" y="2885112"/>
        <a:ext cx="3349687" cy="747486"/>
      </dsp:txXfrm>
    </dsp:sp>
    <dsp:sp modelId="{DE226A49-4AD4-494F-AB65-0BA7BCB2CA5E}">
      <dsp:nvSpPr>
        <dsp:cNvPr id="0" name=""/>
        <dsp:cNvSpPr/>
      </dsp:nvSpPr>
      <dsp:spPr>
        <a:xfrm>
          <a:off x="5026617" y="1047401"/>
          <a:ext cx="1172390" cy="117239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D16B5C5-51FD-49B7-A86B-65F89116891C}">
      <dsp:nvSpPr>
        <dsp:cNvPr id="0" name=""/>
        <dsp:cNvSpPr/>
      </dsp:nvSpPr>
      <dsp:spPr>
        <a:xfrm>
          <a:off x="3937968" y="2330955"/>
          <a:ext cx="3349687" cy="5024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90000"/>
            </a:lnSpc>
            <a:spcBef>
              <a:spcPct val="0"/>
            </a:spcBef>
            <a:spcAft>
              <a:spcPct val="35000"/>
            </a:spcAft>
            <a:buNone/>
            <a:defRPr b="1"/>
          </a:pPr>
          <a:r>
            <a:rPr lang="en-GB" sz="1800" kern="1200" baseline="0"/>
            <a:t>Accurate modelling of asset relationships</a:t>
          </a:r>
          <a:endParaRPr lang="en-US" sz="1800" kern="1200"/>
        </a:p>
      </dsp:txBody>
      <dsp:txXfrm>
        <a:off x="3937968" y="2330955"/>
        <a:ext cx="3349687" cy="502453"/>
      </dsp:txXfrm>
    </dsp:sp>
    <dsp:sp modelId="{F335261E-5105-4EA4-B9CA-AA6A56C0E37C}">
      <dsp:nvSpPr>
        <dsp:cNvPr id="0" name=""/>
        <dsp:cNvSpPr/>
      </dsp:nvSpPr>
      <dsp:spPr>
        <a:xfrm>
          <a:off x="3937968" y="2885112"/>
          <a:ext cx="3349687" cy="7474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pPr>
          <a:r>
            <a:rPr lang="en-GB" sz="1400" kern="1200" baseline="0"/>
            <a:t>Causal </a:t>
          </a:r>
          <a:r>
            <a:rPr lang="en-GB" sz="1400" i="1" u="sng" kern="1200" baseline="0"/>
            <a:t>and</a:t>
          </a:r>
          <a:r>
            <a:rPr lang="en-GB" sz="1400" kern="1200" baseline="0"/>
            <a:t> casual </a:t>
          </a:r>
          <a:endParaRPr lang="en-US" sz="1400" kern="1200"/>
        </a:p>
        <a:p>
          <a:pPr marL="0" lvl="0" indent="0" algn="ctr" defTabSz="622300">
            <a:lnSpc>
              <a:spcPct val="90000"/>
            </a:lnSpc>
            <a:spcBef>
              <a:spcPct val="0"/>
            </a:spcBef>
            <a:spcAft>
              <a:spcPct val="35000"/>
            </a:spcAft>
            <a:buNone/>
          </a:pPr>
          <a:r>
            <a:rPr lang="en-GB" sz="1400" kern="1200" baseline="0"/>
            <a:t>Specialisations</a:t>
          </a:r>
          <a:endParaRPr lang="en-US" sz="1400" kern="1200"/>
        </a:p>
        <a:p>
          <a:pPr marL="0" lvl="0" indent="0" algn="ctr" defTabSz="622300">
            <a:lnSpc>
              <a:spcPct val="90000"/>
            </a:lnSpc>
            <a:spcBef>
              <a:spcPct val="0"/>
            </a:spcBef>
            <a:spcAft>
              <a:spcPct val="35000"/>
            </a:spcAft>
            <a:buNone/>
          </a:pPr>
          <a:r>
            <a:rPr lang="en-GB" sz="1400" kern="1200" baseline="0"/>
            <a:t>Dependencies</a:t>
          </a:r>
          <a:endParaRPr lang="en-US" sz="1400" kern="1200"/>
        </a:p>
      </dsp:txBody>
      <dsp:txXfrm>
        <a:off x="3937968" y="2885112"/>
        <a:ext cx="3349687" cy="747486"/>
      </dsp:txXfrm>
    </dsp:sp>
    <dsp:sp modelId="{89F6DF9E-59DE-4230-A5C4-0FA2E36BDF8D}">
      <dsp:nvSpPr>
        <dsp:cNvPr id="0" name=""/>
        <dsp:cNvSpPr/>
      </dsp:nvSpPr>
      <dsp:spPr>
        <a:xfrm>
          <a:off x="8962500" y="1047401"/>
          <a:ext cx="1172390" cy="117239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8C08F24-28B3-42B4-9014-91C379756E13}">
      <dsp:nvSpPr>
        <dsp:cNvPr id="0" name=""/>
        <dsp:cNvSpPr/>
      </dsp:nvSpPr>
      <dsp:spPr>
        <a:xfrm>
          <a:off x="7873851" y="2330955"/>
          <a:ext cx="3349687" cy="5024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90000"/>
            </a:lnSpc>
            <a:spcBef>
              <a:spcPct val="0"/>
            </a:spcBef>
            <a:spcAft>
              <a:spcPct val="35000"/>
            </a:spcAft>
            <a:buNone/>
            <a:defRPr b="1"/>
          </a:pPr>
          <a:r>
            <a:rPr lang="en-GB" sz="1800" kern="1200" baseline="0"/>
            <a:t>Understanding deployment versus abstraction</a:t>
          </a:r>
          <a:endParaRPr lang="en-US" sz="1800" kern="1200"/>
        </a:p>
      </dsp:txBody>
      <dsp:txXfrm>
        <a:off x="7873851" y="2330955"/>
        <a:ext cx="3349687" cy="502453"/>
      </dsp:txXfrm>
    </dsp:sp>
    <dsp:sp modelId="{6D571051-DB6A-4915-962E-CF76B9AFC5B9}">
      <dsp:nvSpPr>
        <dsp:cNvPr id="0" name=""/>
        <dsp:cNvSpPr/>
      </dsp:nvSpPr>
      <dsp:spPr>
        <a:xfrm>
          <a:off x="7873851" y="2885112"/>
          <a:ext cx="3349687" cy="74748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pPr>
          <a:r>
            <a:rPr lang="en-GB" sz="1400" kern="1200" baseline="0"/>
            <a:t>Need to start at abstract </a:t>
          </a:r>
          <a:endParaRPr lang="en-US" sz="1400" kern="1200"/>
        </a:p>
        <a:p>
          <a:pPr marL="0" lvl="0" indent="0" algn="ctr" defTabSz="622300">
            <a:lnSpc>
              <a:spcPct val="90000"/>
            </a:lnSpc>
            <a:spcBef>
              <a:spcPct val="0"/>
            </a:spcBef>
            <a:spcAft>
              <a:spcPct val="35000"/>
            </a:spcAft>
            <a:buNone/>
          </a:pPr>
          <a:r>
            <a:rPr lang="en-GB" sz="1400" kern="1200" baseline="0"/>
            <a:t>Need to redo for deployment</a:t>
          </a:r>
          <a:endParaRPr lang="en-US" sz="1400" kern="1200"/>
        </a:p>
      </dsp:txBody>
      <dsp:txXfrm>
        <a:off x="7873851" y="2885112"/>
        <a:ext cx="3349687" cy="747486"/>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FF56B8-391F-4E7C-90E2-6EB258FF7F8A}">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D0E80B8-5464-4600-A9D4-486549564172}">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384C582-1F66-45A1-B340-D96D51F9DBCC}">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dirty="0"/>
            <a:t>In general terms an IoT device requires connectivity to services or components across a network. This IoT pre-requisite implies the existence of at least one open interface that can be used to attack the IoT device. It is also implied that the network expects connections from IoT devices which again implies an open interface that can be used to attack the IoT dependent infrastructure.  </a:t>
          </a:r>
          <a:endParaRPr lang="en-US" sz="1800" kern="1200" dirty="0"/>
        </a:p>
      </dsp:txBody>
      <dsp:txXfrm>
        <a:off x="1544022" y="571"/>
        <a:ext cx="9681602" cy="1336816"/>
      </dsp:txXfrm>
    </dsp:sp>
    <dsp:sp modelId="{BA3FF56C-4E62-4B46-B4E4-CCB6D60812D7}">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68459FD-1A93-4EF2-85F7-BCE4B8EF4D6E}">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EDB1A8B-FEE3-4EA9-80B1-BEB934DEA70B}">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dirty="0"/>
            <a:t>The identification of the IoT security environment establishes the Target of Evaluation (TOE), that is the area in which each of Alice, Bob and Eve are considered to operate. The result is a high level description of the main assets of the TOE and the TOE environment and a specification of the goal, purpose and scope of the TVRA which by implication is the IoT security environment.</a:t>
          </a:r>
          <a:endParaRPr lang="en-US" sz="1800" kern="1200" dirty="0"/>
        </a:p>
      </dsp:txBody>
      <dsp:txXfrm>
        <a:off x="1544022" y="1671591"/>
        <a:ext cx="9681602" cy="1336816"/>
      </dsp:txXfrm>
    </dsp:sp>
    <dsp:sp modelId="{3EC814BB-0256-4004-AF95-A5CFBDE12F0A}">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2BF7824-ED0D-4AAC-B6A6-764448E2D880}">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4D3F7CA-76FA-4E3F-888A-D437B7F45C22}">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a:t>This addresses steps 1,2,3 and 4 of the method/process</a:t>
          </a:r>
          <a:endParaRPr lang="en-US" sz="1800" kern="1200"/>
        </a:p>
      </dsp:txBody>
      <dsp:txXfrm>
        <a:off x="1544022" y="3342612"/>
        <a:ext cx="9681602" cy="1336816"/>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7D7DB2-1A67-B54E-93F6-31F6C63FAA72}">
      <dsp:nvSpPr>
        <dsp:cNvPr id="0" name=""/>
        <dsp:cNvSpPr/>
      </dsp:nvSpPr>
      <dsp:spPr>
        <a:xfrm rot="5400000">
          <a:off x="7273741" y="-3140538"/>
          <a:ext cx="719367" cy="7184400"/>
        </a:xfrm>
        <a:prstGeom prst="round2SameRect">
          <a:avLst/>
        </a:prstGeom>
        <a:solidFill>
          <a:schemeClr val="accent3">
            <a:alpha val="90000"/>
            <a:tint val="40000"/>
            <a:hueOff val="0"/>
            <a:satOff val="0"/>
            <a:lumOff val="0"/>
            <a:alphaOff val="0"/>
          </a:schemeClr>
        </a:solidFill>
        <a:ln w="6350" cap="flat" cmpd="sng" algn="ctr">
          <a:solidFill>
            <a:schemeClr val="accent3">
              <a:alpha val="90000"/>
              <a:tint val="40000"/>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38100" tIns="19050" rIns="38100" bIns="19050" numCol="1" spcCol="1270" anchor="ctr" anchorCtr="0">
          <a:noAutofit/>
        </a:bodyPr>
        <a:lstStyle/>
        <a:p>
          <a:pPr marL="57150" lvl="1" indent="-57150" algn="l" defTabSz="444500">
            <a:lnSpc>
              <a:spcPct val="90000"/>
            </a:lnSpc>
            <a:spcBef>
              <a:spcPct val="0"/>
            </a:spcBef>
            <a:spcAft>
              <a:spcPct val="15000"/>
            </a:spcAft>
            <a:buNone/>
          </a:pPr>
          <a:r>
            <a:rPr lang="en-GB" sz="1000" kern="1200" baseline="0" dirty="0"/>
            <a:t>Refers to the level of knowledge of the asset available to Eve and ranges from public information such as can be found on the internet , through to access to critical information about the asset (e.g. knowledge that is known by only a few individuals, access to which is very tightly controlled on a strict need to know basis and individual undertaking).</a:t>
          </a:r>
          <a:endParaRPr lang="en-US" sz="1000" kern="1200" dirty="0"/>
        </a:p>
      </dsp:txBody>
      <dsp:txXfrm rot="-5400000">
        <a:off x="4041225" y="127095"/>
        <a:ext cx="7149283" cy="649133"/>
      </dsp:txXfrm>
    </dsp:sp>
    <dsp:sp modelId="{AD457769-FFB6-3B4A-9F0E-DF8C5CAA1CBA}">
      <dsp:nvSpPr>
        <dsp:cNvPr id="0" name=""/>
        <dsp:cNvSpPr/>
      </dsp:nvSpPr>
      <dsp:spPr>
        <a:xfrm>
          <a:off x="0" y="2056"/>
          <a:ext cx="4041225" cy="899208"/>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GB" sz="3800" kern="1200" baseline="0" dirty="0"/>
            <a:t>System knowledge</a:t>
          </a:r>
          <a:endParaRPr lang="en-US" sz="3800" kern="1200" dirty="0"/>
        </a:p>
      </dsp:txBody>
      <dsp:txXfrm>
        <a:off x="43896" y="45952"/>
        <a:ext cx="3953433" cy="811416"/>
      </dsp:txXfrm>
    </dsp:sp>
    <dsp:sp modelId="{587F9E54-D28B-E04B-86B6-E9DC7FDECDDD}">
      <dsp:nvSpPr>
        <dsp:cNvPr id="0" name=""/>
        <dsp:cNvSpPr/>
      </dsp:nvSpPr>
      <dsp:spPr>
        <a:xfrm rot="5400000">
          <a:off x="7273741" y="-2196369"/>
          <a:ext cx="719367" cy="7184400"/>
        </a:xfrm>
        <a:prstGeom prst="round2SameRect">
          <a:avLst/>
        </a:prstGeom>
        <a:solidFill>
          <a:schemeClr val="accent3">
            <a:alpha val="90000"/>
            <a:tint val="40000"/>
            <a:hueOff val="0"/>
            <a:satOff val="0"/>
            <a:lumOff val="0"/>
            <a:alphaOff val="0"/>
          </a:schemeClr>
        </a:solidFill>
        <a:ln w="6350" cap="flat" cmpd="sng" algn="ctr">
          <a:solidFill>
            <a:schemeClr val="accent3">
              <a:alpha val="90000"/>
              <a:tint val="40000"/>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38100" tIns="19050" rIns="38100" bIns="19050" numCol="1" spcCol="1270" anchor="ctr" anchorCtr="0">
          <a:noAutofit/>
        </a:bodyPr>
        <a:lstStyle/>
        <a:p>
          <a:pPr marL="57150" lvl="1" indent="-57150" algn="l" defTabSz="444500">
            <a:lnSpc>
              <a:spcPct val="90000"/>
            </a:lnSpc>
            <a:spcBef>
              <a:spcPct val="0"/>
            </a:spcBef>
            <a:spcAft>
              <a:spcPct val="15000"/>
            </a:spcAft>
            <a:buNone/>
          </a:pPr>
          <a:r>
            <a:rPr lang="en-GB" sz="1000" kern="1200" baseline="0" dirty="0"/>
            <a:t>The amount of time Eve has to be able to access the system to identify that a particular, potential, weakness may exist, then to develop an attack method (threat agent) and to sustain effort required to mount the attack. </a:t>
          </a:r>
          <a:endParaRPr lang="en-US" sz="1000" kern="1200" dirty="0"/>
        </a:p>
      </dsp:txBody>
      <dsp:txXfrm rot="-5400000">
        <a:off x="4041225" y="1071264"/>
        <a:ext cx="7149283" cy="649133"/>
      </dsp:txXfrm>
    </dsp:sp>
    <dsp:sp modelId="{347DFAA1-7FC3-5C4E-A20B-D8619599EDBF}">
      <dsp:nvSpPr>
        <dsp:cNvPr id="0" name=""/>
        <dsp:cNvSpPr/>
      </dsp:nvSpPr>
      <dsp:spPr>
        <a:xfrm>
          <a:off x="0" y="946226"/>
          <a:ext cx="4041225" cy="899208"/>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GB" sz="3800" kern="1200" baseline="0" dirty="0"/>
            <a:t>Time</a:t>
          </a:r>
          <a:endParaRPr lang="en-US" sz="3800" kern="1200" dirty="0"/>
        </a:p>
      </dsp:txBody>
      <dsp:txXfrm>
        <a:off x="43896" y="990122"/>
        <a:ext cx="3953433" cy="811416"/>
      </dsp:txXfrm>
    </dsp:sp>
    <dsp:sp modelId="{9AE4F417-6D50-834A-BD58-D2E971A3C51A}">
      <dsp:nvSpPr>
        <dsp:cNvPr id="0" name=""/>
        <dsp:cNvSpPr/>
      </dsp:nvSpPr>
      <dsp:spPr>
        <a:xfrm rot="5400000">
          <a:off x="7273741" y="-1252200"/>
          <a:ext cx="719367" cy="7184400"/>
        </a:xfrm>
        <a:prstGeom prst="round2SameRect">
          <a:avLst/>
        </a:prstGeom>
        <a:solidFill>
          <a:schemeClr val="accent3">
            <a:alpha val="90000"/>
            <a:tint val="40000"/>
            <a:hueOff val="0"/>
            <a:satOff val="0"/>
            <a:lumOff val="0"/>
            <a:alphaOff val="0"/>
          </a:schemeClr>
        </a:solidFill>
        <a:ln w="6350" cap="flat" cmpd="sng" algn="ctr">
          <a:solidFill>
            <a:schemeClr val="accent3">
              <a:alpha val="90000"/>
              <a:tint val="40000"/>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38100" tIns="19050" rIns="38100" bIns="19050" numCol="1" spcCol="1270" anchor="ctr" anchorCtr="0">
          <a:noAutofit/>
        </a:bodyPr>
        <a:lstStyle/>
        <a:p>
          <a:pPr marL="57150" lvl="1" indent="-57150" algn="l" defTabSz="444500">
            <a:lnSpc>
              <a:spcPct val="90000"/>
            </a:lnSpc>
            <a:spcBef>
              <a:spcPct val="0"/>
            </a:spcBef>
            <a:spcAft>
              <a:spcPct val="15000"/>
            </a:spcAft>
            <a:buNone/>
          </a:pPr>
          <a:r>
            <a:rPr lang="en-GB" sz="1000" kern="1200" baseline="0" dirty="0"/>
            <a:t>This metric refers to the level of generic knowledge of the underlying principles, product type or attack methods (e.g. Internet protocols, Unix operating systems, buffer overflows) required to attack the system. The levels of expertise to be applied within this factor range from laymen through to expert, and includes teams of experts working together.</a:t>
          </a:r>
          <a:endParaRPr lang="en-US" sz="1000" kern="1200" dirty="0"/>
        </a:p>
      </dsp:txBody>
      <dsp:txXfrm rot="-5400000">
        <a:off x="4041225" y="2015433"/>
        <a:ext cx="7149283" cy="649133"/>
      </dsp:txXfrm>
    </dsp:sp>
    <dsp:sp modelId="{7CDF0FC9-A88E-6B4E-8541-E6D89702A133}">
      <dsp:nvSpPr>
        <dsp:cNvPr id="0" name=""/>
        <dsp:cNvSpPr/>
      </dsp:nvSpPr>
      <dsp:spPr>
        <a:xfrm>
          <a:off x="0" y="1890395"/>
          <a:ext cx="4041225" cy="899208"/>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GB" sz="3800" kern="1200" baseline="0" dirty="0"/>
            <a:t>Expertise</a:t>
          </a:r>
          <a:endParaRPr lang="en-US" sz="3800" kern="1200" dirty="0"/>
        </a:p>
      </dsp:txBody>
      <dsp:txXfrm>
        <a:off x="43896" y="1934291"/>
        <a:ext cx="3953433" cy="811416"/>
      </dsp:txXfrm>
    </dsp:sp>
    <dsp:sp modelId="{F896C3FD-1B32-024A-A835-2811BF5A102F}">
      <dsp:nvSpPr>
        <dsp:cNvPr id="0" name=""/>
        <dsp:cNvSpPr/>
      </dsp:nvSpPr>
      <dsp:spPr>
        <a:xfrm rot="5400000">
          <a:off x="7273741" y="-308030"/>
          <a:ext cx="719367" cy="7184400"/>
        </a:xfrm>
        <a:prstGeom prst="round2SameRect">
          <a:avLst/>
        </a:prstGeom>
        <a:solidFill>
          <a:schemeClr val="accent3">
            <a:alpha val="90000"/>
            <a:tint val="40000"/>
            <a:hueOff val="0"/>
            <a:satOff val="0"/>
            <a:lumOff val="0"/>
            <a:alphaOff val="0"/>
          </a:schemeClr>
        </a:solidFill>
        <a:ln w="6350" cap="flat" cmpd="sng" algn="ctr">
          <a:solidFill>
            <a:schemeClr val="accent3">
              <a:alpha val="90000"/>
              <a:tint val="40000"/>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38100" tIns="19050" rIns="38100" bIns="19050" numCol="1" spcCol="1270" anchor="ctr" anchorCtr="0">
          <a:noAutofit/>
        </a:bodyPr>
        <a:lstStyle/>
        <a:p>
          <a:pPr marL="57150" lvl="1" indent="-57150" algn="l" defTabSz="444500">
            <a:lnSpc>
              <a:spcPct val="90000"/>
            </a:lnSpc>
            <a:spcBef>
              <a:spcPct val="0"/>
            </a:spcBef>
            <a:spcAft>
              <a:spcPct val="15000"/>
            </a:spcAft>
            <a:buNone/>
          </a:pPr>
          <a:r>
            <a:rPr lang="en-GB" sz="1000" kern="1200" baseline="0" dirty="0"/>
            <a:t>The metric for opportunity addresses the issue that identification or exploitation of a vulnerability may require considerable amounts of access to an asset, it is noted though that spending more time around the to be attacked asset may increase the likelihood of detection. Some attack methods may require considerable effort off-line, and only brief access to the asset to exploit. Access may also need to be continuous, or over a number of sessions.</a:t>
          </a:r>
          <a:endParaRPr lang="en-US" sz="1000" kern="1200" dirty="0"/>
        </a:p>
      </dsp:txBody>
      <dsp:txXfrm rot="-5400000">
        <a:off x="4041225" y="2959603"/>
        <a:ext cx="7149283" cy="649133"/>
      </dsp:txXfrm>
    </dsp:sp>
    <dsp:sp modelId="{EFF88E7D-5959-4A40-93DA-445AE8E43DFB}">
      <dsp:nvSpPr>
        <dsp:cNvPr id="0" name=""/>
        <dsp:cNvSpPr/>
      </dsp:nvSpPr>
      <dsp:spPr>
        <a:xfrm>
          <a:off x="0" y="2834564"/>
          <a:ext cx="4041225" cy="899208"/>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GB" sz="3800" kern="1200" baseline="0" dirty="0"/>
            <a:t>Opportunity</a:t>
          </a:r>
          <a:endParaRPr lang="en-US" sz="3800" kern="1200" dirty="0"/>
        </a:p>
      </dsp:txBody>
      <dsp:txXfrm>
        <a:off x="43896" y="2878460"/>
        <a:ext cx="3953433" cy="811416"/>
      </dsp:txXfrm>
    </dsp:sp>
    <dsp:sp modelId="{26ABA0FD-F69E-4447-A805-8A5C4D6D5B8B}">
      <dsp:nvSpPr>
        <dsp:cNvPr id="0" name=""/>
        <dsp:cNvSpPr/>
      </dsp:nvSpPr>
      <dsp:spPr>
        <a:xfrm rot="5400000">
          <a:off x="7273741" y="636138"/>
          <a:ext cx="719367" cy="7184400"/>
        </a:xfrm>
        <a:prstGeom prst="round2SameRect">
          <a:avLst/>
        </a:prstGeom>
        <a:solidFill>
          <a:schemeClr val="accent3">
            <a:alpha val="90000"/>
            <a:tint val="40000"/>
            <a:hueOff val="0"/>
            <a:satOff val="0"/>
            <a:lumOff val="0"/>
            <a:alphaOff val="0"/>
          </a:schemeClr>
        </a:solidFill>
        <a:ln w="6350" cap="flat" cmpd="sng" algn="ctr">
          <a:solidFill>
            <a:schemeClr val="accent3">
              <a:alpha val="90000"/>
              <a:tint val="40000"/>
              <a:hueOff val="0"/>
              <a:satOff val="0"/>
              <a:lumOff val="0"/>
              <a:alphaOff val="0"/>
            </a:schemeClr>
          </a:solidFill>
          <a:prstDash val="solid"/>
          <a:miter lim="800000"/>
        </a:ln>
        <a:effectLst/>
      </dsp:spPr>
      <dsp:style>
        <a:lnRef idx="1">
          <a:scrgbClr r="0" g="0" b="0"/>
        </a:lnRef>
        <a:fillRef idx="1">
          <a:scrgbClr r="0" g="0" b="0"/>
        </a:fillRef>
        <a:effectRef idx="2">
          <a:scrgbClr r="0" g="0" b="0"/>
        </a:effectRef>
        <a:fontRef idx="minor"/>
      </dsp:style>
      <dsp:txBody>
        <a:bodyPr spcFirstLastPara="0" vert="horz" wrap="square" lIns="38100" tIns="19050" rIns="38100" bIns="19050" numCol="1" spcCol="1270" anchor="ctr" anchorCtr="0">
          <a:noAutofit/>
        </a:bodyPr>
        <a:lstStyle/>
        <a:p>
          <a:pPr marL="57150" lvl="1" indent="-57150" algn="l" defTabSz="444500">
            <a:lnSpc>
              <a:spcPct val="90000"/>
            </a:lnSpc>
            <a:spcBef>
              <a:spcPct val="0"/>
            </a:spcBef>
            <a:spcAft>
              <a:spcPct val="15000"/>
            </a:spcAft>
            <a:buNone/>
          </a:pPr>
          <a:r>
            <a:rPr lang="en-GB" sz="1000" kern="1200" baseline="0" dirty="0"/>
            <a:t>The metric for equipment addresses the form of equipment that Eve will need to exploit and range from standard (i.e. off the shelf with zero or minimal configuration) through to bespoke and multiple-bespoke equipment. There is an implicit link between expertise and equipment where it is often considered that an expert and motivated attacker is more likely to invest in bespoke or customised equipment.</a:t>
          </a:r>
          <a:endParaRPr lang="en-US" sz="1000" kern="1200" dirty="0"/>
        </a:p>
      </dsp:txBody>
      <dsp:txXfrm rot="-5400000">
        <a:off x="4041225" y="3903772"/>
        <a:ext cx="7149283" cy="649133"/>
      </dsp:txXfrm>
    </dsp:sp>
    <dsp:sp modelId="{57CD9C3F-A5AD-C543-84AA-B545B9BE82D8}">
      <dsp:nvSpPr>
        <dsp:cNvPr id="0" name=""/>
        <dsp:cNvSpPr/>
      </dsp:nvSpPr>
      <dsp:spPr>
        <a:xfrm>
          <a:off x="0" y="3778734"/>
          <a:ext cx="4041225" cy="899208"/>
        </a:xfrm>
        <a:prstGeom prst="round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44780" tIns="72390" rIns="144780" bIns="72390" numCol="1" spcCol="1270" anchor="ctr" anchorCtr="0">
          <a:noAutofit/>
        </a:bodyPr>
        <a:lstStyle/>
        <a:p>
          <a:pPr marL="0" lvl="0" indent="0" algn="ctr" defTabSz="1689100">
            <a:lnSpc>
              <a:spcPct val="90000"/>
            </a:lnSpc>
            <a:spcBef>
              <a:spcPct val="0"/>
            </a:spcBef>
            <a:spcAft>
              <a:spcPct val="35000"/>
            </a:spcAft>
            <a:buNone/>
          </a:pPr>
          <a:r>
            <a:rPr lang="en-GB" sz="3800" kern="1200" baseline="0" dirty="0"/>
            <a:t>Equipment</a:t>
          </a:r>
          <a:endParaRPr lang="en-US" sz="3800" kern="1200" dirty="0"/>
        </a:p>
      </dsp:txBody>
      <dsp:txXfrm>
        <a:off x="43896" y="3822630"/>
        <a:ext cx="3953433" cy="811416"/>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433A4C1-8554-4F03-82EA-01A7D738EB7C}">
      <dsp:nvSpPr>
        <dsp:cNvPr id="0" name=""/>
        <dsp:cNvSpPr/>
      </dsp:nvSpPr>
      <dsp:spPr>
        <a:xfrm>
          <a:off x="33116" y="464833"/>
          <a:ext cx="1477366" cy="1477366"/>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1488F84-F47F-4CEC-A0C2-680E79676581}">
      <dsp:nvSpPr>
        <dsp:cNvPr id="0" name=""/>
        <dsp:cNvSpPr/>
      </dsp:nvSpPr>
      <dsp:spPr>
        <a:xfrm>
          <a:off x="343363" y="775080"/>
          <a:ext cx="856872" cy="85687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9EDEC04-9317-4DBA-8404-13AAEA9FAA4F}">
      <dsp:nvSpPr>
        <dsp:cNvPr id="0" name=""/>
        <dsp:cNvSpPr/>
      </dsp:nvSpPr>
      <dsp:spPr>
        <a:xfrm>
          <a:off x="1827061" y="464833"/>
          <a:ext cx="3482363" cy="14773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90000"/>
            </a:lnSpc>
            <a:spcBef>
              <a:spcPct val="0"/>
            </a:spcBef>
            <a:spcAft>
              <a:spcPct val="35000"/>
            </a:spcAft>
            <a:buNone/>
          </a:pPr>
          <a:r>
            <a:rPr lang="en-GB" sz="1700" kern="1200" dirty="0"/>
            <a:t>The following slides describe a recommendation suggested by GSMA when it comes to configuring IoT Devices. </a:t>
          </a:r>
          <a:endParaRPr lang="en-US" sz="1700" kern="1200" dirty="0"/>
        </a:p>
      </dsp:txBody>
      <dsp:txXfrm>
        <a:off x="1827061" y="464833"/>
        <a:ext cx="3482363" cy="1477366"/>
      </dsp:txXfrm>
    </dsp:sp>
    <dsp:sp modelId="{E95D2ED5-A53D-4958-89FB-28160DCB0A28}">
      <dsp:nvSpPr>
        <dsp:cNvPr id="0" name=""/>
        <dsp:cNvSpPr/>
      </dsp:nvSpPr>
      <dsp:spPr>
        <a:xfrm>
          <a:off x="5916200" y="464833"/>
          <a:ext cx="1477366" cy="1477366"/>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8E5F907-D6F0-4268-9AEA-4BB2C83485A3}">
      <dsp:nvSpPr>
        <dsp:cNvPr id="0" name=""/>
        <dsp:cNvSpPr/>
      </dsp:nvSpPr>
      <dsp:spPr>
        <a:xfrm>
          <a:off x="6226447" y="775080"/>
          <a:ext cx="856872" cy="85687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AE5D98D-8751-4B57-8576-DBBC48983FBC}">
      <dsp:nvSpPr>
        <dsp:cNvPr id="0" name=""/>
        <dsp:cNvSpPr/>
      </dsp:nvSpPr>
      <dsp:spPr>
        <a:xfrm>
          <a:off x="7710145" y="464833"/>
          <a:ext cx="3482363" cy="14773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90000"/>
            </a:lnSpc>
            <a:spcBef>
              <a:spcPct val="0"/>
            </a:spcBef>
            <a:spcAft>
              <a:spcPct val="35000"/>
            </a:spcAft>
            <a:buNone/>
          </a:pPr>
          <a:r>
            <a:rPr lang="en-GB" sz="1700" kern="1200"/>
            <a:t>The suggestion covers Critical List, High priority recommendation, Medium and low priority recommendation. Within this material only Critical and high recommendation will be covered.</a:t>
          </a:r>
          <a:endParaRPr lang="en-US" sz="1700" kern="1200"/>
        </a:p>
      </dsp:txBody>
      <dsp:txXfrm>
        <a:off x="7710145" y="464833"/>
        <a:ext cx="3482363" cy="1477366"/>
      </dsp:txXfrm>
    </dsp:sp>
    <dsp:sp modelId="{3188A035-0743-411A-8E75-635E67F4E682}">
      <dsp:nvSpPr>
        <dsp:cNvPr id="0" name=""/>
        <dsp:cNvSpPr/>
      </dsp:nvSpPr>
      <dsp:spPr>
        <a:xfrm>
          <a:off x="33116" y="2737800"/>
          <a:ext cx="1477366" cy="1477366"/>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D19CD05-4654-49C8-820E-A9E61FA94112}">
      <dsp:nvSpPr>
        <dsp:cNvPr id="0" name=""/>
        <dsp:cNvSpPr/>
      </dsp:nvSpPr>
      <dsp:spPr>
        <a:xfrm>
          <a:off x="343363" y="3048046"/>
          <a:ext cx="856872" cy="85687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692A62A-256B-4C1B-AF1F-6EB9012C93E1}">
      <dsp:nvSpPr>
        <dsp:cNvPr id="0" name=""/>
        <dsp:cNvSpPr/>
      </dsp:nvSpPr>
      <dsp:spPr>
        <a:xfrm>
          <a:off x="1827061" y="2737800"/>
          <a:ext cx="3482363" cy="14773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90000"/>
            </a:lnSpc>
            <a:spcBef>
              <a:spcPct val="0"/>
            </a:spcBef>
            <a:spcAft>
              <a:spcPct val="35000"/>
            </a:spcAft>
            <a:buNone/>
          </a:pPr>
          <a:r>
            <a:rPr lang="en-GB" sz="1700" kern="1200"/>
            <a:t>Critical Recommendation: critical recommendations define a secure endpoint architecture. Without these recommendations, the endpoint will have an incomplete security profile that will be abused by an adversary.</a:t>
          </a:r>
          <a:endParaRPr lang="en-US" sz="1700" kern="1200"/>
        </a:p>
      </dsp:txBody>
      <dsp:txXfrm>
        <a:off x="1827061" y="2737800"/>
        <a:ext cx="3482363" cy="1477366"/>
      </dsp:txXfrm>
    </dsp:sp>
    <dsp:sp modelId="{6A339228-C7B5-4F19-BB2F-BC1DEFC9EF95}">
      <dsp:nvSpPr>
        <dsp:cNvPr id="0" name=""/>
        <dsp:cNvSpPr/>
      </dsp:nvSpPr>
      <dsp:spPr>
        <a:xfrm>
          <a:off x="5916200" y="2737800"/>
          <a:ext cx="1477366" cy="1477366"/>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2F25CF9-FBC8-48ED-9376-EFD5D1E343BC}">
      <dsp:nvSpPr>
        <dsp:cNvPr id="0" name=""/>
        <dsp:cNvSpPr/>
      </dsp:nvSpPr>
      <dsp:spPr>
        <a:xfrm>
          <a:off x="6226447" y="3048046"/>
          <a:ext cx="856872" cy="856872"/>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CC99A1-073F-44B9-8BF4-53F027A166CA}">
      <dsp:nvSpPr>
        <dsp:cNvPr id="0" name=""/>
        <dsp:cNvSpPr/>
      </dsp:nvSpPr>
      <dsp:spPr>
        <a:xfrm>
          <a:off x="7710145" y="2737800"/>
          <a:ext cx="3482363" cy="14773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55650">
            <a:lnSpc>
              <a:spcPct val="90000"/>
            </a:lnSpc>
            <a:spcBef>
              <a:spcPct val="0"/>
            </a:spcBef>
            <a:spcAft>
              <a:spcPct val="35000"/>
            </a:spcAft>
            <a:buNone/>
          </a:pPr>
          <a:r>
            <a:rPr lang="en-GB" sz="1700" kern="1200"/>
            <a:t>Endpoint: A generic term for a lightweight endpoint, Complex Endpoint, gateway or other connected device (IoT devices falls under this definition).</a:t>
          </a:r>
          <a:endParaRPr lang="en-US" sz="1700" kern="1200"/>
        </a:p>
      </dsp:txBody>
      <dsp:txXfrm>
        <a:off x="7710145" y="2737800"/>
        <a:ext cx="3482363" cy="1477366"/>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978CD2-A530-49FD-B577-C700182D78D9}">
      <dsp:nvSpPr>
        <dsp:cNvPr id="0" name=""/>
        <dsp:cNvSpPr/>
      </dsp:nvSpPr>
      <dsp:spPr>
        <a:xfrm>
          <a:off x="0" y="1942"/>
          <a:ext cx="11225625" cy="98444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F104244-715D-4769-9AC3-EEE733462113}">
      <dsp:nvSpPr>
        <dsp:cNvPr id="0" name=""/>
        <dsp:cNvSpPr/>
      </dsp:nvSpPr>
      <dsp:spPr>
        <a:xfrm>
          <a:off x="297794" y="223442"/>
          <a:ext cx="541444" cy="54144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F646273-090F-479D-8755-E5C11D41FAF7}">
      <dsp:nvSpPr>
        <dsp:cNvPr id="0" name=""/>
        <dsp:cNvSpPr/>
      </dsp:nvSpPr>
      <dsp:spPr>
        <a:xfrm>
          <a:off x="1137034" y="1942"/>
          <a:ext cx="10088590"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800100">
            <a:lnSpc>
              <a:spcPct val="90000"/>
            </a:lnSpc>
            <a:spcBef>
              <a:spcPct val="0"/>
            </a:spcBef>
            <a:spcAft>
              <a:spcPct val="35000"/>
            </a:spcAft>
            <a:buNone/>
          </a:pPr>
          <a:r>
            <a:rPr lang="en-GB" sz="1800" kern="1200" dirty="0"/>
            <a:t>The following slides address a recommendation suggested by GSMA when it comes to securing operation of IoT Devices. </a:t>
          </a:r>
          <a:endParaRPr lang="en-US" sz="1800" kern="1200" dirty="0"/>
        </a:p>
      </dsp:txBody>
      <dsp:txXfrm>
        <a:off x="1137034" y="1942"/>
        <a:ext cx="10088590" cy="984445"/>
      </dsp:txXfrm>
    </dsp:sp>
    <dsp:sp modelId="{9962695D-E325-4E3F-85A6-74791540DA48}">
      <dsp:nvSpPr>
        <dsp:cNvPr id="0" name=""/>
        <dsp:cNvSpPr/>
      </dsp:nvSpPr>
      <dsp:spPr>
        <a:xfrm>
          <a:off x="0" y="1232499"/>
          <a:ext cx="11225625" cy="98444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5CEA3E1-5773-41F0-8891-CF7B52D2A7B7}">
      <dsp:nvSpPr>
        <dsp:cNvPr id="0" name=""/>
        <dsp:cNvSpPr/>
      </dsp:nvSpPr>
      <dsp:spPr>
        <a:xfrm>
          <a:off x="297794" y="1453999"/>
          <a:ext cx="541444" cy="54144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03DC2C9-8D87-4D06-BEEE-EC64C2E29A52}">
      <dsp:nvSpPr>
        <dsp:cNvPr id="0" name=""/>
        <dsp:cNvSpPr/>
      </dsp:nvSpPr>
      <dsp:spPr>
        <a:xfrm>
          <a:off x="1137034" y="1232499"/>
          <a:ext cx="10088590"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800100">
            <a:lnSpc>
              <a:spcPct val="90000"/>
            </a:lnSpc>
            <a:spcBef>
              <a:spcPct val="0"/>
            </a:spcBef>
            <a:spcAft>
              <a:spcPct val="35000"/>
            </a:spcAft>
            <a:buNone/>
          </a:pPr>
          <a:r>
            <a:rPr lang="en-GB" sz="1800" kern="1200"/>
            <a:t>The suggestion covers Critical List, High priority recommendation, Medium and low priority recommendation. Within this material only Critical and high recommendation will be covered.</a:t>
          </a:r>
          <a:endParaRPr lang="en-US" sz="1800" kern="1200"/>
        </a:p>
      </dsp:txBody>
      <dsp:txXfrm>
        <a:off x="1137034" y="1232499"/>
        <a:ext cx="10088590" cy="984445"/>
      </dsp:txXfrm>
    </dsp:sp>
    <dsp:sp modelId="{4AF5A50A-BB0D-49F9-ADC0-67E98B50B9FB}">
      <dsp:nvSpPr>
        <dsp:cNvPr id="0" name=""/>
        <dsp:cNvSpPr/>
      </dsp:nvSpPr>
      <dsp:spPr>
        <a:xfrm>
          <a:off x="0" y="2463055"/>
          <a:ext cx="11225625" cy="98444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D79AF00-D3F1-4FC5-8ADF-8053D3257011}">
      <dsp:nvSpPr>
        <dsp:cNvPr id="0" name=""/>
        <dsp:cNvSpPr/>
      </dsp:nvSpPr>
      <dsp:spPr>
        <a:xfrm>
          <a:off x="297794" y="2684555"/>
          <a:ext cx="541444" cy="54144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AAF471B-429E-4DEE-8A6A-46EFEA116321}">
      <dsp:nvSpPr>
        <dsp:cNvPr id="0" name=""/>
        <dsp:cNvSpPr/>
      </dsp:nvSpPr>
      <dsp:spPr>
        <a:xfrm>
          <a:off x="1137034" y="2463055"/>
          <a:ext cx="10088590"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800100">
            <a:lnSpc>
              <a:spcPct val="90000"/>
            </a:lnSpc>
            <a:spcBef>
              <a:spcPct val="0"/>
            </a:spcBef>
            <a:spcAft>
              <a:spcPct val="35000"/>
            </a:spcAft>
            <a:buNone/>
          </a:pPr>
          <a:r>
            <a:rPr lang="en-GB" sz="1800" kern="1200"/>
            <a:t>Critical Recommendation: critical recommendations define a secure endpoint architecture. Without these recommendations, the endpoint will have an incomplete security profile that will be abused by an adversary.</a:t>
          </a:r>
          <a:endParaRPr lang="en-US" sz="1800" kern="1200"/>
        </a:p>
      </dsp:txBody>
      <dsp:txXfrm>
        <a:off x="1137034" y="2463055"/>
        <a:ext cx="10088590" cy="984445"/>
      </dsp:txXfrm>
    </dsp:sp>
    <dsp:sp modelId="{EBF1A732-D039-4340-B733-3EE792D1D43E}">
      <dsp:nvSpPr>
        <dsp:cNvPr id="0" name=""/>
        <dsp:cNvSpPr/>
      </dsp:nvSpPr>
      <dsp:spPr>
        <a:xfrm>
          <a:off x="0" y="3693612"/>
          <a:ext cx="11225625" cy="984445"/>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FF10727-1AC5-45C1-BEF0-69E020CA78F7}">
      <dsp:nvSpPr>
        <dsp:cNvPr id="0" name=""/>
        <dsp:cNvSpPr/>
      </dsp:nvSpPr>
      <dsp:spPr>
        <a:xfrm>
          <a:off x="297794" y="3915112"/>
          <a:ext cx="541444" cy="541444"/>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E71F926-4E68-44FE-A6F4-23D7D7CF79C9}">
      <dsp:nvSpPr>
        <dsp:cNvPr id="0" name=""/>
        <dsp:cNvSpPr/>
      </dsp:nvSpPr>
      <dsp:spPr>
        <a:xfrm>
          <a:off x="1137034" y="3693612"/>
          <a:ext cx="10088590" cy="9844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4187" tIns="104187" rIns="104187" bIns="104187" numCol="1" spcCol="1270" anchor="ctr" anchorCtr="0">
          <a:noAutofit/>
        </a:bodyPr>
        <a:lstStyle/>
        <a:p>
          <a:pPr marL="0" lvl="0" indent="0" algn="l" defTabSz="800100">
            <a:lnSpc>
              <a:spcPct val="90000"/>
            </a:lnSpc>
            <a:spcBef>
              <a:spcPct val="0"/>
            </a:spcBef>
            <a:spcAft>
              <a:spcPct val="35000"/>
            </a:spcAft>
            <a:buNone/>
          </a:pPr>
          <a:r>
            <a:rPr lang="en-GB" sz="1800" kern="1200"/>
            <a:t>Endpoint: A generic term for a lightweight endpoint, Complex Endpoint, gateway or other connected device (IoT devices falls under this definition).</a:t>
          </a:r>
          <a:endParaRPr lang="en-US" sz="1800" kern="1200"/>
        </a:p>
      </dsp:txBody>
      <dsp:txXfrm>
        <a:off x="1137034" y="3693612"/>
        <a:ext cx="10088590" cy="984445"/>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1D005F-1411-446C-84ED-B513DB90A92B}">
      <dsp:nvSpPr>
        <dsp:cNvPr id="0" name=""/>
        <dsp:cNvSpPr/>
      </dsp:nvSpPr>
      <dsp:spPr>
        <a:xfrm>
          <a:off x="0" y="3656"/>
          <a:ext cx="11225625" cy="778781"/>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C6A0E7A-6AA9-4306-8E6D-1A71EA731977}">
      <dsp:nvSpPr>
        <dsp:cNvPr id="0" name=""/>
        <dsp:cNvSpPr/>
      </dsp:nvSpPr>
      <dsp:spPr>
        <a:xfrm>
          <a:off x="235581" y="178882"/>
          <a:ext cx="428329" cy="42832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24B56B3-BA0F-46A1-9594-177CAE8F642F}">
      <dsp:nvSpPr>
        <dsp:cNvPr id="0" name=""/>
        <dsp:cNvSpPr/>
      </dsp:nvSpPr>
      <dsp:spPr>
        <a:xfrm>
          <a:off x="899492" y="3656"/>
          <a:ext cx="10326132" cy="778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421" tIns="82421" rIns="82421" bIns="82421" numCol="1" spcCol="1270" anchor="ctr" anchorCtr="0">
          <a:noAutofit/>
        </a:bodyPr>
        <a:lstStyle/>
        <a:p>
          <a:pPr marL="0" lvl="0" indent="0" algn="l" defTabSz="844550">
            <a:lnSpc>
              <a:spcPct val="100000"/>
            </a:lnSpc>
            <a:spcBef>
              <a:spcPct val="0"/>
            </a:spcBef>
            <a:spcAft>
              <a:spcPct val="35000"/>
            </a:spcAft>
            <a:buNone/>
          </a:pPr>
          <a:r>
            <a:rPr lang="en-US" sz="1900" kern="1200" baseline="0"/>
            <a:t>History</a:t>
          </a:r>
          <a:endParaRPr lang="en-US" sz="1900" kern="1200"/>
        </a:p>
      </dsp:txBody>
      <dsp:txXfrm>
        <a:off x="899492" y="3656"/>
        <a:ext cx="10326132" cy="778781"/>
      </dsp:txXfrm>
    </dsp:sp>
    <dsp:sp modelId="{EAAD9140-7D03-4FFE-93C5-A4A519909FDD}">
      <dsp:nvSpPr>
        <dsp:cNvPr id="0" name=""/>
        <dsp:cNvSpPr/>
      </dsp:nvSpPr>
      <dsp:spPr>
        <a:xfrm>
          <a:off x="0" y="977132"/>
          <a:ext cx="11225625" cy="778781"/>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D551A54-C261-4A45-B884-F7B191AC393E}">
      <dsp:nvSpPr>
        <dsp:cNvPr id="0" name=""/>
        <dsp:cNvSpPr/>
      </dsp:nvSpPr>
      <dsp:spPr>
        <a:xfrm>
          <a:off x="235581" y="1152358"/>
          <a:ext cx="428329" cy="42832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F80429A-C469-4025-BBB1-153837369CB2}">
      <dsp:nvSpPr>
        <dsp:cNvPr id="0" name=""/>
        <dsp:cNvSpPr/>
      </dsp:nvSpPr>
      <dsp:spPr>
        <a:xfrm>
          <a:off x="899492" y="977132"/>
          <a:ext cx="10326132" cy="778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421" tIns="82421" rIns="82421" bIns="82421" numCol="1" spcCol="1270" anchor="ctr" anchorCtr="0">
          <a:noAutofit/>
        </a:bodyPr>
        <a:lstStyle/>
        <a:p>
          <a:pPr marL="0" lvl="0" indent="0" algn="l" defTabSz="844550">
            <a:lnSpc>
              <a:spcPct val="100000"/>
            </a:lnSpc>
            <a:spcBef>
              <a:spcPct val="0"/>
            </a:spcBef>
            <a:spcAft>
              <a:spcPct val="35000"/>
            </a:spcAft>
            <a:buNone/>
          </a:pPr>
          <a:r>
            <a:rPr lang="en-US" sz="1900" kern="1200" baseline="0"/>
            <a:t>Symmetric cipher modes</a:t>
          </a:r>
          <a:endParaRPr lang="en-US" sz="1900" kern="1200"/>
        </a:p>
      </dsp:txBody>
      <dsp:txXfrm>
        <a:off x="899492" y="977132"/>
        <a:ext cx="10326132" cy="778781"/>
      </dsp:txXfrm>
    </dsp:sp>
    <dsp:sp modelId="{4831C07D-5948-4CA5-9B52-14F6A81D49A9}">
      <dsp:nvSpPr>
        <dsp:cNvPr id="0" name=""/>
        <dsp:cNvSpPr/>
      </dsp:nvSpPr>
      <dsp:spPr>
        <a:xfrm>
          <a:off x="0" y="1950609"/>
          <a:ext cx="11225625" cy="778781"/>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919BB18-83B2-40AF-98F1-489789757ADD}">
      <dsp:nvSpPr>
        <dsp:cNvPr id="0" name=""/>
        <dsp:cNvSpPr/>
      </dsp:nvSpPr>
      <dsp:spPr>
        <a:xfrm>
          <a:off x="235581" y="2125835"/>
          <a:ext cx="428329" cy="42832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09F2F55-2E33-4CC4-B7F0-D744685B613C}">
      <dsp:nvSpPr>
        <dsp:cNvPr id="0" name=""/>
        <dsp:cNvSpPr/>
      </dsp:nvSpPr>
      <dsp:spPr>
        <a:xfrm>
          <a:off x="899492" y="1950609"/>
          <a:ext cx="10326132" cy="778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421" tIns="82421" rIns="82421" bIns="82421" numCol="1" spcCol="1270" anchor="ctr" anchorCtr="0">
          <a:noAutofit/>
        </a:bodyPr>
        <a:lstStyle/>
        <a:p>
          <a:pPr marL="0" lvl="0" indent="0" algn="l" defTabSz="844550">
            <a:lnSpc>
              <a:spcPct val="100000"/>
            </a:lnSpc>
            <a:spcBef>
              <a:spcPct val="0"/>
            </a:spcBef>
            <a:spcAft>
              <a:spcPct val="35000"/>
            </a:spcAft>
            <a:buNone/>
          </a:pPr>
          <a:r>
            <a:rPr lang="en-US" sz="1900" kern="1200" baseline="0"/>
            <a:t>Asymmetric cipher modes</a:t>
          </a:r>
          <a:endParaRPr lang="en-US" sz="1900" kern="1200"/>
        </a:p>
      </dsp:txBody>
      <dsp:txXfrm>
        <a:off x="899492" y="1950609"/>
        <a:ext cx="10326132" cy="778781"/>
      </dsp:txXfrm>
    </dsp:sp>
    <dsp:sp modelId="{E041F16E-6802-4957-AD88-A2834BC52809}">
      <dsp:nvSpPr>
        <dsp:cNvPr id="0" name=""/>
        <dsp:cNvSpPr/>
      </dsp:nvSpPr>
      <dsp:spPr>
        <a:xfrm>
          <a:off x="0" y="2924085"/>
          <a:ext cx="11225625" cy="778781"/>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C6FB06-FE9F-457F-BB29-5A4B787E116D}">
      <dsp:nvSpPr>
        <dsp:cNvPr id="0" name=""/>
        <dsp:cNvSpPr/>
      </dsp:nvSpPr>
      <dsp:spPr>
        <a:xfrm>
          <a:off x="235581" y="3099311"/>
          <a:ext cx="428329" cy="428329"/>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4F65F99-4C59-40A9-999A-9FE9ADD22C8D}">
      <dsp:nvSpPr>
        <dsp:cNvPr id="0" name=""/>
        <dsp:cNvSpPr/>
      </dsp:nvSpPr>
      <dsp:spPr>
        <a:xfrm>
          <a:off x="899492" y="2924085"/>
          <a:ext cx="10326132" cy="778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421" tIns="82421" rIns="82421" bIns="82421" numCol="1" spcCol="1270" anchor="ctr" anchorCtr="0">
          <a:noAutofit/>
        </a:bodyPr>
        <a:lstStyle/>
        <a:p>
          <a:pPr marL="0" lvl="0" indent="0" algn="l" defTabSz="844550">
            <a:lnSpc>
              <a:spcPct val="100000"/>
            </a:lnSpc>
            <a:spcBef>
              <a:spcPct val="0"/>
            </a:spcBef>
            <a:spcAft>
              <a:spcPct val="35000"/>
            </a:spcAft>
            <a:buNone/>
          </a:pPr>
          <a:r>
            <a:rPr lang="en-US" sz="1900" kern="1200" baseline="0"/>
            <a:t>Digest modes</a:t>
          </a:r>
          <a:endParaRPr lang="en-US" sz="1900" kern="1200"/>
        </a:p>
      </dsp:txBody>
      <dsp:txXfrm>
        <a:off x="899492" y="2924085"/>
        <a:ext cx="10326132" cy="778781"/>
      </dsp:txXfrm>
    </dsp:sp>
    <dsp:sp modelId="{76F036D8-F1D7-4DDC-8AF3-DCAC88C20B8D}">
      <dsp:nvSpPr>
        <dsp:cNvPr id="0" name=""/>
        <dsp:cNvSpPr/>
      </dsp:nvSpPr>
      <dsp:spPr>
        <a:xfrm>
          <a:off x="0" y="3897562"/>
          <a:ext cx="11225625" cy="778781"/>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89AE47A-4143-4557-BD2A-3343EB028666}">
      <dsp:nvSpPr>
        <dsp:cNvPr id="0" name=""/>
        <dsp:cNvSpPr/>
      </dsp:nvSpPr>
      <dsp:spPr>
        <a:xfrm>
          <a:off x="235581" y="4072788"/>
          <a:ext cx="428329" cy="428329"/>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0558049-9C63-4096-A4FA-7FABDCA9703E}">
      <dsp:nvSpPr>
        <dsp:cNvPr id="0" name=""/>
        <dsp:cNvSpPr/>
      </dsp:nvSpPr>
      <dsp:spPr>
        <a:xfrm>
          <a:off x="899492" y="3897562"/>
          <a:ext cx="10326132" cy="77878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2421" tIns="82421" rIns="82421" bIns="82421" numCol="1" spcCol="1270" anchor="ctr" anchorCtr="0">
          <a:noAutofit/>
        </a:bodyPr>
        <a:lstStyle/>
        <a:p>
          <a:pPr marL="0" lvl="0" indent="0" algn="l" defTabSz="844550">
            <a:lnSpc>
              <a:spcPct val="100000"/>
            </a:lnSpc>
            <a:spcBef>
              <a:spcPct val="0"/>
            </a:spcBef>
            <a:spcAft>
              <a:spcPct val="35000"/>
            </a:spcAft>
            <a:buNone/>
          </a:pPr>
          <a:r>
            <a:rPr lang="en-US" sz="1900" kern="1200" baseline="0"/>
            <a:t>Signature modes</a:t>
          </a:r>
          <a:endParaRPr lang="en-US" sz="1900" kern="1200"/>
        </a:p>
      </dsp:txBody>
      <dsp:txXfrm>
        <a:off x="899492" y="3897562"/>
        <a:ext cx="10326132" cy="778781"/>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F48ABF-355F-40C1-A92A-6A57BBD7CDB0}">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C0B6DDF-C4DD-4989-A600-15B11F40D24B}">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3CFFC4E-0117-4A91-AEB0-00884EC820BD}">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933450">
            <a:lnSpc>
              <a:spcPct val="90000"/>
            </a:lnSpc>
            <a:spcBef>
              <a:spcPct val="0"/>
            </a:spcBef>
            <a:spcAft>
              <a:spcPct val="35000"/>
            </a:spcAft>
            <a:buNone/>
          </a:pPr>
          <a:r>
            <a:rPr lang="en-US" sz="2100" kern="1200" baseline="0"/>
            <a:t>Cryptography is the mathematical toolkit that underpins many of today’s security countermeasures</a:t>
          </a:r>
          <a:endParaRPr lang="en-US" sz="2100" kern="1200"/>
        </a:p>
      </dsp:txBody>
      <dsp:txXfrm>
        <a:off x="1544022" y="571"/>
        <a:ext cx="9681602" cy="1336816"/>
      </dsp:txXfrm>
    </dsp:sp>
    <dsp:sp modelId="{2867ACF5-E1BC-4691-BB18-2544093F2D47}">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BCA1875-C2A5-491C-9D43-ED8E82DA1440}">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823FD58-15D2-4692-846F-A1E15B4F97A0}">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933450">
            <a:lnSpc>
              <a:spcPct val="90000"/>
            </a:lnSpc>
            <a:spcBef>
              <a:spcPct val="0"/>
            </a:spcBef>
            <a:spcAft>
              <a:spcPct val="35000"/>
            </a:spcAft>
            <a:buNone/>
          </a:pPr>
          <a:r>
            <a:rPr lang="en-US" sz="2100" kern="1200" baseline="0"/>
            <a:t>Specific tools are used for providing assurance of each of authenticity, confidentiality and integrity</a:t>
          </a:r>
          <a:endParaRPr lang="en-US" sz="2100" kern="1200"/>
        </a:p>
      </dsp:txBody>
      <dsp:txXfrm>
        <a:off x="1544022" y="1671591"/>
        <a:ext cx="9681602" cy="1336816"/>
      </dsp:txXfrm>
    </dsp:sp>
    <dsp:sp modelId="{7B19DC96-5BCD-4A7C-AA0B-BBC2DA2E32B2}">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E211B93-824F-4AB0-AF78-798F47B2E8B5}">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E0C8D80-3FB8-4A9A-BEB3-32691BA32A49}">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933450">
            <a:lnSpc>
              <a:spcPct val="90000"/>
            </a:lnSpc>
            <a:spcBef>
              <a:spcPct val="0"/>
            </a:spcBef>
            <a:spcAft>
              <a:spcPct val="35000"/>
            </a:spcAft>
            <a:buNone/>
          </a:pPr>
          <a:r>
            <a:rPr lang="en-US" sz="2100" kern="1200" baseline="0"/>
            <a:t>Technology boundaries for application of cryptography are continuously evolving so this chapter does not attempt to classify specific crypto-tools as more or less suited to IoT. The level of security required should determine the specific algorithms and tools.</a:t>
          </a:r>
          <a:endParaRPr lang="en-US" sz="2100" kern="1200"/>
        </a:p>
      </dsp:txBody>
      <dsp:txXfrm>
        <a:off x="1544022" y="3342612"/>
        <a:ext cx="9681602" cy="133681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AE5077-1795-0C45-98B7-A3AE3BB22DBF}">
      <dsp:nvSpPr>
        <dsp:cNvPr id="0" name=""/>
        <dsp:cNvSpPr/>
      </dsp:nvSpPr>
      <dsp:spPr>
        <a:xfrm rot="10800000">
          <a:off x="1247839" y="148"/>
          <a:ext cx="3662820" cy="1300996"/>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3703" tIns="45720" rIns="85344" bIns="45720" numCol="1" spcCol="1270" anchor="ctr" anchorCtr="0">
          <a:noAutofit/>
        </a:bodyPr>
        <a:lstStyle/>
        <a:p>
          <a:pPr marL="0" lvl="0" indent="0" algn="ctr" defTabSz="533400">
            <a:lnSpc>
              <a:spcPct val="90000"/>
            </a:lnSpc>
            <a:spcBef>
              <a:spcPct val="0"/>
            </a:spcBef>
            <a:spcAft>
              <a:spcPct val="35000"/>
            </a:spcAft>
            <a:buNone/>
          </a:pPr>
          <a:r>
            <a:rPr lang="en-GB" sz="1200" kern="1200" dirty="0"/>
            <a:t>Interception on open networks can be countered by encrypting data that crosses open networks and interfaces in order to reduce the knowledge of Alice's and Bob's actions visible to Eve</a:t>
          </a:r>
        </a:p>
      </dsp:txBody>
      <dsp:txXfrm rot="10800000">
        <a:off x="1573088" y="148"/>
        <a:ext cx="3337571" cy="1300996"/>
      </dsp:txXfrm>
    </dsp:sp>
    <dsp:sp modelId="{09F60D56-49F6-3E46-A927-4BC87D5FBE04}">
      <dsp:nvSpPr>
        <dsp:cNvPr id="0" name=""/>
        <dsp:cNvSpPr/>
      </dsp:nvSpPr>
      <dsp:spPr>
        <a:xfrm>
          <a:off x="597340" y="148"/>
          <a:ext cx="1300996" cy="130099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AF5A95B-FBD1-1440-B831-F739530AF51E}">
      <dsp:nvSpPr>
        <dsp:cNvPr id="0" name=""/>
        <dsp:cNvSpPr/>
      </dsp:nvSpPr>
      <dsp:spPr>
        <a:xfrm rot="10800000">
          <a:off x="1247839" y="1689501"/>
          <a:ext cx="3662820" cy="1300996"/>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3703" tIns="45720" rIns="85344" bIns="45720" numCol="1" spcCol="1270" anchor="ctr" anchorCtr="0">
          <a:noAutofit/>
        </a:bodyPr>
        <a:lstStyle/>
        <a:p>
          <a:pPr marL="0" lvl="0" indent="0" algn="ctr" defTabSz="533400">
            <a:lnSpc>
              <a:spcPct val="90000"/>
            </a:lnSpc>
            <a:spcBef>
              <a:spcPct val="0"/>
            </a:spcBef>
            <a:spcAft>
              <a:spcPct val="35000"/>
            </a:spcAft>
            <a:buNone/>
          </a:pPr>
          <a:r>
            <a:rPr lang="en-GB" sz="1200" kern="1200"/>
            <a:t>If there is a risk of data being manipulated a number of data integrity schemes can be put in place that restrict the likelihood of Eve manipulating data to the detriment of Alice or Bob</a:t>
          </a:r>
        </a:p>
      </dsp:txBody>
      <dsp:txXfrm rot="10800000">
        <a:off x="1573088" y="1689501"/>
        <a:ext cx="3337571" cy="1300996"/>
      </dsp:txXfrm>
    </dsp:sp>
    <dsp:sp modelId="{2500164F-BDC0-264A-ABD2-7D745E2D0E93}">
      <dsp:nvSpPr>
        <dsp:cNvPr id="0" name=""/>
        <dsp:cNvSpPr/>
      </dsp:nvSpPr>
      <dsp:spPr>
        <a:xfrm>
          <a:off x="597340" y="1689501"/>
          <a:ext cx="1300996" cy="130099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60E1508-7E5E-CF49-BAA0-E0230039CA5B}">
      <dsp:nvSpPr>
        <dsp:cNvPr id="0" name=""/>
        <dsp:cNvSpPr/>
      </dsp:nvSpPr>
      <dsp:spPr>
        <a:xfrm rot="10800000">
          <a:off x="1247839" y="3378855"/>
          <a:ext cx="3662820" cy="1300996"/>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3703" tIns="45720" rIns="85344" bIns="45720" numCol="1" spcCol="1270" anchor="ctr" anchorCtr="0">
          <a:noAutofit/>
        </a:bodyPr>
        <a:lstStyle/>
        <a:p>
          <a:pPr marL="0" lvl="0" indent="0" algn="ctr" defTabSz="533400">
            <a:lnSpc>
              <a:spcPct val="90000"/>
            </a:lnSpc>
            <a:spcBef>
              <a:spcPct val="0"/>
            </a:spcBef>
            <a:spcAft>
              <a:spcPct val="35000"/>
            </a:spcAft>
            <a:buNone/>
          </a:pPr>
          <a:r>
            <a:rPr lang="en-GB" sz="1200" kern="1200"/>
            <a:t>If actions cannot be attributed to specific instances of Alice or Eve then an identity management and authentication scheme can be implemented to allow the system to give assurance that only legitimate parties are in the system</a:t>
          </a:r>
        </a:p>
      </dsp:txBody>
      <dsp:txXfrm rot="10800000">
        <a:off x="1573088" y="3378855"/>
        <a:ext cx="3337571" cy="1300996"/>
      </dsp:txXfrm>
    </dsp:sp>
    <dsp:sp modelId="{5EC1076F-5BBA-6046-8F49-24B34E4DF501}">
      <dsp:nvSpPr>
        <dsp:cNvPr id="0" name=""/>
        <dsp:cNvSpPr/>
      </dsp:nvSpPr>
      <dsp:spPr>
        <a:xfrm>
          <a:off x="597340" y="3378855"/>
          <a:ext cx="1300996" cy="1300996"/>
        </a:xfrm>
        <a:prstGeom prst="ellipse">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A556044-9817-8F49-90F6-9815F7C78A5E}">
      <dsp:nvSpPr>
        <dsp:cNvPr id="0" name=""/>
        <dsp:cNvSpPr/>
      </dsp:nvSpPr>
      <dsp:spPr>
        <a:xfrm>
          <a:off x="0" y="459787"/>
          <a:ext cx="11225625" cy="1573424"/>
        </a:xfrm>
        <a:prstGeom prst="rect">
          <a:avLst/>
        </a:prstGeom>
        <a:solidFill>
          <a:schemeClr val="lt2">
            <a:alpha val="90000"/>
            <a:hueOff val="0"/>
            <a:satOff val="0"/>
            <a:lumOff val="0"/>
            <a:alphaOff val="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71233" tIns="562356" rIns="871233" bIns="192024" numCol="1" spcCol="1270" anchor="t" anchorCtr="0">
          <a:noAutofit/>
        </a:bodyPr>
        <a:lstStyle/>
        <a:p>
          <a:pPr marL="228600" lvl="1" indent="-228600" algn="l" defTabSz="1200150">
            <a:lnSpc>
              <a:spcPct val="90000"/>
            </a:lnSpc>
            <a:spcBef>
              <a:spcPct val="0"/>
            </a:spcBef>
            <a:spcAft>
              <a:spcPct val="15000"/>
            </a:spcAft>
            <a:buChar char="•"/>
          </a:pPr>
          <a:r>
            <a:rPr lang="en-US" sz="2700" kern="1200"/>
            <a:t>VHFXU LWBAR UNVKR SVFDQ EHIXQ</a:t>
          </a:r>
        </a:p>
        <a:p>
          <a:pPr marL="228600" lvl="1" indent="-228600" algn="l" defTabSz="1200150">
            <a:lnSpc>
              <a:spcPct val="90000"/>
            </a:lnSpc>
            <a:spcBef>
              <a:spcPct val="0"/>
            </a:spcBef>
            <a:spcAft>
              <a:spcPct val="15000"/>
            </a:spcAft>
            <a:buChar char="•"/>
          </a:pPr>
          <a:r>
            <a:rPr lang="en-US" sz="2700" kern="1200"/>
            <a:t>Looks like nonsense</a:t>
          </a:r>
        </a:p>
      </dsp:txBody>
      <dsp:txXfrm>
        <a:off x="0" y="459787"/>
        <a:ext cx="11225625" cy="1573424"/>
      </dsp:txXfrm>
    </dsp:sp>
    <dsp:sp modelId="{FA03995B-D0E2-944D-96BC-3CD2EA264644}">
      <dsp:nvSpPr>
        <dsp:cNvPr id="0" name=""/>
        <dsp:cNvSpPr/>
      </dsp:nvSpPr>
      <dsp:spPr>
        <a:xfrm>
          <a:off x="561281" y="61267"/>
          <a:ext cx="7857937" cy="79704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1200150">
            <a:lnSpc>
              <a:spcPct val="90000"/>
            </a:lnSpc>
            <a:spcBef>
              <a:spcPct val="0"/>
            </a:spcBef>
            <a:spcAft>
              <a:spcPct val="35000"/>
            </a:spcAft>
            <a:buNone/>
          </a:pPr>
          <a:r>
            <a:rPr lang="en-US" sz="2700" kern="1200"/>
            <a:t>Cipher text (simple cipher):</a:t>
          </a:r>
        </a:p>
      </dsp:txBody>
      <dsp:txXfrm>
        <a:off x="600189" y="100175"/>
        <a:ext cx="7780121" cy="719224"/>
      </dsp:txXfrm>
    </dsp:sp>
    <dsp:sp modelId="{EC64FBC8-8633-C241-934D-6B93C32C6715}">
      <dsp:nvSpPr>
        <dsp:cNvPr id="0" name=""/>
        <dsp:cNvSpPr/>
      </dsp:nvSpPr>
      <dsp:spPr>
        <a:xfrm>
          <a:off x="0" y="2577532"/>
          <a:ext cx="11225625" cy="2041200"/>
        </a:xfrm>
        <a:prstGeom prst="rect">
          <a:avLst/>
        </a:prstGeom>
        <a:solidFill>
          <a:schemeClr val="lt2">
            <a:alpha val="90000"/>
            <a:hueOff val="0"/>
            <a:satOff val="0"/>
            <a:lumOff val="0"/>
            <a:alphaOff val="0"/>
          </a:schemeClr>
        </a:solidFill>
        <a:ln w="6350" cap="flat" cmpd="sng" algn="ctr">
          <a:solidFill>
            <a:schemeClr val="dk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871233" tIns="562356" rIns="871233" bIns="192024" numCol="1" spcCol="1270" anchor="t" anchorCtr="0">
          <a:noAutofit/>
        </a:bodyPr>
        <a:lstStyle/>
        <a:p>
          <a:pPr marL="228600" lvl="1" indent="-228600" algn="l" defTabSz="1200150">
            <a:lnSpc>
              <a:spcPct val="90000"/>
            </a:lnSpc>
            <a:spcBef>
              <a:spcPct val="0"/>
            </a:spcBef>
            <a:spcAft>
              <a:spcPct val="15000"/>
            </a:spcAft>
            <a:buChar char="•"/>
          </a:pPr>
          <a:r>
            <a:rPr lang="en-US" sz="2700" kern="1200"/>
            <a:t>SECURITY WORKSHOPS CAN BE FUN</a:t>
          </a:r>
        </a:p>
        <a:p>
          <a:pPr marL="228600" lvl="1" indent="-228600" algn="l" defTabSz="1200150">
            <a:lnSpc>
              <a:spcPct val="90000"/>
            </a:lnSpc>
            <a:spcBef>
              <a:spcPct val="0"/>
            </a:spcBef>
            <a:spcAft>
              <a:spcPct val="15000"/>
            </a:spcAft>
            <a:buChar char="•"/>
          </a:pPr>
          <a:r>
            <a:rPr lang="en-US" sz="2700" kern="1200"/>
            <a:t>Caesar cipher where A=D, B=E, …</a:t>
          </a:r>
        </a:p>
        <a:p>
          <a:pPr marL="228600" lvl="1" indent="-228600" algn="l" defTabSz="1200150">
            <a:lnSpc>
              <a:spcPct val="90000"/>
            </a:lnSpc>
            <a:spcBef>
              <a:spcPct val="0"/>
            </a:spcBef>
            <a:spcAft>
              <a:spcPct val="15000"/>
            </a:spcAft>
            <a:buChar char="•"/>
          </a:pPr>
          <a:r>
            <a:rPr lang="en-US" sz="2700" kern="1200"/>
            <a:t>Key equals “shift” (3 in this example)</a:t>
          </a:r>
        </a:p>
      </dsp:txBody>
      <dsp:txXfrm>
        <a:off x="0" y="2577532"/>
        <a:ext cx="11225625" cy="2041200"/>
      </dsp:txXfrm>
    </dsp:sp>
    <dsp:sp modelId="{78500C86-D9D8-0743-B486-8E70D51CDE8E}">
      <dsp:nvSpPr>
        <dsp:cNvPr id="0" name=""/>
        <dsp:cNvSpPr/>
      </dsp:nvSpPr>
      <dsp:spPr>
        <a:xfrm>
          <a:off x="561281" y="2179012"/>
          <a:ext cx="7857937" cy="797040"/>
        </a:xfrm>
        <a:prstGeom prst="roundRect">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297011" tIns="0" rIns="297011" bIns="0" numCol="1" spcCol="1270" anchor="ctr" anchorCtr="0">
          <a:noAutofit/>
        </a:bodyPr>
        <a:lstStyle/>
        <a:p>
          <a:pPr marL="0" lvl="0" indent="0" algn="l" defTabSz="1200150">
            <a:lnSpc>
              <a:spcPct val="90000"/>
            </a:lnSpc>
            <a:spcBef>
              <a:spcPct val="0"/>
            </a:spcBef>
            <a:spcAft>
              <a:spcPct val="35000"/>
            </a:spcAft>
            <a:buNone/>
          </a:pPr>
          <a:r>
            <a:rPr lang="en-US" sz="2700" kern="1200"/>
            <a:t>Plain text (from above cipher text):</a:t>
          </a:r>
        </a:p>
      </dsp:txBody>
      <dsp:txXfrm>
        <a:off x="600189" y="2217920"/>
        <a:ext cx="7780121" cy="719224"/>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AC1F00-0AD8-4F53-B962-FB9F76CD7C4B}">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AD436D3-C52D-42EE-8F45-B6C0B01AB78D}">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4D9B788-DAA1-4A50-A181-842929710A21}">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The Vigenére cipher evaded attack for a very long time but succumbs to a number of simple methods of attack due to inherent weaknesses in the algorithm.</a:t>
          </a:r>
          <a:endParaRPr lang="en-US" sz="2500" kern="1200"/>
        </a:p>
      </dsp:txBody>
      <dsp:txXfrm>
        <a:off x="1544022" y="571"/>
        <a:ext cx="9681602" cy="1336816"/>
      </dsp:txXfrm>
    </dsp:sp>
    <dsp:sp modelId="{3400FB27-B6B7-435C-A5C5-2C9C03490E5B}">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B714786-9060-43FA-B02A-3FD1542382FC}">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99DAA62-8564-4D17-B7D2-6DFA30057230}">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Kasiski published a means to determine the key length in 1863</a:t>
          </a:r>
          <a:endParaRPr lang="en-US" sz="2500" kern="1200"/>
        </a:p>
      </dsp:txBody>
      <dsp:txXfrm>
        <a:off x="1544022" y="1671591"/>
        <a:ext cx="9681602" cy="1336816"/>
      </dsp:txXfrm>
    </dsp:sp>
    <dsp:sp modelId="{3F5FE42F-52E6-4CFA-B726-36A26553E166}">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1D5B435-0163-4581-A2AC-4220BA138C3F}">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D984DA5-520A-40FA-ABB6-49A4CBE92D63}">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Babbage broke it in 1854 but notes suggest he’d broken it earlier, possibly as early as 1846</a:t>
          </a:r>
          <a:endParaRPr lang="en-US" sz="2500" kern="1200"/>
        </a:p>
      </dsp:txBody>
      <dsp:txXfrm>
        <a:off x="1544022" y="3342612"/>
        <a:ext cx="9681602" cy="1336816"/>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A8ED37-A5C2-4A29-83FF-2064B8D23FDF}">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41B60DF-58CB-4813-80F3-3921AAA4F8B0}">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7C1C7F7-0F1C-4A46-902E-F0493ABDF9F0}">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A transposition cipher changes the order of characters in the plaintext to a fixed pattern.</a:t>
          </a:r>
          <a:endParaRPr lang="en-US" sz="2500" kern="1200"/>
        </a:p>
      </dsp:txBody>
      <dsp:txXfrm>
        <a:off x="1544022" y="571"/>
        <a:ext cx="9681602" cy="1336816"/>
      </dsp:txXfrm>
    </dsp:sp>
    <dsp:sp modelId="{65414416-C47F-43ED-A924-C9DAE82DF2F9}">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E29C909-76EA-4F10-9E76-DC185202D1A9}">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8F18B15-D7ED-438A-BD98-AC61C672A8AA}">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Mathematically a bijective function is used on the characters' positions to encrypt and an inverse function to decrypt.</a:t>
          </a:r>
          <a:endParaRPr lang="en-US" sz="2500" kern="1200"/>
        </a:p>
      </dsp:txBody>
      <dsp:txXfrm>
        <a:off x="1544022" y="1671591"/>
        <a:ext cx="9681602" cy="1336816"/>
      </dsp:txXfrm>
    </dsp:sp>
    <dsp:sp modelId="{270F72F1-76B6-4170-8F6D-7DD2649B3DF8}">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621A702-7B92-47B3-9765-C8C9C6E02C93}">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7DD73B5-2DC2-423C-8E00-652B3B8A69FF}">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Many means exist to perform transposition</a:t>
          </a:r>
          <a:endParaRPr lang="en-US" sz="2500" kern="1200"/>
        </a:p>
      </dsp:txBody>
      <dsp:txXfrm>
        <a:off x="1544022" y="3342612"/>
        <a:ext cx="9681602" cy="1336816"/>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A17C9C-AE1C-453B-9F76-ACC6B85B7DC1}">
      <dsp:nvSpPr>
        <dsp:cNvPr id="0" name=""/>
        <dsp:cNvSpPr/>
      </dsp:nvSpPr>
      <dsp:spPr>
        <a:xfrm>
          <a:off x="2399812" y="539999"/>
          <a:ext cx="2196000" cy="2196000"/>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ED45203-2F9A-45A3-AE87-264A6A3CDD5B}">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6E0E643-5674-4307-B8CE-237295DB566B}">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Section 6.1</a:t>
          </a:r>
        </a:p>
      </dsp:txBody>
      <dsp:txXfrm>
        <a:off x="1697812" y="3420000"/>
        <a:ext cx="3600000" cy="720000"/>
      </dsp:txXfrm>
    </dsp:sp>
    <dsp:sp modelId="{A94F3447-06DE-473D-859E-F53B75E7AA0F}">
      <dsp:nvSpPr>
        <dsp:cNvPr id="0" name=""/>
        <dsp:cNvSpPr/>
      </dsp:nvSpPr>
      <dsp:spPr>
        <a:xfrm>
          <a:off x="6629812" y="539999"/>
          <a:ext cx="2196000" cy="2196000"/>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2071CEB-41D0-4D1F-9FE3-696F17EE7FFF}">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930DF01-BA5D-4903-B0CD-B4347AFA5CED}">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Graphical representation</a:t>
          </a:r>
        </a:p>
      </dsp:txBody>
      <dsp:txXfrm>
        <a:off x="5927812" y="3420000"/>
        <a:ext cx="3600000" cy="720000"/>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8DB527-E319-4BED-8567-5ADF0CB16D32}">
      <dsp:nvSpPr>
        <dsp:cNvPr id="0" name=""/>
        <dsp:cNvSpPr/>
      </dsp:nvSpPr>
      <dsp:spPr>
        <a:xfrm>
          <a:off x="239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BB3D7FF-B640-41C9-9124-B11A871B0177}">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743B6B0-F2BA-4A25-ADE2-6E6DC97582A3}">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Section 6.2</a:t>
          </a:r>
        </a:p>
      </dsp:txBody>
      <dsp:txXfrm>
        <a:off x="1697812" y="3420000"/>
        <a:ext cx="3600000" cy="720000"/>
      </dsp:txXfrm>
    </dsp:sp>
    <dsp:sp modelId="{156C57CC-2AF9-48AD-A689-9E54CBC729B8}">
      <dsp:nvSpPr>
        <dsp:cNvPr id="0" name=""/>
        <dsp:cNvSpPr/>
      </dsp:nvSpPr>
      <dsp:spPr>
        <a:xfrm>
          <a:off x="662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5246716-97C7-4F62-BC47-C8337B9BD621}">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F8B33E8-34CF-4087-83BB-3F5D8763D50C}">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ShiftRows() in graphical format</a:t>
          </a:r>
        </a:p>
      </dsp:txBody>
      <dsp:txXfrm>
        <a:off x="5927812" y="3420000"/>
        <a:ext cx="3600000" cy="720000"/>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4EDE5C-7A0D-486F-ABEB-F412D97D745D}">
      <dsp:nvSpPr>
        <dsp:cNvPr id="0" name=""/>
        <dsp:cNvSpPr/>
      </dsp:nvSpPr>
      <dsp:spPr>
        <a:xfrm>
          <a:off x="239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8D57D25-A167-4BC6-B5C9-80382F3162F6}">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B60DD43-240F-446D-898B-20FDAC2890E4}">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66850">
            <a:lnSpc>
              <a:spcPct val="90000"/>
            </a:lnSpc>
            <a:spcBef>
              <a:spcPct val="0"/>
            </a:spcBef>
            <a:spcAft>
              <a:spcPct val="35000"/>
            </a:spcAft>
            <a:buNone/>
            <a:defRPr cap="all"/>
          </a:pPr>
          <a:r>
            <a:rPr lang="en-US" sz="3300" kern="1200"/>
            <a:t>Section 6.3</a:t>
          </a:r>
        </a:p>
      </dsp:txBody>
      <dsp:txXfrm>
        <a:off x="1697812" y="3420000"/>
        <a:ext cx="3600000" cy="720000"/>
      </dsp:txXfrm>
    </dsp:sp>
    <dsp:sp modelId="{25121369-8D44-4E67-8628-6739AF5B2374}">
      <dsp:nvSpPr>
        <dsp:cNvPr id="0" name=""/>
        <dsp:cNvSpPr/>
      </dsp:nvSpPr>
      <dsp:spPr>
        <a:xfrm>
          <a:off x="662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AA1FD27-218E-4B4A-B3A6-F3CDB2A1937F}">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3C15868-7DD0-4D64-B8A4-5D380191DE6A}">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466850">
            <a:lnSpc>
              <a:spcPct val="90000"/>
            </a:lnSpc>
            <a:spcBef>
              <a:spcPct val="0"/>
            </a:spcBef>
            <a:spcAft>
              <a:spcPct val="35000"/>
            </a:spcAft>
            <a:buNone/>
            <a:defRPr cap="all"/>
          </a:pPr>
          <a:r>
            <a:rPr lang="en-US" sz="3300" kern="1200"/>
            <a:t>In graphical form</a:t>
          </a:r>
        </a:p>
      </dsp:txBody>
      <dsp:txXfrm>
        <a:off x="5927812" y="3420000"/>
        <a:ext cx="3600000" cy="720000"/>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5B256B-9B7C-4635-9409-74E45EFD2633}">
      <dsp:nvSpPr>
        <dsp:cNvPr id="0" name=""/>
        <dsp:cNvSpPr/>
      </dsp:nvSpPr>
      <dsp:spPr>
        <a:xfrm>
          <a:off x="239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F999358-0AD9-46B0-944D-2B1FF8925078}">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71C5B04-1A18-489C-A7A1-C843426C1CED}">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Section 6.4</a:t>
          </a:r>
        </a:p>
      </dsp:txBody>
      <dsp:txXfrm>
        <a:off x="1697812" y="3420000"/>
        <a:ext cx="3600000" cy="720000"/>
      </dsp:txXfrm>
    </dsp:sp>
    <dsp:sp modelId="{43D06D63-8215-4C65-A86F-A30DF178D03C}">
      <dsp:nvSpPr>
        <dsp:cNvPr id="0" name=""/>
        <dsp:cNvSpPr/>
      </dsp:nvSpPr>
      <dsp:spPr>
        <a:xfrm>
          <a:off x="662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3CC48D9-32FA-4CD3-8D8E-ECA5F5A72484}">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3863C34-B0D3-484B-AFC4-ADD308A635A1}">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Simple XOR multiplication</a:t>
          </a:r>
        </a:p>
      </dsp:txBody>
      <dsp:txXfrm>
        <a:off x="5927812" y="3420000"/>
        <a:ext cx="3600000" cy="720000"/>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A553F2-DC77-428F-BB79-654F89F77779}">
      <dsp:nvSpPr>
        <dsp:cNvPr id="0" name=""/>
        <dsp:cNvSpPr/>
      </dsp:nvSpPr>
      <dsp:spPr>
        <a:xfrm>
          <a:off x="2399812" y="539999"/>
          <a:ext cx="2196000" cy="2196000"/>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AD2F59D-4D37-42F7-B457-6779B75B6451}">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777C7CD-A7C7-4587-BF3A-87656B8E5125}">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cap="all"/>
          </a:pPr>
          <a:r>
            <a:rPr lang="en-US" sz="2700" kern="1200"/>
            <a:t>Section 6.5</a:t>
          </a:r>
        </a:p>
      </dsp:txBody>
      <dsp:txXfrm>
        <a:off x="1697812" y="3420000"/>
        <a:ext cx="3600000" cy="720000"/>
      </dsp:txXfrm>
    </dsp:sp>
    <dsp:sp modelId="{79502892-5F57-498B-92BA-CE062181BC9E}">
      <dsp:nvSpPr>
        <dsp:cNvPr id="0" name=""/>
        <dsp:cNvSpPr/>
      </dsp:nvSpPr>
      <dsp:spPr>
        <a:xfrm>
          <a:off x="6629812" y="539999"/>
          <a:ext cx="2196000" cy="2196000"/>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B01BA8A-39B2-4B30-9DBA-87045623ED83}">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62CCF0F-D411-477F-AAC6-AE28C1C10F93}">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cap="all"/>
          </a:pPr>
          <a:r>
            <a:rPr lang="en-US" sz="2700" kern="1200"/>
            <a:t>A graphical overview</a:t>
          </a:r>
        </a:p>
      </dsp:txBody>
      <dsp:txXfrm>
        <a:off x="5927812" y="3420000"/>
        <a:ext cx="3600000" cy="720000"/>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F4AE90-8F2C-464F-BFF2-02B7EAA8E923}">
      <dsp:nvSpPr>
        <dsp:cNvPr id="0" name=""/>
        <dsp:cNvSpPr/>
      </dsp:nvSpPr>
      <dsp:spPr>
        <a:xfrm>
          <a:off x="239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F841E47-2C16-4067-9D34-AF42A0C49060}">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D1FD719-7EA0-4280-B939-BE9F77F2D4EF}">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cap="all"/>
          </a:pPr>
          <a:r>
            <a:rPr lang="en-US" sz="2700" kern="1200"/>
            <a:t>Section 6.6</a:t>
          </a:r>
        </a:p>
      </dsp:txBody>
      <dsp:txXfrm>
        <a:off x="1697812" y="3420000"/>
        <a:ext cx="3600000" cy="720000"/>
      </dsp:txXfrm>
    </dsp:sp>
    <dsp:sp modelId="{E5C98E5B-1CC5-428E-8F29-4FAC817CA6DC}">
      <dsp:nvSpPr>
        <dsp:cNvPr id="0" name=""/>
        <dsp:cNvSpPr/>
      </dsp:nvSpPr>
      <dsp:spPr>
        <a:xfrm>
          <a:off x="662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58026A7-465C-4377-B191-9C3855A33E60}">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B00046C-9CCC-49CF-AA54-9E10A66FAE8C}">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200150">
            <a:lnSpc>
              <a:spcPct val="90000"/>
            </a:lnSpc>
            <a:spcBef>
              <a:spcPct val="0"/>
            </a:spcBef>
            <a:spcAft>
              <a:spcPct val="35000"/>
            </a:spcAft>
            <a:buNone/>
            <a:defRPr cap="all"/>
          </a:pPr>
          <a:r>
            <a:rPr lang="en-US" sz="2700" kern="1200"/>
            <a:t>Codebook, chaining …</a:t>
          </a:r>
        </a:p>
      </dsp:txBody>
      <dsp:txXfrm>
        <a:off x="5927812" y="3420000"/>
        <a:ext cx="3600000" cy="720000"/>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A6659B-8658-4E5E-93DF-B737C33383D8}">
      <dsp:nvSpPr>
        <dsp:cNvPr id="0" name=""/>
        <dsp:cNvSpPr/>
      </dsp:nvSpPr>
      <dsp:spPr>
        <a:xfrm>
          <a:off x="2102812" y="772857"/>
          <a:ext cx="1944000" cy="1944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196DD4-505E-4357-9D53-2C50F2085F9F}">
      <dsp:nvSpPr>
        <dsp:cNvPr id="0" name=""/>
        <dsp:cNvSpPr/>
      </dsp:nvSpPr>
      <dsp:spPr>
        <a:xfrm>
          <a:off x="914812" y="3187142"/>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baseline="0"/>
            <a:t>A means to enable a stream cipher from a block cipher using a “nonce” per plaintext block</a:t>
          </a:r>
          <a:endParaRPr lang="en-US" sz="1700" kern="1200"/>
        </a:p>
      </dsp:txBody>
      <dsp:txXfrm>
        <a:off x="914812" y="3187142"/>
        <a:ext cx="4320000" cy="720000"/>
      </dsp:txXfrm>
    </dsp:sp>
    <dsp:sp modelId="{C8F1160B-3EE2-4923-BD50-4BB8F673C05E}">
      <dsp:nvSpPr>
        <dsp:cNvPr id="0" name=""/>
        <dsp:cNvSpPr/>
      </dsp:nvSpPr>
      <dsp:spPr>
        <a:xfrm>
          <a:off x="7178812" y="772857"/>
          <a:ext cx="1944000" cy="1944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C690082-A9BA-4BC9-B84A-2AB5A5C44D8F}">
      <dsp:nvSpPr>
        <dsp:cNvPr id="0" name=""/>
        <dsp:cNvSpPr/>
      </dsp:nvSpPr>
      <dsp:spPr>
        <a:xfrm>
          <a:off x="5990812" y="3187142"/>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n-US" sz="1700" kern="1200" baseline="0"/>
            <a:t>Recommended by Schneier and Ferguson (a good thing)</a:t>
          </a:r>
          <a:endParaRPr lang="en-US" sz="1700" kern="1200"/>
        </a:p>
      </dsp:txBody>
      <dsp:txXfrm>
        <a:off x="5990812" y="3187142"/>
        <a:ext cx="4320000" cy="72000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A72DDD-6532-F643-928D-9EE03FF23B54}">
      <dsp:nvSpPr>
        <dsp:cNvPr id="0" name=""/>
        <dsp:cNvSpPr/>
      </dsp:nvSpPr>
      <dsp:spPr>
        <a:xfrm>
          <a:off x="413099" y="0"/>
          <a:ext cx="4681800" cy="4680000"/>
        </a:xfrm>
        <a:prstGeom prst="rightArrow">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92CF348-5F36-444E-AD2C-746736F00FD5}">
      <dsp:nvSpPr>
        <dsp:cNvPr id="0" name=""/>
        <dsp:cNvSpPr/>
      </dsp:nvSpPr>
      <dsp:spPr>
        <a:xfrm>
          <a:off x="301218" y="1404000"/>
          <a:ext cx="4905562" cy="187200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GB" sz="2100" kern="1200" baseline="0" dirty="0"/>
            <a:t>Step 8 requires the analyst to take the risk calculation from step 7 and to then consider how to reduce the risks overall. There are a number of rules of thumb that may be followed in the CIA paradigm</a:t>
          </a:r>
          <a:endParaRPr lang="en-US" sz="2100" kern="1200" dirty="0"/>
        </a:p>
      </dsp:txBody>
      <dsp:txXfrm>
        <a:off x="392602" y="1495384"/>
        <a:ext cx="4722794" cy="1689232"/>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8DE883-0CCA-486A-906C-0F469421E661}">
      <dsp:nvSpPr>
        <dsp:cNvPr id="0" name=""/>
        <dsp:cNvSpPr/>
      </dsp:nvSpPr>
      <dsp:spPr>
        <a:xfrm>
          <a:off x="239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B5F8EA0-44BF-4067-8CD8-2F0C2217667E}">
      <dsp:nvSpPr>
        <dsp:cNvPr id="0" name=""/>
        <dsp:cNvSpPr/>
      </dsp:nvSpPr>
      <dsp:spPr>
        <a:xfrm>
          <a:off x="2867812" y="1007999"/>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0D4C4E6-DE88-4ED9-962C-F3B79BF19E3B}">
      <dsp:nvSpPr>
        <dsp:cNvPr id="0" name=""/>
        <dsp:cNvSpPr/>
      </dsp:nvSpPr>
      <dsp:spPr>
        <a:xfrm>
          <a:off x="169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Section 6.7</a:t>
          </a:r>
        </a:p>
      </dsp:txBody>
      <dsp:txXfrm>
        <a:off x="1697812" y="3420000"/>
        <a:ext cx="3600000" cy="720000"/>
      </dsp:txXfrm>
    </dsp:sp>
    <dsp:sp modelId="{83CDC85C-BC43-42B3-8A09-1DADED8D5EC0}">
      <dsp:nvSpPr>
        <dsp:cNvPr id="0" name=""/>
        <dsp:cNvSpPr/>
      </dsp:nvSpPr>
      <dsp:spPr>
        <a:xfrm>
          <a:off x="6629812" y="539999"/>
          <a:ext cx="2196000" cy="2196000"/>
        </a:xfrm>
        <a:prstGeom prst="ellipse">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A07AB7F-02D1-44F8-A63C-85C0E3D9F42E}">
      <dsp:nvSpPr>
        <dsp:cNvPr id="0" name=""/>
        <dsp:cNvSpPr/>
      </dsp:nvSpPr>
      <dsp:spPr>
        <a:xfrm>
          <a:off x="7097812" y="1007999"/>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FFC4872-D266-4B1D-ABAF-D7B63C734114}">
      <dsp:nvSpPr>
        <dsp:cNvPr id="0" name=""/>
        <dsp:cNvSpPr/>
      </dsp:nvSpPr>
      <dsp:spPr>
        <a:xfrm>
          <a:off x="5927812" y="3420000"/>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cap="all"/>
          </a:pPr>
          <a:r>
            <a:rPr lang="en-US" sz="2500" kern="1200"/>
            <a:t>A short(er) overview and study</a:t>
          </a:r>
        </a:p>
      </dsp:txBody>
      <dsp:txXfrm>
        <a:off x="5927812" y="3420000"/>
        <a:ext cx="3600000" cy="720000"/>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3AF81E-E1C2-45A1-A55C-C9890FABCB00}">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C21FB39-45E6-4E02-8626-31F585304732}">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3470A19-0612-44DD-9541-8754992D220E}">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a:t>Memory leaks from most systems either in the short term, or over the long term. </a:t>
          </a:r>
          <a:endParaRPr lang="en-US" sz="1800" kern="1200"/>
        </a:p>
      </dsp:txBody>
      <dsp:txXfrm>
        <a:off x="1544022" y="571"/>
        <a:ext cx="9681602" cy="1336816"/>
      </dsp:txXfrm>
    </dsp:sp>
    <dsp:sp modelId="{0AA59A66-A12E-4FF0-86C8-03C2614AE2DF}">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67301FA-CFB6-45EB-9EA4-79AB006F2E3B}">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25558BA-3E53-4139-A441-C1E602AE5173}">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a:t>A memory leak is the result of allocated memory not being de-allocated when whatever is it allocated for no longer requires it. </a:t>
          </a:r>
          <a:endParaRPr lang="en-US" sz="1800" kern="1200"/>
        </a:p>
      </dsp:txBody>
      <dsp:txXfrm>
        <a:off x="1544022" y="1671591"/>
        <a:ext cx="9681602" cy="1336816"/>
      </dsp:txXfrm>
    </dsp:sp>
    <dsp:sp modelId="{4E7E6BE1-547A-4D07-8089-955581FB4C74}">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B096692-E9F0-4146-AE91-B11362FE7A69}">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DFD6C42-9CA0-473E-AA9D-B1FCC00542C4}">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800100">
            <a:lnSpc>
              <a:spcPct val="90000"/>
            </a:lnSpc>
            <a:spcBef>
              <a:spcPct val="0"/>
            </a:spcBef>
            <a:spcAft>
              <a:spcPct val="35000"/>
            </a:spcAft>
            <a:buNone/>
          </a:pPr>
          <a:r>
            <a:rPr lang="en-GB" sz="1800" kern="1200" baseline="0"/>
            <a:t>Most operating systems will perform some rudimentary cleaning of memory but programmers are habitually bad at understanding memory allocation and de-allocation and may miss scenarios where memory is not de-allocated. The example on the next slide ssumes a user pressing a button to instruct a lift to go to a particular floor.</a:t>
          </a:r>
          <a:endParaRPr lang="en-US" sz="1800" kern="1200"/>
        </a:p>
      </dsp:txBody>
      <dsp:txXfrm>
        <a:off x="1544022" y="3342612"/>
        <a:ext cx="9681602" cy="133681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3721BB-BDB5-47A2-81B0-3962FD55C73F}">
      <dsp:nvSpPr>
        <dsp:cNvPr id="0" name=""/>
        <dsp:cNvSpPr/>
      </dsp:nvSpPr>
      <dsp:spPr>
        <a:xfrm>
          <a:off x="0" y="57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7B4CCED-53AB-437A-834B-BCB26DBF1779}">
      <dsp:nvSpPr>
        <dsp:cNvPr id="0" name=""/>
        <dsp:cNvSpPr/>
      </dsp:nvSpPr>
      <dsp:spPr>
        <a:xfrm>
          <a:off x="404386" y="301354"/>
          <a:ext cx="735249" cy="73524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BFC47DB-14C5-4199-A220-C4781EEFEC02}">
      <dsp:nvSpPr>
        <dsp:cNvPr id="0" name=""/>
        <dsp:cNvSpPr/>
      </dsp:nvSpPr>
      <dsp:spPr>
        <a:xfrm>
          <a:off x="1544022" y="57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Provision of hardware trust anchors, and associated roots of trust, for key management add design and implementation cost</a:t>
          </a:r>
          <a:endParaRPr lang="en-US" sz="2500" kern="1200"/>
        </a:p>
      </dsp:txBody>
      <dsp:txXfrm>
        <a:off x="1544022" y="571"/>
        <a:ext cx="9681602" cy="1336816"/>
      </dsp:txXfrm>
    </dsp:sp>
    <dsp:sp modelId="{9432DF02-1DD5-4CF9-B2DD-A9BF98434E6A}">
      <dsp:nvSpPr>
        <dsp:cNvPr id="0" name=""/>
        <dsp:cNvSpPr/>
      </dsp:nvSpPr>
      <dsp:spPr>
        <a:xfrm>
          <a:off x="0" y="1671591"/>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D9F45B4-58FC-413B-A174-B508D22F2F06}">
      <dsp:nvSpPr>
        <dsp:cNvPr id="0" name=""/>
        <dsp:cNvSpPr/>
      </dsp:nvSpPr>
      <dsp:spPr>
        <a:xfrm>
          <a:off x="404386" y="1972375"/>
          <a:ext cx="735249" cy="73524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C56B85D-70B8-4931-AC4A-1054FCC8A057}">
      <dsp:nvSpPr>
        <dsp:cNvPr id="0" name=""/>
        <dsp:cNvSpPr/>
      </dsp:nvSpPr>
      <dsp:spPr>
        <a:xfrm>
          <a:off x="1544022" y="1671591"/>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End point installation and operation uncertainty complicates the supply chain and life-time assurance of security</a:t>
          </a:r>
          <a:endParaRPr lang="en-US" sz="2500" kern="1200"/>
        </a:p>
      </dsp:txBody>
      <dsp:txXfrm>
        <a:off x="1544022" y="1671591"/>
        <a:ext cx="9681602" cy="1336816"/>
      </dsp:txXfrm>
    </dsp:sp>
    <dsp:sp modelId="{FF9C0D92-8D8D-46DB-853C-C7FE8B55EBCA}">
      <dsp:nvSpPr>
        <dsp:cNvPr id="0" name=""/>
        <dsp:cNvSpPr/>
      </dsp:nvSpPr>
      <dsp:spPr>
        <a:xfrm>
          <a:off x="0" y="3342612"/>
          <a:ext cx="11225625" cy="1336816"/>
        </a:xfrm>
        <a:prstGeom prst="roundRect">
          <a:avLst>
            <a:gd name="adj" fmla="val 10000"/>
          </a:avLst>
        </a:prstGeom>
        <a:solidFill>
          <a:schemeClr val="dk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9B1348F-77CE-4345-A50F-FE9FD4FA509E}">
      <dsp:nvSpPr>
        <dsp:cNvPr id="0" name=""/>
        <dsp:cNvSpPr/>
      </dsp:nvSpPr>
      <dsp:spPr>
        <a:xfrm>
          <a:off x="404386" y="3643395"/>
          <a:ext cx="735249" cy="73524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14894F3-F0E7-42D6-95D7-74749EBF311C}">
      <dsp:nvSpPr>
        <dsp:cNvPr id="0" name=""/>
        <dsp:cNvSpPr/>
      </dsp:nvSpPr>
      <dsp:spPr>
        <a:xfrm>
          <a:off x="1544022" y="3342612"/>
          <a:ext cx="9681602" cy="133681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480" tIns="141480" rIns="141480" bIns="141480" numCol="1" spcCol="1270" anchor="ctr" anchorCtr="0">
          <a:noAutofit/>
        </a:bodyPr>
        <a:lstStyle/>
        <a:p>
          <a:pPr marL="0" lvl="0" indent="0" algn="l" defTabSz="1111250">
            <a:lnSpc>
              <a:spcPct val="90000"/>
            </a:lnSpc>
            <a:spcBef>
              <a:spcPct val="0"/>
            </a:spcBef>
            <a:spcAft>
              <a:spcPct val="35000"/>
            </a:spcAft>
            <a:buNone/>
          </a:pPr>
          <a:r>
            <a:rPr lang="en-US" sz="2500" kern="1200" baseline="0"/>
            <a:t>IoT purchasing and support models are not always clear (long term provisioning of security updates is not a zero cost maintenance activity and there has to be some way of paying for it)</a:t>
          </a:r>
          <a:endParaRPr lang="en-US" sz="2500" kern="1200"/>
        </a:p>
      </dsp:txBody>
      <dsp:txXfrm>
        <a:off x="1544022" y="3342612"/>
        <a:ext cx="9681602" cy="133681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29FB8B-21E5-4C50-8D76-BB8DED3EDBE7}">
      <dsp:nvSpPr>
        <dsp:cNvPr id="0" name=""/>
        <dsp:cNvSpPr/>
      </dsp:nvSpPr>
      <dsp:spPr>
        <a:xfrm>
          <a:off x="2318812" y="212961"/>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4F865E4-14EB-4C76-964D-76F1DB3999FE}">
      <dsp:nvSpPr>
        <dsp:cNvPr id="0" name=""/>
        <dsp:cNvSpPr/>
      </dsp:nvSpPr>
      <dsp:spPr>
        <a:xfrm>
          <a:off x="914812" y="190788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b="1"/>
          </a:pPr>
          <a:r>
            <a:rPr lang="en-US" sz="1700" kern="1200" baseline="0"/>
            <a:t>A ship’s anchor is intended to stop a ship from drifting away from where it’s been “parked”</a:t>
          </a:r>
          <a:endParaRPr lang="en-US" sz="1700" kern="1200"/>
        </a:p>
      </dsp:txBody>
      <dsp:txXfrm>
        <a:off x="914812" y="1907886"/>
        <a:ext cx="4320000" cy="648000"/>
      </dsp:txXfrm>
    </dsp:sp>
    <dsp:sp modelId="{D0954FBB-D386-4379-819B-072DF0270852}">
      <dsp:nvSpPr>
        <dsp:cNvPr id="0" name=""/>
        <dsp:cNvSpPr/>
      </dsp:nvSpPr>
      <dsp:spPr>
        <a:xfrm>
          <a:off x="914812" y="2640968"/>
          <a:ext cx="4320000" cy="1826069"/>
        </a:xfrm>
        <a:prstGeom prst="rect">
          <a:avLst/>
        </a:prstGeom>
        <a:noFill/>
        <a:ln>
          <a:noFill/>
        </a:ln>
        <a:effectLst/>
      </dsp:spPr>
      <dsp:style>
        <a:lnRef idx="0">
          <a:scrgbClr r="0" g="0" b="0"/>
        </a:lnRef>
        <a:fillRef idx="0">
          <a:scrgbClr r="0" g="0" b="0"/>
        </a:fillRef>
        <a:effectRef idx="0">
          <a:scrgbClr r="0" g="0" b="0"/>
        </a:effectRef>
        <a:fontRef idx="minor"/>
      </dsp:style>
    </dsp:sp>
    <dsp:sp modelId="{38DE8A87-02AA-42C5-B196-AA4B550A787C}">
      <dsp:nvSpPr>
        <dsp:cNvPr id="0" name=""/>
        <dsp:cNvSpPr/>
      </dsp:nvSpPr>
      <dsp:spPr>
        <a:xfrm>
          <a:off x="7394812" y="212961"/>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640B063-C851-4F0B-9780-0F4064A69822}">
      <dsp:nvSpPr>
        <dsp:cNvPr id="0" name=""/>
        <dsp:cNvSpPr/>
      </dsp:nvSpPr>
      <dsp:spPr>
        <a:xfrm>
          <a:off x="5990812" y="190788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defRPr b="1"/>
          </a:pPr>
          <a:r>
            <a:rPr lang="en-US" sz="1700" kern="1200" baseline="0"/>
            <a:t>A trust anchor is intended to fix the point from where trust is spread</a:t>
          </a:r>
          <a:endParaRPr lang="en-US" sz="1700" kern="1200"/>
        </a:p>
      </dsp:txBody>
      <dsp:txXfrm>
        <a:off x="5990812" y="1907886"/>
        <a:ext cx="4320000" cy="648000"/>
      </dsp:txXfrm>
    </dsp:sp>
    <dsp:sp modelId="{8B74729E-FD87-4F7D-B078-6306959C62EC}">
      <dsp:nvSpPr>
        <dsp:cNvPr id="0" name=""/>
        <dsp:cNvSpPr/>
      </dsp:nvSpPr>
      <dsp:spPr>
        <a:xfrm>
          <a:off x="5990812" y="2640968"/>
          <a:ext cx="4320000" cy="18260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577850">
            <a:lnSpc>
              <a:spcPct val="90000"/>
            </a:lnSpc>
            <a:spcBef>
              <a:spcPct val="0"/>
            </a:spcBef>
            <a:spcAft>
              <a:spcPct val="35000"/>
            </a:spcAft>
            <a:buNone/>
          </a:pPr>
          <a:r>
            <a:rPr lang="en-US" sz="1300" kern="1200" baseline="0"/>
            <a:t>For cryptographic trust this refers to the point where keys are stored</a:t>
          </a:r>
          <a:endParaRPr lang="en-US" sz="1300" kern="1200"/>
        </a:p>
        <a:p>
          <a:pPr marL="0" lvl="0" indent="0" algn="l" defTabSz="577850">
            <a:lnSpc>
              <a:spcPct val="90000"/>
            </a:lnSpc>
            <a:spcBef>
              <a:spcPct val="0"/>
            </a:spcBef>
            <a:spcAft>
              <a:spcPct val="35000"/>
            </a:spcAft>
            <a:buNone/>
          </a:pPr>
          <a:r>
            <a:rPr lang="en-US" sz="1300" kern="1200" baseline="0"/>
            <a:t>Trust in hardware is greater than trust in software</a:t>
          </a:r>
          <a:endParaRPr lang="en-US" sz="1300" kern="1200"/>
        </a:p>
        <a:p>
          <a:pPr marL="114300" lvl="1" indent="-114300" algn="l" defTabSz="577850">
            <a:lnSpc>
              <a:spcPct val="90000"/>
            </a:lnSpc>
            <a:spcBef>
              <a:spcPct val="0"/>
            </a:spcBef>
            <a:spcAft>
              <a:spcPct val="15000"/>
            </a:spcAft>
            <a:buChar char="•"/>
          </a:pPr>
          <a:r>
            <a:rPr lang="en-US" sz="1300" kern="1200" baseline="0"/>
            <a:t>Software can be copied at a level where two or more copies are indistinguishable from each other – so which is the original?</a:t>
          </a:r>
          <a:endParaRPr lang="en-US" sz="1300" kern="1200"/>
        </a:p>
        <a:p>
          <a:pPr marL="114300" lvl="1" indent="-114300" algn="l" defTabSz="577850">
            <a:lnSpc>
              <a:spcPct val="90000"/>
            </a:lnSpc>
            <a:spcBef>
              <a:spcPct val="0"/>
            </a:spcBef>
            <a:spcAft>
              <a:spcPct val="15000"/>
            </a:spcAft>
            <a:buChar char="•"/>
          </a:pPr>
          <a:r>
            <a:rPr lang="en-US" sz="1300" kern="1200" baseline="0"/>
            <a:t>Where a key is part of the hardware and can only be accessed indirectly (e.g. embedded in a function call) it gives greater confidence/trust in any operation involving the key</a:t>
          </a:r>
          <a:endParaRPr lang="en-US" sz="1300" kern="1200"/>
        </a:p>
      </dsp:txBody>
      <dsp:txXfrm>
        <a:off x="5990812" y="2640968"/>
        <a:ext cx="4320000" cy="182606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B372DE-FA2A-48E5-A2E2-FB8AE6F28E8F}">
      <dsp:nvSpPr>
        <dsp:cNvPr id="0" name=""/>
        <dsp:cNvSpPr/>
      </dsp:nvSpPr>
      <dsp:spPr>
        <a:xfrm>
          <a:off x="927152" y="1582"/>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8AEEB94-455A-4C4C-B79E-2FF7A8CAFE4D}">
      <dsp:nvSpPr>
        <dsp:cNvPr id="0" name=""/>
        <dsp:cNvSpPr/>
      </dsp:nvSpPr>
      <dsp:spPr>
        <a:xfrm>
          <a:off x="1156582" y="231011"/>
          <a:ext cx="617695" cy="61769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568D895-0537-40EF-8300-5A9567EC4F22}">
      <dsp:nvSpPr>
        <dsp:cNvPr id="0" name=""/>
        <dsp:cNvSpPr/>
      </dsp:nvSpPr>
      <dsp:spPr>
        <a:xfrm>
          <a:off x="583007" y="1413457"/>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connected children's toys and baby monitors</a:t>
          </a:r>
          <a:endParaRPr lang="en-US" sz="1100" kern="1200"/>
        </a:p>
      </dsp:txBody>
      <dsp:txXfrm>
        <a:off x="583007" y="1413457"/>
        <a:ext cx="1764843" cy="705937"/>
      </dsp:txXfrm>
    </dsp:sp>
    <dsp:sp modelId="{5325D676-CAF5-4FCB-8412-AECA08D68E9A}">
      <dsp:nvSpPr>
        <dsp:cNvPr id="0" name=""/>
        <dsp:cNvSpPr/>
      </dsp:nvSpPr>
      <dsp:spPr>
        <a:xfrm>
          <a:off x="3000843" y="1582"/>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3A804C5-D094-4C1B-98A8-187F99127694}">
      <dsp:nvSpPr>
        <dsp:cNvPr id="0" name=""/>
        <dsp:cNvSpPr/>
      </dsp:nvSpPr>
      <dsp:spPr>
        <a:xfrm>
          <a:off x="3230273" y="231011"/>
          <a:ext cx="617695" cy="61769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E03D7A8-0DA8-42FB-ADB3-BA773C3A03CA}">
      <dsp:nvSpPr>
        <dsp:cNvPr id="0" name=""/>
        <dsp:cNvSpPr/>
      </dsp:nvSpPr>
      <dsp:spPr>
        <a:xfrm>
          <a:off x="2656699" y="1413457"/>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connected safety-relevant products such as smoke detectors and door locks</a:t>
          </a:r>
          <a:endParaRPr lang="en-US" sz="1100" kern="1200"/>
        </a:p>
      </dsp:txBody>
      <dsp:txXfrm>
        <a:off x="2656699" y="1413457"/>
        <a:ext cx="1764843" cy="705937"/>
      </dsp:txXfrm>
    </dsp:sp>
    <dsp:sp modelId="{2BEE08D9-086E-4A03-B8AD-931CCEAC1101}">
      <dsp:nvSpPr>
        <dsp:cNvPr id="0" name=""/>
        <dsp:cNvSpPr/>
      </dsp:nvSpPr>
      <dsp:spPr>
        <a:xfrm>
          <a:off x="5074535" y="1582"/>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34203DE-F765-4B08-B950-907DDD7C123E}">
      <dsp:nvSpPr>
        <dsp:cNvPr id="0" name=""/>
        <dsp:cNvSpPr/>
      </dsp:nvSpPr>
      <dsp:spPr>
        <a:xfrm>
          <a:off x="5303964" y="231011"/>
          <a:ext cx="617695" cy="61769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EFBB21E-CD19-4035-9267-0E0806065528}">
      <dsp:nvSpPr>
        <dsp:cNvPr id="0" name=""/>
        <dsp:cNvSpPr/>
      </dsp:nvSpPr>
      <dsp:spPr>
        <a:xfrm>
          <a:off x="4730390" y="1413457"/>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smart cameras, TVs and speakers</a:t>
          </a:r>
          <a:endParaRPr lang="en-US" sz="1100" kern="1200"/>
        </a:p>
      </dsp:txBody>
      <dsp:txXfrm>
        <a:off x="4730390" y="1413457"/>
        <a:ext cx="1764843" cy="705937"/>
      </dsp:txXfrm>
    </dsp:sp>
    <dsp:sp modelId="{1601954B-54BE-437D-9D74-0C25DB281854}">
      <dsp:nvSpPr>
        <dsp:cNvPr id="0" name=""/>
        <dsp:cNvSpPr/>
      </dsp:nvSpPr>
      <dsp:spPr>
        <a:xfrm>
          <a:off x="7148226" y="1582"/>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0F505B3-19F9-4598-8A65-D3F273D78B47}">
      <dsp:nvSpPr>
        <dsp:cNvPr id="0" name=""/>
        <dsp:cNvSpPr/>
      </dsp:nvSpPr>
      <dsp:spPr>
        <a:xfrm>
          <a:off x="7377656" y="231011"/>
          <a:ext cx="617695" cy="617695"/>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ED7901D-5ACE-45AB-B915-0E07658094C2}">
      <dsp:nvSpPr>
        <dsp:cNvPr id="0" name=""/>
        <dsp:cNvSpPr/>
      </dsp:nvSpPr>
      <dsp:spPr>
        <a:xfrm>
          <a:off x="6804082" y="1413457"/>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wearable health trackers</a:t>
          </a:r>
          <a:endParaRPr lang="en-US" sz="1100" kern="1200"/>
        </a:p>
      </dsp:txBody>
      <dsp:txXfrm>
        <a:off x="6804082" y="1413457"/>
        <a:ext cx="1764843" cy="705937"/>
      </dsp:txXfrm>
    </dsp:sp>
    <dsp:sp modelId="{EE316297-333E-4F64-B532-E3B8DB00CB9B}">
      <dsp:nvSpPr>
        <dsp:cNvPr id="0" name=""/>
        <dsp:cNvSpPr/>
      </dsp:nvSpPr>
      <dsp:spPr>
        <a:xfrm>
          <a:off x="9221917" y="1582"/>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7F7F548-B294-4393-9A65-618D7D9D4BC1}">
      <dsp:nvSpPr>
        <dsp:cNvPr id="0" name=""/>
        <dsp:cNvSpPr/>
      </dsp:nvSpPr>
      <dsp:spPr>
        <a:xfrm>
          <a:off x="9451347" y="231011"/>
          <a:ext cx="617695" cy="617695"/>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38334E5-FB80-48EC-A0FE-C49C057976D0}">
      <dsp:nvSpPr>
        <dsp:cNvPr id="0" name=""/>
        <dsp:cNvSpPr/>
      </dsp:nvSpPr>
      <dsp:spPr>
        <a:xfrm>
          <a:off x="8877773" y="1413457"/>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connected home automation and alarm systems</a:t>
          </a:r>
          <a:endParaRPr lang="en-US" sz="1100" kern="1200"/>
        </a:p>
      </dsp:txBody>
      <dsp:txXfrm>
        <a:off x="8877773" y="1413457"/>
        <a:ext cx="1764843" cy="705937"/>
      </dsp:txXfrm>
    </dsp:sp>
    <dsp:sp modelId="{8BBAD0EA-FCA1-4563-B7A6-71C8E6F7B156}">
      <dsp:nvSpPr>
        <dsp:cNvPr id="0" name=""/>
        <dsp:cNvSpPr/>
      </dsp:nvSpPr>
      <dsp:spPr>
        <a:xfrm>
          <a:off x="3000843" y="2560605"/>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0AFB817-51C2-4CF9-ACA3-5D11FF60A48E}">
      <dsp:nvSpPr>
        <dsp:cNvPr id="0" name=""/>
        <dsp:cNvSpPr/>
      </dsp:nvSpPr>
      <dsp:spPr>
        <a:xfrm>
          <a:off x="3230273" y="2790035"/>
          <a:ext cx="617695" cy="617695"/>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0BB9F3F-A816-4324-BD63-FF616B9845B5}">
      <dsp:nvSpPr>
        <dsp:cNvPr id="0" name=""/>
        <dsp:cNvSpPr/>
      </dsp:nvSpPr>
      <dsp:spPr>
        <a:xfrm>
          <a:off x="2656699" y="3972480"/>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connected appliances (e.g. washing machines, fridges)</a:t>
          </a:r>
          <a:endParaRPr lang="en-US" sz="1100" kern="1200"/>
        </a:p>
      </dsp:txBody>
      <dsp:txXfrm>
        <a:off x="2656699" y="3972480"/>
        <a:ext cx="1764843" cy="705937"/>
      </dsp:txXfrm>
    </dsp:sp>
    <dsp:sp modelId="{B2B669C4-2CC1-410B-9199-F9A4162EF3B3}">
      <dsp:nvSpPr>
        <dsp:cNvPr id="0" name=""/>
        <dsp:cNvSpPr/>
      </dsp:nvSpPr>
      <dsp:spPr>
        <a:xfrm>
          <a:off x="5074535" y="2560605"/>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C5D859A-C269-4A02-8FBB-7C1C70942FC2}">
      <dsp:nvSpPr>
        <dsp:cNvPr id="0" name=""/>
        <dsp:cNvSpPr/>
      </dsp:nvSpPr>
      <dsp:spPr>
        <a:xfrm>
          <a:off x="5303964" y="2790035"/>
          <a:ext cx="617695" cy="617695"/>
        </a:xfrm>
        <a:prstGeom prst="rect">
          <a:avLst/>
        </a:prstGeom>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2266E6F-4BD1-462D-9CD9-C9FDF94C08D7}">
      <dsp:nvSpPr>
        <dsp:cNvPr id="0" name=""/>
        <dsp:cNvSpPr/>
      </dsp:nvSpPr>
      <dsp:spPr>
        <a:xfrm>
          <a:off x="4730390" y="3972480"/>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GB" sz="1100" kern="1200" baseline="0"/>
            <a:t>smart home assistants </a:t>
          </a:r>
          <a:endParaRPr lang="en-US" sz="1100" kern="1200"/>
        </a:p>
      </dsp:txBody>
      <dsp:txXfrm>
        <a:off x="4730390" y="3972480"/>
        <a:ext cx="1764843" cy="705937"/>
      </dsp:txXfrm>
    </dsp:sp>
    <dsp:sp modelId="{08C734AB-E270-405C-8A67-AAC010481392}">
      <dsp:nvSpPr>
        <dsp:cNvPr id="0" name=""/>
        <dsp:cNvSpPr/>
      </dsp:nvSpPr>
      <dsp:spPr>
        <a:xfrm>
          <a:off x="7148226" y="2560605"/>
          <a:ext cx="1076554" cy="1076554"/>
        </a:xfrm>
        <a:prstGeom prst="ellipse">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96CC37D-744A-4155-B807-DDD4B4805039}">
      <dsp:nvSpPr>
        <dsp:cNvPr id="0" name=""/>
        <dsp:cNvSpPr/>
      </dsp:nvSpPr>
      <dsp:spPr>
        <a:xfrm>
          <a:off x="7377656" y="2790035"/>
          <a:ext cx="617695" cy="617695"/>
        </a:xfrm>
        <a:prstGeom prst="rect">
          <a:avLst/>
        </a:prstGeom>
        <a:blipFill>
          <a:blip xmlns:r="http://schemas.openxmlformats.org/officeDocument/2006/relationships"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ACD4C06-B8AD-4A94-B74F-EDCBDE22802B}">
      <dsp:nvSpPr>
        <dsp:cNvPr id="0" name=""/>
        <dsp:cNvSpPr/>
      </dsp:nvSpPr>
      <dsp:spPr>
        <a:xfrm>
          <a:off x="6804082" y="3972480"/>
          <a:ext cx="1764843" cy="7059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100000"/>
            </a:lnSpc>
            <a:spcBef>
              <a:spcPct val="0"/>
            </a:spcBef>
            <a:spcAft>
              <a:spcPct val="35000"/>
            </a:spcAft>
            <a:buNone/>
            <a:defRPr cap="all"/>
          </a:pPr>
          <a:r>
            <a:rPr lang="en-US" sz="1100" kern="1200"/>
            <a:t>Industrial machinery (IIoT) (Industry 4.0)</a:t>
          </a:r>
        </a:p>
      </dsp:txBody>
      <dsp:txXfrm>
        <a:off x="6804082" y="3972480"/>
        <a:ext cx="1764843" cy="705937"/>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E065D5-872E-4657-8A8F-A4D9E2F4F4EE}">
      <dsp:nvSpPr>
        <dsp:cNvPr id="0" name=""/>
        <dsp:cNvSpPr/>
      </dsp:nvSpPr>
      <dsp:spPr>
        <a:xfrm>
          <a:off x="453023" y="456734"/>
          <a:ext cx="739599" cy="73959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532B208-A204-467D-9941-A4F48FA2A1B4}">
      <dsp:nvSpPr>
        <dsp:cNvPr id="0" name=""/>
        <dsp:cNvSpPr/>
      </dsp:nvSpPr>
      <dsp:spPr>
        <a:xfrm>
          <a:off x="1045" y="147713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dirty="0"/>
            <a:t>No universal default passwords</a:t>
          </a:r>
          <a:endParaRPr lang="en-US" sz="1400" kern="1200" dirty="0"/>
        </a:p>
      </dsp:txBody>
      <dsp:txXfrm>
        <a:off x="1045" y="1477133"/>
        <a:ext cx="1643554" cy="657421"/>
      </dsp:txXfrm>
    </dsp:sp>
    <dsp:sp modelId="{52475E09-6163-4B45-AFBD-BF726844770D}">
      <dsp:nvSpPr>
        <dsp:cNvPr id="0" name=""/>
        <dsp:cNvSpPr/>
      </dsp:nvSpPr>
      <dsp:spPr>
        <a:xfrm>
          <a:off x="2384200" y="456734"/>
          <a:ext cx="739599" cy="73959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D2BDB9F-BFE5-4309-B318-84441929B472}">
      <dsp:nvSpPr>
        <dsp:cNvPr id="0" name=""/>
        <dsp:cNvSpPr/>
      </dsp:nvSpPr>
      <dsp:spPr>
        <a:xfrm>
          <a:off x="1932222" y="147713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a:t>Implement a means to manage reports of vulnerabilities</a:t>
          </a:r>
          <a:endParaRPr lang="en-US" sz="1400" kern="1200"/>
        </a:p>
      </dsp:txBody>
      <dsp:txXfrm>
        <a:off x="1932222" y="1477133"/>
        <a:ext cx="1643554" cy="657421"/>
      </dsp:txXfrm>
    </dsp:sp>
    <dsp:sp modelId="{6F3BCC2A-96AA-47AA-A0BB-EB9399037019}">
      <dsp:nvSpPr>
        <dsp:cNvPr id="0" name=""/>
        <dsp:cNvSpPr/>
      </dsp:nvSpPr>
      <dsp:spPr>
        <a:xfrm>
          <a:off x="4315376" y="456734"/>
          <a:ext cx="739599" cy="73959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7BF35FC-4B80-4D3F-8955-AE18756273F2}">
      <dsp:nvSpPr>
        <dsp:cNvPr id="0" name=""/>
        <dsp:cNvSpPr/>
      </dsp:nvSpPr>
      <dsp:spPr>
        <a:xfrm>
          <a:off x="3863399" y="147713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a:t>Keep software updated</a:t>
          </a:r>
          <a:endParaRPr lang="en-US" sz="1400" kern="1200"/>
        </a:p>
      </dsp:txBody>
      <dsp:txXfrm>
        <a:off x="3863399" y="1477133"/>
        <a:ext cx="1643554" cy="657421"/>
      </dsp:txXfrm>
    </dsp:sp>
    <dsp:sp modelId="{C25ADB3D-3A92-46CA-92E3-0EA93343F9B0}">
      <dsp:nvSpPr>
        <dsp:cNvPr id="0" name=""/>
        <dsp:cNvSpPr/>
      </dsp:nvSpPr>
      <dsp:spPr>
        <a:xfrm>
          <a:off x="453023" y="2545444"/>
          <a:ext cx="739599" cy="739599"/>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95609902-6B23-4EFA-B1DB-A9F2584B6019}">
      <dsp:nvSpPr>
        <dsp:cNvPr id="0" name=""/>
        <dsp:cNvSpPr/>
      </dsp:nvSpPr>
      <dsp:spPr>
        <a:xfrm>
          <a:off x="1045" y="356584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a:t>Securely store credentials and security-sensitive data</a:t>
          </a:r>
          <a:endParaRPr lang="en-US" sz="1400" kern="1200"/>
        </a:p>
      </dsp:txBody>
      <dsp:txXfrm>
        <a:off x="1045" y="3565843"/>
        <a:ext cx="1643554" cy="657421"/>
      </dsp:txXfrm>
    </dsp:sp>
    <dsp:sp modelId="{EBD83D0A-DB7D-4FB2-93C3-DC18076DE554}">
      <dsp:nvSpPr>
        <dsp:cNvPr id="0" name=""/>
        <dsp:cNvSpPr/>
      </dsp:nvSpPr>
      <dsp:spPr>
        <a:xfrm>
          <a:off x="2384200" y="2545444"/>
          <a:ext cx="739599" cy="739599"/>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541658A-32D6-4AD5-A1A7-0F3658FBBA12}">
      <dsp:nvSpPr>
        <dsp:cNvPr id="0" name=""/>
        <dsp:cNvSpPr/>
      </dsp:nvSpPr>
      <dsp:spPr>
        <a:xfrm>
          <a:off x="1932222" y="356584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a:t>Communicate securely</a:t>
          </a:r>
          <a:endParaRPr lang="en-US" sz="1400" kern="1200"/>
        </a:p>
      </dsp:txBody>
      <dsp:txXfrm>
        <a:off x="1932222" y="3565843"/>
        <a:ext cx="1643554" cy="657421"/>
      </dsp:txXfrm>
    </dsp:sp>
    <dsp:sp modelId="{15901532-2C4D-4F3D-8A54-A2A58C6AB8A2}">
      <dsp:nvSpPr>
        <dsp:cNvPr id="0" name=""/>
        <dsp:cNvSpPr/>
      </dsp:nvSpPr>
      <dsp:spPr>
        <a:xfrm>
          <a:off x="4315376" y="2545444"/>
          <a:ext cx="739599" cy="739599"/>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D8A179E4-C967-431B-865C-5B9FB398FD6C}">
      <dsp:nvSpPr>
        <dsp:cNvPr id="0" name=""/>
        <dsp:cNvSpPr/>
      </dsp:nvSpPr>
      <dsp:spPr>
        <a:xfrm>
          <a:off x="3863399" y="3565843"/>
          <a:ext cx="1643554" cy="6574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100000"/>
            </a:lnSpc>
            <a:spcBef>
              <a:spcPct val="0"/>
            </a:spcBef>
            <a:spcAft>
              <a:spcPct val="35000"/>
            </a:spcAft>
            <a:buNone/>
          </a:pPr>
          <a:r>
            <a:rPr lang="en-US" sz="1400" kern="1200" baseline="0" dirty="0"/>
            <a:t>Minimize exposed attack surfaces</a:t>
          </a:r>
          <a:endParaRPr lang="en-US" sz="1400" kern="1200" dirty="0"/>
        </a:p>
      </dsp:txBody>
      <dsp:txXfrm>
        <a:off x="3863399" y="3565843"/>
        <a:ext cx="1643554" cy="657421"/>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C13F3F-CD4D-9E43-902C-7F43C3392247}">
      <dsp:nvSpPr>
        <dsp:cNvPr id="0" name=""/>
        <dsp:cNvSpPr/>
      </dsp:nvSpPr>
      <dsp:spPr>
        <a:xfrm>
          <a:off x="7825" y="1201662"/>
          <a:ext cx="1169544" cy="1637362"/>
        </a:xfrm>
        <a:prstGeom prst="rect">
          <a:avLst/>
        </a:prstGeom>
        <a:solidFill>
          <a:schemeClr val="accent2">
            <a:tint val="40000"/>
            <a:alpha val="90000"/>
            <a:hueOff val="0"/>
            <a:satOff val="0"/>
            <a:lumOff val="0"/>
            <a:alphaOff val="0"/>
          </a:schemeClr>
        </a:solidFill>
        <a:ln w="6350" cap="flat" cmpd="sng" algn="ctr">
          <a:solidFill>
            <a:schemeClr val="accent2">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Ensure software integrity</a:t>
          </a:r>
          <a:endParaRPr lang="en-US" sz="1100" kern="1200"/>
        </a:p>
      </dsp:txBody>
      <dsp:txXfrm>
        <a:off x="7825" y="1823860"/>
        <a:ext cx="1169544" cy="982417"/>
      </dsp:txXfrm>
    </dsp:sp>
    <dsp:sp modelId="{95127FC0-CE15-544A-B7D3-04074C4E5D26}">
      <dsp:nvSpPr>
        <dsp:cNvPr id="0" name=""/>
        <dsp:cNvSpPr/>
      </dsp:nvSpPr>
      <dsp:spPr>
        <a:xfrm>
          <a:off x="346993" y="1365398"/>
          <a:ext cx="491208" cy="491208"/>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dirty="0"/>
            <a:t>1</a:t>
          </a:r>
        </a:p>
      </dsp:txBody>
      <dsp:txXfrm>
        <a:off x="418929" y="1437334"/>
        <a:ext cx="347336" cy="347336"/>
      </dsp:txXfrm>
    </dsp:sp>
    <dsp:sp modelId="{523F6498-5BE2-DF4D-9D91-F535F70A8E47}">
      <dsp:nvSpPr>
        <dsp:cNvPr id="0" name=""/>
        <dsp:cNvSpPr/>
      </dsp:nvSpPr>
      <dsp:spPr>
        <a:xfrm>
          <a:off x="7825" y="2838952"/>
          <a:ext cx="1169544" cy="72"/>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accent3">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8C4D5B27-2865-4D40-8C9C-D2033DC7CCB3}">
      <dsp:nvSpPr>
        <dsp:cNvPr id="0" name=""/>
        <dsp:cNvSpPr/>
      </dsp:nvSpPr>
      <dsp:spPr>
        <a:xfrm>
          <a:off x="1294324" y="1201662"/>
          <a:ext cx="1169544" cy="1637362"/>
        </a:xfrm>
        <a:prstGeom prst="rect">
          <a:avLst/>
        </a:prstGeom>
        <a:solidFill>
          <a:schemeClr val="accent3">
            <a:tint val="40000"/>
            <a:alpha val="90000"/>
            <a:hueOff val="0"/>
            <a:satOff val="0"/>
            <a:lumOff val="0"/>
            <a:alphaOff val="0"/>
          </a:schemeClr>
        </a:solidFill>
        <a:ln w="6350" cap="flat" cmpd="sng" algn="ctr">
          <a:solidFill>
            <a:schemeClr val="accent3">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Ensure that personal data is protected</a:t>
          </a:r>
          <a:endParaRPr lang="en-US" sz="1100" kern="1200"/>
        </a:p>
      </dsp:txBody>
      <dsp:txXfrm>
        <a:off x="1294324" y="1823860"/>
        <a:ext cx="1169544" cy="982417"/>
      </dsp:txXfrm>
    </dsp:sp>
    <dsp:sp modelId="{CC0B5663-6B11-374C-9C36-E9EEF81EC28E}">
      <dsp:nvSpPr>
        <dsp:cNvPr id="0" name=""/>
        <dsp:cNvSpPr/>
      </dsp:nvSpPr>
      <dsp:spPr>
        <a:xfrm>
          <a:off x="1633492" y="1365398"/>
          <a:ext cx="491208" cy="491208"/>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w="6350" cap="flat" cmpd="sng" algn="ctr">
          <a:solidFill>
            <a:schemeClr val="accent4">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2</a:t>
          </a:r>
        </a:p>
      </dsp:txBody>
      <dsp:txXfrm>
        <a:off x="1705428" y="1437334"/>
        <a:ext cx="347336" cy="347336"/>
      </dsp:txXfrm>
    </dsp:sp>
    <dsp:sp modelId="{F360C382-E299-6540-AD12-09B635DADFC8}">
      <dsp:nvSpPr>
        <dsp:cNvPr id="0" name=""/>
        <dsp:cNvSpPr/>
      </dsp:nvSpPr>
      <dsp:spPr>
        <a:xfrm>
          <a:off x="1294324" y="2838952"/>
          <a:ext cx="1169544" cy="72"/>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w="6350" cap="flat" cmpd="sng" algn="ctr">
          <a:solidFill>
            <a:schemeClr val="accent5">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58C52DE-3221-A740-A15A-23BDEB0BF557}">
      <dsp:nvSpPr>
        <dsp:cNvPr id="0" name=""/>
        <dsp:cNvSpPr/>
      </dsp:nvSpPr>
      <dsp:spPr>
        <a:xfrm>
          <a:off x="2580823" y="1201662"/>
          <a:ext cx="1169544" cy="1637362"/>
        </a:xfrm>
        <a:prstGeom prst="rect">
          <a:avLst/>
        </a:prstGeom>
        <a:solidFill>
          <a:schemeClr val="accent4">
            <a:tint val="40000"/>
            <a:alpha val="90000"/>
            <a:hueOff val="0"/>
            <a:satOff val="0"/>
            <a:lumOff val="0"/>
            <a:alphaOff val="0"/>
          </a:schemeClr>
        </a:solidFill>
        <a:ln w="6350" cap="flat" cmpd="sng" algn="ctr">
          <a:solidFill>
            <a:schemeClr val="accent4">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Make systems resilient to outages</a:t>
          </a:r>
          <a:endParaRPr lang="en-US" sz="1100" kern="1200"/>
        </a:p>
      </dsp:txBody>
      <dsp:txXfrm>
        <a:off x="2580823" y="1823860"/>
        <a:ext cx="1169544" cy="982417"/>
      </dsp:txXfrm>
    </dsp:sp>
    <dsp:sp modelId="{787EFCBD-C120-8B49-8B11-42D238407A2E}">
      <dsp:nvSpPr>
        <dsp:cNvPr id="0" name=""/>
        <dsp:cNvSpPr/>
      </dsp:nvSpPr>
      <dsp:spPr>
        <a:xfrm>
          <a:off x="2919991" y="1365398"/>
          <a:ext cx="491208" cy="491208"/>
        </a:xfrm>
        <a:prstGeom prst="ellipse">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w="6350" cap="flat" cmpd="sng" algn="ctr">
          <a:solidFill>
            <a:schemeClr val="accent6">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3</a:t>
          </a:r>
        </a:p>
      </dsp:txBody>
      <dsp:txXfrm>
        <a:off x="2991927" y="1437334"/>
        <a:ext cx="347336" cy="347336"/>
      </dsp:txXfrm>
    </dsp:sp>
    <dsp:sp modelId="{22EEBE15-2AFF-744D-8110-3D1E297DCCC3}">
      <dsp:nvSpPr>
        <dsp:cNvPr id="0" name=""/>
        <dsp:cNvSpPr/>
      </dsp:nvSpPr>
      <dsp:spPr>
        <a:xfrm>
          <a:off x="2580823" y="2838952"/>
          <a:ext cx="1169544" cy="72"/>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F0B0E63A-8406-144D-842E-B7A57FA566FB}">
      <dsp:nvSpPr>
        <dsp:cNvPr id="0" name=""/>
        <dsp:cNvSpPr/>
      </dsp:nvSpPr>
      <dsp:spPr>
        <a:xfrm>
          <a:off x="3867322" y="1201662"/>
          <a:ext cx="1169544" cy="1637362"/>
        </a:xfrm>
        <a:prstGeom prst="rect">
          <a:avLst/>
        </a:prstGeom>
        <a:solidFill>
          <a:schemeClr val="accent5">
            <a:tint val="40000"/>
            <a:alpha val="90000"/>
            <a:hueOff val="0"/>
            <a:satOff val="0"/>
            <a:lumOff val="0"/>
            <a:alphaOff val="0"/>
          </a:schemeClr>
        </a:solidFill>
        <a:ln w="6350" cap="flat" cmpd="sng" algn="ctr">
          <a:solidFill>
            <a:schemeClr val="accent5">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Examine system telemetry data</a:t>
          </a:r>
          <a:endParaRPr lang="en-US" sz="1100" kern="1200"/>
        </a:p>
      </dsp:txBody>
      <dsp:txXfrm>
        <a:off x="3867322" y="1823860"/>
        <a:ext cx="1169544" cy="982417"/>
      </dsp:txXfrm>
    </dsp:sp>
    <dsp:sp modelId="{88D56028-E0FC-6748-8587-7B87E4042664}">
      <dsp:nvSpPr>
        <dsp:cNvPr id="0" name=""/>
        <dsp:cNvSpPr/>
      </dsp:nvSpPr>
      <dsp:spPr>
        <a:xfrm>
          <a:off x="4206490" y="1365398"/>
          <a:ext cx="491208" cy="491208"/>
        </a:xfrm>
        <a:prstGeom prst="ellipse">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accent3">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4</a:t>
          </a:r>
        </a:p>
      </dsp:txBody>
      <dsp:txXfrm>
        <a:off x="4278426" y="1437334"/>
        <a:ext cx="347336" cy="347336"/>
      </dsp:txXfrm>
    </dsp:sp>
    <dsp:sp modelId="{B1660FC2-23EA-3747-8589-6D901A2FDBA8}">
      <dsp:nvSpPr>
        <dsp:cNvPr id="0" name=""/>
        <dsp:cNvSpPr/>
      </dsp:nvSpPr>
      <dsp:spPr>
        <a:xfrm>
          <a:off x="3867322" y="2838952"/>
          <a:ext cx="1169544" cy="72"/>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w="6350" cap="flat" cmpd="sng" algn="ctr">
          <a:solidFill>
            <a:schemeClr val="accent4">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17502A77-3F13-4E44-9067-35B632B678A3}">
      <dsp:nvSpPr>
        <dsp:cNvPr id="0" name=""/>
        <dsp:cNvSpPr/>
      </dsp:nvSpPr>
      <dsp:spPr>
        <a:xfrm>
          <a:off x="5153821" y="1201662"/>
          <a:ext cx="1169544" cy="1637362"/>
        </a:xfrm>
        <a:prstGeom prst="rect">
          <a:avLst/>
        </a:prstGeom>
        <a:solidFill>
          <a:schemeClr val="accent6">
            <a:tint val="40000"/>
            <a:alpha val="90000"/>
            <a:hueOff val="0"/>
            <a:satOff val="0"/>
            <a:lumOff val="0"/>
            <a:alphaOff val="0"/>
          </a:schemeClr>
        </a:solidFill>
        <a:ln w="6350" cap="flat" cmpd="sng" algn="ctr">
          <a:solidFill>
            <a:schemeClr val="accent6">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Make it easy for consumers to delete personal data</a:t>
          </a:r>
          <a:endParaRPr lang="en-US" sz="1100" kern="1200"/>
        </a:p>
      </dsp:txBody>
      <dsp:txXfrm>
        <a:off x="5153821" y="1823860"/>
        <a:ext cx="1169544" cy="982417"/>
      </dsp:txXfrm>
    </dsp:sp>
    <dsp:sp modelId="{D1E8FDC7-5C2C-6D47-8FE3-57FF5A04DA8E}">
      <dsp:nvSpPr>
        <dsp:cNvPr id="0" name=""/>
        <dsp:cNvSpPr/>
      </dsp:nvSpPr>
      <dsp:spPr>
        <a:xfrm>
          <a:off x="5492989" y="1365398"/>
          <a:ext cx="491208" cy="491208"/>
        </a:xfrm>
        <a:prstGeom prst="ellipse">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w="6350" cap="flat" cmpd="sng" algn="ctr">
          <a:solidFill>
            <a:schemeClr val="accent5">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5</a:t>
          </a:r>
        </a:p>
      </dsp:txBody>
      <dsp:txXfrm>
        <a:off x="5564925" y="1437334"/>
        <a:ext cx="347336" cy="347336"/>
      </dsp:txXfrm>
    </dsp:sp>
    <dsp:sp modelId="{C1BCEDFE-0FF7-8341-ACFA-EF60FD942DB7}">
      <dsp:nvSpPr>
        <dsp:cNvPr id="0" name=""/>
        <dsp:cNvSpPr/>
      </dsp:nvSpPr>
      <dsp:spPr>
        <a:xfrm>
          <a:off x="5153821" y="2838952"/>
          <a:ext cx="1169544" cy="72"/>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w="6350" cap="flat" cmpd="sng" algn="ctr">
          <a:solidFill>
            <a:schemeClr val="accent6">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CDF7ED2D-E07B-4E4B-A9A4-75B24FE3EB82}">
      <dsp:nvSpPr>
        <dsp:cNvPr id="0" name=""/>
        <dsp:cNvSpPr/>
      </dsp:nvSpPr>
      <dsp:spPr>
        <a:xfrm>
          <a:off x="6440320" y="1201662"/>
          <a:ext cx="1169544" cy="1637362"/>
        </a:xfrm>
        <a:prstGeom prst="rect">
          <a:avLst/>
        </a:prstGeom>
        <a:solidFill>
          <a:schemeClr val="accent2">
            <a:tint val="40000"/>
            <a:alpha val="90000"/>
            <a:hueOff val="0"/>
            <a:satOff val="0"/>
            <a:lumOff val="0"/>
            <a:alphaOff val="0"/>
          </a:schemeClr>
        </a:solidFill>
        <a:ln w="6350" cap="flat" cmpd="sng" algn="ctr">
          <a:solidFill>
            <a:schemeClr val="accent2">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Make installation and maintenance of device easy</a:t>
          </a:r>
          <a:endParaRPr lang="en-US" sz="1100" kern="1200"/>
        </a:p>
      </dsp:txBody>
      <dsp:txXfrm>
        <a:off x="6440320" y="1823860"/>
        <a:ext cx="1169544" cy="982417"/>
      </dsp:txXfrm>
    </dsp:sp>
    <dsp:sp modelId="{9E6E23DA-0632-2240-8053-D90B6E11AE05}">
      <dsp:nvSpPr>
        <dsp:cNvPr id="0" name=""/>
        <dsp:cNvSpPr/>
      </dsp:nvSpPr>
      <dsp:spPr>
        <a:xfrm>
          <a:off x="6779488" y="1365398"/>
          <a:ext cx="491208" cy="491208"/>
        </a:xfrm>
        <a:prstGeom prst="ellipse">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w="6350" cap="flat" cmpd="sng" algn="ctr">
          <a:solidFill>
            <a:schemeClr val="accent2">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6</a:t>
          </a:r>
        </a:p>
      </dsp:txBody>
      <dsp:txXfrm>
        <a:off x="6851424" y="1437334"/>
        <a:ext cx="347336" cy="347336"/>
      </dsp:txXfrm>
    </dsp:sp>
    <dsp:sp modelId="{32B000FC-6942-5744-B46B-C0981088AC1E}">
      <dsp:nvSpPr>
        <dsp:cNvPr id="0" name=""/>
        <dsp:cNvSpPr/>
      </dsp:nvSpPr>
      <dsp:spPr>
        <a:xfrm>
          <a:off x="6440320" y="2838952"/>
          <a:ext cx="1169544" cy="72"/>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w="6350" cap="flat" cmpd="sng" algn="ctr">
          <a:solidFill>
            <a:schemeClr val="accent3">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 modelId="{2DF82BFB-396A-1248-A46E-770D86C9AE88}">
      <dsp:nvSpPr>
        <dsp:cNvPr id="0" name=""/>
        <dsp:cNvSpPr/>
      </dsp:nvSpPr>
      <dsp:spPr>
        <a:xfrm>
          <a:off x="7726819" y="1201662"/>
          <a:ext cx="1169544" cy="1637362"/>
        </a:xfrm>
        <a:prstGeom prst="rect">
          <a:avLst/>
        </a:prstGeom>
        <a:solidFill>
          <a:schemeClr val="accent3">
            <a:tint val="40000"/>
            <a:alpha val="90000"/>
            <a:hueOff val="0"/>
            <a:satOff val="0"/>
            <a:lumOff val="0"/>
            <a:alphaOff val="0"/>
          </a:schemeClr>
        </a:solidFill>
        <a:ln w="6350" cap="flat" cmpd="sng" algn="ctr">
          <a:solidFill>
            <a:schemeClr val="accent3">
              <a:tint val="40000"/>
              <a:alpha val="90000"/>
              <a:hueOff val="0"/>
              <a:satOff val="0"/>
              <a:lumOff val="0"/>
              <a:alphaOff val="0"/>
            </a:schemeClr>
          </a:solidFill>
          <a:prstDash val="solid"/>
          <a:miter lim="800000"/>
        </a:ln>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txBody>
        <a:bodyPr spcFirstLastPara="0" vert="horz" wrap="square" lIns="91182" tIns="330200" rIns="91182" bIns="330200" numCol="1" spcCol="1270" anchor="t" anchorCtr="0">
          <a:noAutofit/>
        </a:bodyPr>
        <a:lstStyle/>
        <a:p>
          <a:pPr marL="0" lvl="0" indent="0" algn="l" defTabSz="488950">
            <a:lnSpc>
              <a:spcPct val="90000"/>
            </a:lnSpc>
            <a:spcBef>
              <a:spcPct val="0"/>
            </a:spcBef>
            <a:spcAft>
              <a:spcPct val="35000"/>
            </a:spcAft>
            <a:buNone/>
          </a:pPr>
          <a:r>
            <a:rPr lang="en-US" sz="1100" kern="1200" baseline="0"/>
            <a:t>Validate input data</a:t>
          </a:r>
          <a:endParaRPr lang="en-US" sz="1100" kern="1200"/>
        </a:p>
      </dsp:txBody>
      <dsp:txXfrm>
        <a:off x="7726819" y="1823860"/>
        <a:ext cx="1169544" cy="982417"/>
      </dsp:txXfrm>
    </dsp:sp>
    <dsp:sp modelId="{62A78727-3F8B-2048-B4FA-B8C87BEDE3B0}">
      <dsp:nvSpPr>
        <dsp:cNvPr id="0" name=""/>
        <dsp:cNvSpPr/>
      </dsp:nvSpPr>
      <dsp:spPr>
        <a:xfrm>
          <a:off x="8065987" y="1365398"/>
          <a:ext cx="491208" cy="491208"/>
        </a:xfrm>
        <a:prstGeom prst="ellipse">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w="6350" cap="flat" cmpd="sng" algn="ctr">
          <a:solidFill>
            <a:schemeClr val="accent4">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txBody>
        <a:bodyPr spcFirstLastPara="0" vert="horz" wrap="square" lIns="38297" tIns="12700" rIns="38297" bIns="12700" numCol="1" spcCol="1270" anchor="ctr" anchorCtr="0">
          <a:noAutofit/>
        </a:bodyPr>
        <a:lstStyle/>
        <a:p>
          <a:pPr marL="0" lvl="0" indent="0" algn="ctr" defTabSz="1022350">
            <a:lnSpc>
              <a:spcPct val="90000"/>
            </a:lnSpc>
            <a:spcBef>
              <a:spcPct val="0"/>
            </a:spcBef>
            <a:spcAft>
              <a:spcPct val="35000"/>
            </a:spcAft>
            <a:buNone/>
          </a:pPr>
          <a:r>
            <a:rPr lang="en-US" sz="2300" kern="1200"/>
            <a:t>7</a:t>
          </a:r>
        </a:p>
      </dsp:txBody>
      <dsp:txXfrm>
        <a:off x="8137923" y="1437334"/>
        <a:ext cx="347336" cy="347336"/>
      </dsp:txXfrm>
    </dsp:sp>
    <dsp:sp modelId="{113AEC36-7D43-094C-B198-FCB684964496}">
      <dsp:nvSpPr>
        <dsp:cNvPr id="0" name=""/>
        <dsp:cNvSpPr/>
      </dsp:nvSpPr>
      <dsp:spPr>
        <a:xfrm>
          <a:off x="7726819" y="2838952"/>
          <a:ext cx="1169544" cy="72"/>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w="6350" cap="flat" cmpd="sng" algn="ctr">
          <a:solidFill>
            <a:schemeClr val="accent5">
              <a:hueOff val="0"/>
              <a:satOff val="0"/>
              <a:lumOff val="0"/>
              <a:alphaOff val="0"/>
            </a:schemeClr>
          </a:solidFill>
          <a:prstDash val="solid"/>
          <a:miter lim="800000"/>
        </a:ln>
        <a:effectLst/>
        <a:scene3d>
          <a:camera prst="orthographicFront"/>
          <a:lightRig rig="flat" dir="t"/>
        </a:scene3d>
        <a:sp3d prstMaterial="plastic">
          <a:bevelT w="120900" h="88900"/>
          <a:bevelB w="88900" h="31750" prst="angle"/>
        </a:sp3d>
      </dsp:spPr>
      <dsp:style>
        <a:lnRef idx="1">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0.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1.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2.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7.xml><?xml version="1.0" encoding="utf-8"?>
<dgm:layoutDef xmlns:dgm="http://schemas.openxmlformats.org/drawingml/2006/diagram" xmlns:a="http://schemas.openxmlformats.org/drawingml/2006/main" uniqueId="urn:microsoft.com/office/officeart/2018/2/layout/IconLabelDescriptionList">
  <dgm:title val="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l" for="ch" forName="iconRect"/>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1.xml><?xml version="1.0" encoding="utf-8"?>
<dgm:layoutDef xmlns:dgm="http://schemas.openxmlformats.org/drawingml/2006/diagram" xmlns:a="http://schemas.openxmlformats.org/drawingml/2006/main" uniqueId="urn:microsoft.com/office/officeart/2018/2/layout/IconLabelDescriptionList">
  <dgm:title val="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l" for="ch" forName="iconRect"/>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2.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3.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2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5.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27.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8.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29.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3.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4.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5.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6.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7.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8.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39.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4.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0.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4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7.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8.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layout9.xml><?xml version="1.0" encoding="utf-8"?>
<dgm:layoutDef xmlns:dgm="http://schemas.openxmlformats.org/drawingml/2006/diagram" xmlns:a="http://schemas.openxmlformats.org/drawingml/2006/main" uniqueId="urn:microsoft.com/office/officeart/2016/7/layout/BasicLinearProcessNumbered">
  <dgm:title val="Basic Linear Process Numbered"/>
  <dgm:desc val="Used to show a progression; a timeline; sequential steps in a task, process, or workflow; or to emphasize movement or direction. Automatic numbers have been introduced to show the steps of the process which appears in a circle. Level 1 and Level 2 text appear in a rectangle."/>
  <dgm:catLst>
    <dgm:cat type="process"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101" type="sibTrans" cxnId="4">
          <dgm:prSet phldrT="1"/>
          <dgm:t>
            <a:bodyPr/>
            <a:lstStyle/>
            <a:p>
              <a:r>
                <a:t>1</a:t>
              </a:r>
            </a:p>
          </dgm:t>
        </dgm:pt>
        <dgm:pt modelId="201" type="sibTrans" cxnId="5">
          <dgm:prSet phldrT="2"/>
          <dgm:t>
            <a:bodyPr/>
            <a:lstStyle/>
            <a:p>
              <a:r>
                <a:t>2</a:t>
              </a:r>
            </a:p>
          </dgm:t>
        </dgm:pt>
        <dgm:pt modelId="301" type="sibTrans" cxnId="6">
          <dgm:prSet phldrT="3"/>
          <dgm:t>
            <a:bodyPr/>
            <a:lstStyle/>
            <a:p>
              <a:r>
                <a:t>3</a:t>
              </a:r>
            </a:p>
          </dgm:t>
        </dgm:pt>
      </dgm:ptLst>
      <dgm:cxnLst>
        <dgm:cxn modelId="4" srcId="0" destId="1" srcOrd="0" destOrd="0" sibTransId="101"/>
        <dgm:cxn modelId="5" srcId="0" destId="2" srcOrd="1" destOrd="0" sibTransId="201"/>
        <dgm:cxn modelId="6" srcId="0" destId="3" srcOrd="2" destOrd="0" sibTransId="301"/>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animLvl val="lvl"/>
      <dgm:resizeHandles val="exact"/>
    </dgm:varLst>
    <dgm:alg type="lin">
      <dgm:param type="linDir" val="fromL"/>
      <dgm:param type="nodeVertAlign" val="t"/>
    </dgm:alg>
    <dgm:shape xmlns:r="http://schemas.openxmlformats.org/officeDocument/2006/relationships" r:blip="">
      <dgm:adjLst/>
    </dgm:shape>
    <dgm:presOf/>
    <dgm:constrLst>
      <dgm:constr type="h" for="ch" forName="compositeNode" refType="h"/>
      <dgm:constr type="w" for="ch" forName="compositeNode" refType="w"/>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1"/>
      <dgm:constr type="primFontSz" for="des" forName="sibTransNodeCircle" op="equ"/>
      <dgm:constr type="primFontSz" for="des" forName="nodeText" op="equ"/>
      <dgm:constr type="h" for="des" forName="sibTransNodeCircle" op="equ"/>
      <dgm:constr type="w" for="des" forName="sibTransNodeCircle" op="equ"/>
    </dgm:constrLst>
    <dgm:ruleLst>
      <dgm:rule type="h" val="NaN" fact="1.2" max="NaN"/>
    </dgm:ruleLst>
    <dgm:forEach name="Name4" axis="ch" ptType="node">
      <dgm:layoutNode name="compositeNode">
        <dgm:varLst>
          <dgm:bulletEnabled val="1"/>
        </dgm:varLst>
        <dgm:alg type="composite"/>
        <dgm:constrLst>
          <dgm:constr type="h" refType="w" op="lte" fact="1.4"/>
          <dgm:constr type="w" for="ch" forName="bgRect" refType="w"/>
          <dgm:constr type="h" for="ch" forName="bgRect" refType="h"/>
          <dgm:constr type="t" for="ch" forName="bgRect"/>
          <dgm:constr type="l" for="ch" forName="bgRect"/>
          <dgm:constr type="h" for="ch" forName="sibTransNodeCircle" refType="h" refFor="ch" refForName="bgRect" fact="0.3"/>
          <dgm:constr type="w" for="ch" forName="sibTransNodeCircle" refType="h" refFor="ch" refForName="sibTransNodeCircle"/>
          <dgm:constr type="ctrX" for="ch" forName="sibTransNodeCircle" refType="w" fact="0.5"/>
          <dgm:constr type="ctrY" for="ch" forName="sibTransNodeCircle" refType="h" fact="0.25"/>
          <dgm:constr type="r" for="ch" forName="nodeText" refType="r" refFor="ch" refForName="bgRect"/>
          <dgm:constr type="h" for="ch" forName="nodeText" refType="h" refFor="ch" refForName="bgRect" fact="0.6"/>
          <dgm:constr type="t" for="ch" forName="nodeText" refType="h" refFor="ch" refForName="bgRect" fact="0.38"/>
          <dgm:constr type="b" for="ch" forName="bottomLine" refType="b" refFor="ch" refForName="bgRect"/>
          <dgm:constr type="w" for="ch" forName="bottomLine" refType="w" refFor="ch" refForName="bgRect"/>
          <dgm:constr type="h" for="ch" forName="bottomLine" val="0.002"/>
        </dgm:constrLst>
        <dgm:ruleLst/>
        <dgm:layoutNode name="bgRect" styleLbl="bgAccFollowNode1">
          <dgm:alg type="sp"/>
          <dgm:shape xmlns:r="http://schemas.openxmlformats.org/officeDocument/2006/relationships" type="rect" r:blip="">
            <dgm:adjLst/>
          </dgm:shape>
          <dgm:presOf axis="self"/>
          <dgm:constrLst/>
          <dgm:ruleLst/>
        </dgm:layoutNode>
        <dgm:forEach name="Name19" axis="followSib" ptType="sibTrans" hideLastTrans="0" cnt="1">
          <dgm:layoutNode name="sibTransNodeCircle" styleLbl="alignNode1">
            <dgm:varLst>
              <dgm:chMax val="0"/>
              <dgm:bulletEnabled/>
            </dgm:varLst>
            <dgm:presOf axis="self" ptType="sibTrans"/>
            <dgm:alg type="tx">
              <dgm:param type="txAnchorVert" val="mid"/>
              <dgm:param type="txAnchorHorzCh" val="ctr"/>
            </dgm:alg>
            <dgm:shape xmlns:r="http://schemas.openxmlformats.org/officeDocument/2006/relationships" type="ellipse" r:blip="">
              <dgm:adjLst/>
            </dgm:shape>
            <dgm:constrLst>
              <dgm:constr type="w" refType="h" op="lte"/>
              <dgm:constr type="primFontSz" val="48"/>
              <dgm:constr type="tMarg" val="1"/>
              <dgm:constr type="lMarg" refType="w" fact="0.221"/>
              <dgm:constr type="rMarg" refType="w" fact="0.221"/>
              <dgm:constr type="bMarg" val="1"/>
            </dgm:constrLst>
            <dgm:ruleLst>
              <dgm:rule type="primFontSz" val="14" fact="NaN" max="NaN"/>
            </dgm:ruleLst>
          </dgm:layoutNode>
        </dgm:forEach>
        <dgm:layoutNode name="bottomLine" styleLbl="alignNode1">
          <dgm:varLst/>
          <dgm:presOf/>
          <dgm:alg type="sp"/>
          <dgm:shape xmlns:r="http://schemas.openxmlformats.org/officeDocument/2006/relationships" type="rect" r:blip="">
            <dgm:adjLst/>
          </dgm:shape>
          <dgm:constrLst/>
          <dgm:ruleLst/>
        </dgm:layoutNode>
        <dgm:layoutNode name="nodeText" styleLbl="bgAccFollowNode1" moveWith="bgRect">
          <dgm:varLst>
            <dgm:bulletEnabled val="1"/>
          </dgm:varLst>
          <dgm:alg type="tx">
            <dgm:param type="parTxLTRAlign" val="l"/>
            <dgm:param type="parTxRTLAlign" val="r"/>
            <dgm:param type="txAnchorVert" val="t"/>
          </dgm:alg>
          <dgm:shape xmlns:r="http://schemas.openxmlformats.org/officeDocument/2006/relationships" type="rect" r:blip="" zOrderOff="-1" hideGeom="1">
            <dgm:adjLst/>
          </dgm:shape>
          <dgm:presOf axis="desOrSelf" ptType="node"/>
          <dgm:constrLst>
            <dgm:constr type="primFontSz" val="26"/>
            <dgm:constr type="tMarg" val="26"/>
            <dgm:constr type="lMarg" refType="w" fact="0.221"/>
            <dgm:constr type="rMarg" refType="w" fact="0.221"/>
            <dgm:constr type="bMarg" val="26"/>
          </dgm:constrLst>
          <dgm:ruleLst>
            <dgm:rule type="primFontSz" val="11" fact="NaN" max="NaN"/>
          </dgm:ruleLst>
        </dgm:layoutNode>
      </dgm:layoutNode>
      <dgm:forEach name="Name14" axis="followSib" ptType="sibTrans" cnt="1">
        <dgm:layoutNode name="sibTrans">
          <dgm:alg type="sp"/>
          <dgm:shape xmlns:r="http://schemas.openxmlformats.org/officeDocument/2006/relationships" r:blip="">
            <dgm:adjLst/>
          </dgm:shape>
          <dgm:presOf/>
          <dgm:constrLst/>
          <dgm:ruleLst/>
        </dgm:layoutNode>
      </dgm:forEach>
    </dgm:forEach>
  </dgm:layoutNode>
  <dgm:extLst>
    <a:ext uri="{4F341089-5ED1-44EC-B178-C955D00A3D55}">
      <dgm1611:autoBuNodeInfoLst xmlns:dgm1611="http://schemas.microsoft.com/office/drawing/2016/11/diagram">
        <dgm1611:autoBuNodeInfo lvl="1" ptType="sibTrans">
          <dgm1611:buPr prefix="" leadZeros="0">
            <a:buAutoNum type="arabicParenBoth"/>
          </dgm1611:buPr>
        </dgm1611:autoBuNodeInfo>
      </dgm1611:autoBuNodeInfoLst>
    </a:ext>
  </dgm:extLst>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4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5" name="Slide Number Placeholder 4"/>
          <p:cNvSpPr>
            <a:spLocks noGrp="1"/>
          </p:cNvSpPr>
          <p:nvPr>
            <p:ph type="sldNum" sz="quarter" idx="3"/>
          </p:nvPr>
        </p:nvSpPr>
        <p:spPr>
          <a:xfrm>
            <a:off x="3884613" y="8685213"/>
            <a:ext cx="2646816" cy="458787"/>
          </a:xfrm>
          <a:prstGeom prst="rect">
            <a:avLst/>
          </a:prstGeom>
        </p:spPr>
        <p:txBody>
          <a:bodyPr vert="horz" lIns="91440" tIns="45720" rIns="91440" bIns="45720" rtlCol="0" anchor="t"/>
          <a:lstStyle>
            <a:lvl1pPr algn="r">
              <a:defRPr sz="1200"/>
            </a:lvl1pPr>
          </a:lstStyle>
          <a:p>
            <a:fld id="{31C06EA9-5B09-4754-A303-3A3F0FC820EB}" type="slidenum">
              <a:rPr lang="en-US" smtClean="0">
                <a:latin typeface="Calibri" panose="020F0502020204030204" pitchFamily="34" charset="0"/>
                <a:cs typeface="Calibri" panose="020F0502020204030204" pitchFamily="34" charset="0"/>
              </a:rPr>
              <a:t>‹#›</a:t>
            </a:fld>
            <a:endParaRPr lang="en-US" dirty="0">
              <a:latin typeface="Calibri" panose="020F0502020204030204" pitchFamily="34" charset="0"/>
              <a:cs typeface="Calibri" panose="020F0502020204030204" pitchFamily="34" charset="0"/>
            </a:endParaRPr>
          </a:p>
        </p:txBody>
      </p:sp>
      <p:sp>
        <p:nvSpPr>
          <p:cNvPr id="49" name="TextBox 48">
            <a:extLst>
              <a:ext uri="{FF2B5EF4-FFF2-40B4-BE49-F238E27FC236}">
                <a16:creationId xmlns:a16="http://schemas.microsoft.com/office/drawing/2014/main" id="{5A971AAC-6C7F-49EA-858F-6EAF79CF60E9}"/>
              </a:ext>
            </a:extLst>
          </p:cNvPr>
          <p:cNvSpPr txBox="1"/>
          <p:nvPr/>
        </p:nvSpPr>
        <p:spPr>
          <a:xfrm>
            <a:off x="422994" y="8685213"/>
            <a:ext cx="1228143" cy="276999"/>
          </a:xfrm>
          <a:prstGeom prst="rect">
            <a:avLst/>
          </a:prstGeom>
          <a:noFill/>
        </p:spPr>
        <p:txBody>
          <a:bodyPr wrap="square" rtlCol="0">
            <a:spAutoFit/>
          </a:bodyPr>
          <a:lstStyle/>
          <a:p>
            <a:pPr lvl="0"/>
            <a:r>
              <a:rPr lang="en-US" sz="1200" dirty="0">
                <a:solidFill>
                  <a:schemeClr val="tx2"/>
                </a:solidFill>
              </a:rPr>
              <a:t>© ETSI 2018</a:t>
            </a:r>
            <a:endParaRPr lang="he-IL" sz="1200" dirty="0">
              <a:solidFill>
                <a:schemeClr val="tx2"/>
              </a:solidFill>
            </a:endParaRPr>
          </a:p>
        </p:txBody>
      </p:sp>
    </p:spTree>
    <p:extLst>
      <p:ext uri="{BB962C8B-B14F-4D97-AF65-F5344CB8AC3E}">
        <p14:creationId xmlns:p14="http://schemas.microsoft.com/office/powerpoint/2010/main" val="85887662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Slide Number Placeholder 4">
            <a:extLst>
              <a:ext uri="{FF2B5EF4-FFF2-40B4-BE49-F238E27FC236}">
                <a16:creationId xmlns:a16="http://schemas.microsoft.com/office/drawing/2014/main" id="{3C6A86D3-EC4B-4CF0-BE59-F74CA7A04FF6}"/>
              </a:ext>
            </a:extLst>
          </p:cNvPr>
          <p:cNvSpPr>
            <a:spLocks noGrp="1"/>
          </p:cNvSpPr>
          <p:nvPr>
            <p:ph type="sldNum" sz="quarter" idx="5"/>
          </p:nvPr>
        </p:nvSpPr>
        <p:spPr>
          <a:xfrm>
            <a:off x="3884613" y="8685213"/>
            <a:ext cx="2646816" cy="458787"/>
          </a:xfrm>
          <a:prstGeom prst="rect">
            <a:avLst/>
          </a:prstGeom>
        </p:spPr>
        <p:txBody>
          <a:bodyPr vert="horz" lIns="91440" tIns="45720" rIns="91440" bIns="45720" rtlCol="0" anchor="t"/>
          <a:lstStyle>
            <a:lvl1pPr algn="r">
              <a:defRPr sz="1200">
                <a:solidFill>
                  <a:schemeClr val="tx1"/>
                </a:solidFill>
                <a:latin typeface="+mn-lt"/>
              </a:defRPr>
            </a:lvl1pPr>
          </a:lstStyle>
          <a:p>
            <a:fld id="{31C06EA9-5B09-4754-A303-3A3F0FC820EB}" type="slidenum">
              <a:rPr lang="en-US" smtClean="0">
                <a:cs typeface="Tahoma" panose="020B0604030504040204" pitchFamily="34" charset="0"/>
              </a:rPr>
              <a:pPr/>
              <a:t>‹#›</a:t>
            </a:fld>
            <a:endParaRPr lang="en-US" dirty="0">
              <a:cs typeface="Tahoma" panose="020B0604030504040204" pitchFamily="34" charset="0"/>
            </a:endParaRPr>
          </a:p>
        </p:txBody>
      </p:sp>
      <p:sp>
        <p:nvSpPr>
          <p:cNvPr id="39" name="TextBox 38">
            <a:extLst>
              <a:ext uri="{FF2B5EF4-FFF2-40B4-BE49-F238E27FC236}">
                <a16:creationId xmlns:a16="http://schemas.microsoft.com/office/drawing/2014/main" id="{E8E6141E-71BE-4E31-A161-E99910D93714}"/>
              </a:ext>
            </a:extLst>
          </p:cNvPr>
          <p:cNvSpPr txBox="1"/>
          <p:nvPr/>
        </p:nvSpPr>
        <p:spPr>
          <a:xfrm>
            <a:off x="422994" y="8685213"/>
            <a:ext cx="1228143" cy="276999"/>
          </a:xfrm>
          <a:prstGeom prst="rect">
            <a:avLst/>
          </a:prstGeom>
          <a:noFill/>
        </p:spPr>
        <p:txBody>
          <a:bodyPr wrap="square" rtlCol="0">
            <a:spAutoFit/>
          </a:bodyPr>
          <a:lstStyle/>
          <a:p>
            <a:pPr lvl="0"/>
            <a:r>
              <a:rPr lang="en-US" sz="1200" dirty="0">
                <a:solidFill>
                  <a:schemeClr val="tx2"/>
                </a:solidFill>
              </a:rPr>
              <a:t>© ETSI 2018</a:t>
            </a:r>
            <a:endParaRPr lang="he-IL" sz="1200" dirty="0">
              <a:solidFill>
                <a:schemeClr val="tx2"/>
              </a:solidFill>
            </a:endParaRPr>
          </a:p>
        </p:txBody>
      </p:sp>
    </p:spTree>
    <p:extLst>
      <p:ext uri="{BB962C8B-B14F-4D97-AF65-F5344CB8AC3E}">
        <p14:creationId xmlns:p14="http://schemas.microsoft.com/office/powerpoint/2010/main" val="1062171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Tahoma" panose="020B0604030504040204" pitchFamily="34" charset="0"/>
      </a:defRPr>
    </a:lvl1pPr>
    <a:lvl2pPr marL="628650" indent="-171450" algn="l" defTabSz="914400" rtl="0" eaLnBrk="1" latinLnBrk="0" hangingPunct="1">
      <a:buFont typeface="Arial" panose="020B0604020202020204" pitchFamily="34" charset="0"/>
      <a:buChar char="•"/>
      <a:defRPr sz="1200" kern="1200">
        <a:solidFill>
          <a:schemeClr val="tx1"/>
        </a:solidFill>
        <a:latin typeface="+mn-lt"/>
        <a:ea typeface="+mn-ea"/>
        <a:cs typeface="Tahoma" panose="020B0604030504040204" pitchFamily="34" charset="0"/>
      </a:defRPr>
    </a:lvl2pPr>
    <a:lvl3pPr marL="1085850" indent="-171450" algn="l" defTabSz="914400" rtl="0" eaLnBrk="1" latinLnBrk="0" hangingPunct="1">
      <a:buFont typeface="Arial" panose="020B0604020202020204" pitchFamily="34" charset="0"/>
      <a:buChar char="•"/>
      <a:defRPr sz="1200" kern="1200">
        <a:solidFill>
          <a:schemeClr val="tx1"/>
        </a:solidFill>
        <a:latin typeface="+mn-lt"/>
        <a:ea typeface="+mn-ea"/>
        <a:cs typeface="Tahoma" panose="020B0604030504040204" pitchFamily="34" charset="0"/>
      </a:defRPr>
    </a:lvl3pPr>
    <a:lvl4pPr marL="1543050" indent="-171450" algn="l" defTabSz="914400" rtl="0" eaLnBrk="1" latinLnBrk="0" hangingPunct="1">
      <a:buFont typeface="Arial" panose="020B0604020202020204" pitchFamily="34" charset="0"/>
      <a:buChar char="•"/>
      <a:defRPr sz="1200" kern="1200">
        <a:solidFill>
          <a:schemeClr val="tx1"/>
        </a:solidFill>
        <a:latin typeface="+mn-lt"/>
        <a:ea typeface="+mn-ea"/>
        <a:cs typeface="Tahoma" panose="020B0604030504040204" pitchFamily="34" charset="0"/>
      </a:defRPr>
    </a:lvl4pPr>
    <a:lvl5pPr marL="2000250" indent="-171450" algn="l" defTabSz="914400" rtl="0" eaLnBrk="1" latinLnBrk="0" hangingPunct="1">
      <a:buFont typeface="Arial" panose="020B0604020202020204" pitchFamily="34" charset="0"/>
      <a:buChar char="•"/>
      <a:defRPr sz="1200" kern="1200">
        <a:solidFill>
          <a:schemeClr val="tx1"/>
        </a:solidFill>
        <a:latin typeface="+mn-lt"/>
        <a:ea typeface="+mn-ea"/>
        <a:cs typeface="Tahoma" panose="020B0604030504040204" pitchFamily="34"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3" Type="http://schemas.openxmlformats.org/officeDocument/2006/relationships/hyperlink" Target="http://en.wikipedia.org/wiki/Frequency_analysis" TargetMode="External"/><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csrc.nist.gov/groups/STM/cavp/documents/aes/aesval.html" TargetMode="External"/><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s://imgs.xkcd.com/comics/exploits_of_a_mom.png" TargetMode="External"/><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a:t>
            </a:fld>
            <a:endParaRPr lang="en-US" dirty="0">
              <a:cs typeface="Tahoma" panose="020B0604030504040204" pitchFamily="34" charset="0"/>
            </a:endParaRPr>
          </a:p>
        </p:txBody>
      </p:sp>
    </p:spTree>
    <p:extLst>
      <p:ext uri="{BB962C8B-B14F-4D97-AF65-F5344CB8AC3E}">
        <p14:creationId xmlns:p14="http://schemas.microsoft.com/office/powerpoint/2010/main" val="2078098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Just because you can draw it doesn’t mean you can build it</a:t>
            </a:r>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22</a:t>
            </a:fld>
            <a:endParaRPr lang="en-US" dirty="0">
              <a:cs typeface="Tahoma" panose="020B0604030504040204" pitchFamily="34" charset="0"/>
            </a:endParaRPr>
          </a:p>
        </p:txBody>
      </p:sp>
    </p:spTree>
    <p:extLst>
      <p:ext uri="{BB962C8B-B14F-4D97-AF65-F5344CB8AC3E}">
        <p14:creationId xmlns:p14="http://schemas.microsoft.com/office/powerpoint/2010/main" val="25766765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 name="Shape 185"/>
          <p:cNvSpPr>
            <a:spLocks noGrp="1" noRot="1" noChangeAspect="1"/>
          </p:cNvSpPr>
          <p:nvPr>
            <p:ph type="sldImg"/>
          </p:nvPr>
        </p:nvSpPr>
        <p:spPr>
          <a:xfrm>
            <a:off x="381000" y="685800"/>
            <a:ext cx="6096000" cy="3429000"/>
          </a:xfrm>
          <a:prstGeom prst="rect">
            <a:avLst/>
          </a:prstGeom>
        </p:spPr>
        <p:txBody>
          <a:bodyPr/>
          <a:lstStyle/>
          <a:p>
            <a:endParaRPr/>
          </a:p>
        </p:txBody>
      </p:sp>
      <p:sp>
        <p:nvSpPr>
          <p:cNvPr id="186" name="Shape 186"/>
          <p:cNvSpPr>
            <a:spLocks noGrp="1"/>
          </p:cNvSpPr>
          <p:nvPr>
            <p:ph type="body" sz="quarter" idx="1"/>
          </p:nvPr>
        </p:nvSpPr>
        <p:spPr>
          <a:prstGeom prst="rect">
            <a:avLst/>
          </a:prstGeom>
        </p:spPr>
        <p:txBody>
          <a:bodyPr/>
          <a:lstStyle/>
          <a:p>
            <a:r>
              <a:rPr dirty="0"/>
              <a:t>Security needs its good guys and its bad guys. Over time the convention has</a:t>
            </a:r>
          </a:p>
          <a:p>
            <a:r>
              <a:rPr dirty="0"/>
              <a:t>become to use Alice and Bob as the good guys and Eve as their adversary. In </a:t>
            </a:r>
          </a:p>
          <a:p>
            <a:r>
              <a:rPr dirty="0"/>
              <a:t>this way we are able to express security scenarios in something approaching </a:t>
            </a:r>
          </a:p>
          <a:p>
            <a:r>
              <a:rPr dirty="0"/>
              <a:t>normal narrative text.</a:t>
            </a:r>
            <a:r>
              <a:rPr lang="en-GB" dirty="0"/>
              <a:t> It is also important to recognise that Eve is largely indistinguishable from Alice and Bob.</a:t>
            </a:r>
            <a:endParaRPr dirty="0"/>
          </a:p>
        </p:txBody>
      </p:sp>
    </p:spTree>
    <p:extLst>
      <p:ext uri="{BB962C8B-B14F-4D97-AF65-F5344CB8AC3E}">
        <p14:creationId xmlns:p14="http://schemas.microsoft.com/office/powerpoint/2010/main" val="39038545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Shape 132"/>
          <p:cNvSpPr>
            <a:spLocks noGrp="1" noRot="1" noChangeAspect="1"/>
          </p:cNvSpPr>
          <p:nvPr>
            <p:ph type="sldImg"/>
          </p:nvPr>
        </p:nvSpPr>
        <p:spPr>
          <a:xfrm>
            <a:off x="381000" y="685800"/>
            <a:ext cx="6096000" cy="3429000"/>
          </a:xfrm>
          <a:prstGeom prst="rect">
            <a:avLst/>
          </a:prstGeom>
        </p:spPr>
        <p:txBody>
          <a:bodyPr/>
          <a:lstStyle/>
          <a:p>
            <a:endParaRPr/>
          </a:p>
        </p:txBody>
      </p:sp>
      <p:sp>
        <p:nvSpPr>
          <p:cNvPr id="133" name="Shape 133"/>
          <p:cNvSpPr>
            <a:spLocks noGrp="1"/>
          </p:cNvSpPr>
          <p:nvPr>
            <p:ph type="body" sz="quarter" idx="1"/>
          </p:nvPr>
        </p:nvSpPr>
        <p:spPr>
          <a:prstGeom prst="rect">
            <a:avLst/>
          </a:prstGeom>
        </p:spPr>
        <p:txBody>
          <a:bodyPr/>
          <a:lstStyle>
            <a:lvl1pPr defTabSz="914400">
              <a:lnSpc>
                <a:spcPct val="100000"/>
              </a:lnSpc>
              <a:spcBef>
                <a:spcPts val="400"/>
              </a:spcBef>
              <a:defRPr sz="1200">
                <a:uFill>
                  <a:solidFill>
                    <a:srgbClr val="000000"/>
                  </a:solidFill>
                </a:uFill>
                <a:latin typeface="Arial"/>
                <a:ea typeface="Arial"/>
                <a:cs typeface="Arial"/>
                <a:sym typeface="Arial"/>
              </a:defRPr>
            </a:lvl1pPr>
          </a:lstStyle>
          <a:p>
            <a:r>
              <a:t>Security technologies exist to manage risk and the measure of risk is the likelihood of unwanted incidents arising. The set of unwanted incidents are determined by the environment and will differ (slightly) for public safety forms of network and public access forms of network. In order to identify the security provisions that are essential in any technology it is necessary to determine how the technology behaves and how it can be observed to give knowledge to an attacker.</a:t>
            </a:r>
          </a:p>
        </p:txBody>
      </p:sp>
    </p:spTree>
    <p:extLst>
      <p:ext uri="{BB962C8B-B14F-4D97-AF65-F5344CB8AC3E}">
        <p14:creationId xmlns:p14="http://schemas.microsoft.com/office/powerpoint/2010/main" val="36855661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Shape 137"/>
          <p:cNvSpPr>
            <a:spLocks noGrp="1" noRot="1" noChangeAspect="1"/>
          </p:cNvSpPr>
          <p:nvPr>
            <p:ph type="sldImg"/>
          </p:nvPr>
        </p:nvSpPr>
        <p:spPr>
          <a:xfrm>
            <a:off x="381000" y="685800"/>
            <a:ext cx="6096000" cy="3429000"/>
          </a:xfrm>
          <a:prstGeom prst="rect">
            <a:avLst/>
          </a:prstGeom>
        </p:spPr>
        <p:txBody>
          <a:bodyPr/>
          <a:lstStyle/>
          <a:p>
            <a:endParaRPr/>
          </a:p>
        </p:txBody>
      </p:sp>
      <p:sp>
        <p:nvSpPr>
          <p:cNvPr id="138" name="Shape 138"/>
          <p:cNvSpPr>
            <a:spLocks noGrp="1"/>
          </p:cNvSpPr>
          <p:nvPr>
            <p:ph type="body" sz="quarter" idx="1"/>
          </p:nvPr>
        </p:nvSpPr>
        <p:spPr>
          <a:prstGeom prst="rect">
            <a:avLst/>
          </a:prstGeom>
        </p:spPr>
        <p:txBody>
          <a:bodyPr/>
          <a:lstStyle/>
          <a:p>
            <a:r>
              <a:rPr dirty="0"/>
              <a:t>In conventional physical security this is often referred to as establishing a perimeter. Once this boundary is established you can guard against incursions from outside it.</a:t>
            </a:r>
          </a:p>
        </p:txBody>
      </p:sp>
    </p:spTree>
    <p:extLst>
      <p:ext uri="{BB962C8B-B14F-4D97-AF65-F5344CB8AC3E}">
        <p14:creationId xmlns:p14="http://schemas.microsoft.com/office/powerpoint/2010/main" val="29362231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Shape 142"/>
          <p:cNvSpPr>
            <a:spLocks noGrp="1" noRot="1" noChangeAspect="1"/>
          </p:cNvSpPr>
          <p:nvPr>
            <p:ph type="sldImg"/>
          </p:nvPr>
        </p:nvSpPr>
        <p:spPr>
          <a:xfrm>
            <a:off x="381000" y="685800"/>
            <a:ext cx="6096000" cy="3429000"/>
          </a:xfrm>
          <a:prstGeom prst="rect">
            <a:avLst/>
          </a:prstGeom>
        </p:spPr>
        <p:txBody>
          <a:bodyPr/>
          <a:lstStyle/>
          <a:p>
            <a:endParaRPr/>
          </a:p>
        </p:txBody>
      </p:sp>
      <p:sp>
        <p:nvSpPr>
          <p:cNvPr id="143" name="Shape 143"/>
          <p:cNvSpPr>
            <a:spLocks noGrp="1"/>
          </p:cNvSpPr>
          <p:nvPr>
            <p:ph type="body" sz="quarter" idx="1"/>
          </p:nvPr>
        </p:nvSpPr>
        <p:spPr>
          <a:prstGeom prst="rect">
            <a:avLst/>
          </a:prstGeom>
        </p:spPr>
        <p:txBody>
          <a:bodyPr/>
          <a:lstStyle>
            <a:lvl1pPr>
              <a:defRPr sz="1500"/>
            </a:lvl1pPr>
          </a:lstStyle>
          <a:p>
            <a:r>
              <a:rPr dirty="0"/>
              <a:t>The security capabilities follow what is widely referred to as the CIA paradigm: Confidentiality, Integrity, Availability. In practical discussions it is more important to break the “Availability” element down into a set of other components: Identification (or Identity), Authenticity, Authority, Reliability and Repeatability some of which will be considered as secondary capabilities.</a:t>
            </a:r>
          </a:p>
        </p:txBody>
      </p:sp>
    </p:spTree>
    <p:extLst>
      <p:ext uri="{BB962C8B-B14F-4D97-AF65-F5344CB8AC3E}">
        <p14:creationId xmlns:p14="http://schemas.microsoft.com/office/powerpoint/2010/main" val="335925434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Alice has to be able to give assurance to Bob that it is really her. Bob may not know Alice and may or may not share a set of proofs in advance. Alice may not present herself to Bob as an absolute identity (i.e. not as ”Alice”) but by other attributes that build up as circumstantial evidence that Alice is who she claims to be.</a:t>
            </a:r>
          </a:p>
        </p:txBody>
      </p:sp>
    </p:spTree>
    <p:extLst>
      <p:ext uri="{BB962C8B-B14F-4D97-AF65-F5344CB8AC3E}">
        <p14:creationId xmlns:p14="http://schemas.microsoft.com/office/powerpoint/2010/main" val="2472225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indent="0" defTabSz="457200" eaLnBrk="1" fontAlgn="auto" latinLnBrk="0" hangingPunct="1">
              <a:lnSpc>
                <a:spcPct val="125000"/>
              </a:lnSpc>
              <a:spcBef>
                <a:spcPts val="0"/>
              </a:spcBef>
              <a:spcAft>
                <a:spcPts val="0"/>
              </a:spcAft>
              <a:buClrTx/>
              <a:buSzTx/>
              <a:buFontTx/>
              <a:buNone/>
              <a:tabLst/>
              <a:defRPr/>
            </a:pPr>
            <a:r>
              <a:rPr lang="en-US" dirty="0"/>
              <a:t>Integrity in the English language is a single word used to mask a lot of complex attributes. For example one definition states “</a:t>
            </a:r>
            <a:r>
              <a:rPr lang="en-GB" dirty="0"/>
              <a:t>the quality of being honest and having strong moral principles</a:t>
            </a:r>
            <a:r>
              <a:rPr lang="en-US" dirty="0"/>
              <a:t>”, and another “</a:t>
            </a:r>
            <a:r>
              <a:rPr lang="en-GB" sz="1600" b="0" i="0" dirty="0">
                <a:effectLst/>
                <a:latin typeface="Calibri"/>
                <a:ea typeface="Calibri"/>
                <a:cs typeface="Calibri"/>
                <a:sym typeface="Calibri"/>
              </a:rPr>
              <a:t>the</a:t>
            </a:r>
            <a:r>
              <a:rPr lang="en-GB" sz="1600" b="0" i="0" u="none" strike="noStrike" dirty="0">
                <a:effectLst/>
                <a:latin typeface="Calibri"/>
                <a:ea typeface="Calibri"/>
                <a:cs typeface="Calibri"/>
                <a:sym typeface="Calibri"/>
              </a:rPr>
              <a:t> state of being whole and undivided</a:t>
            </a:r>
            <a:r>
              <a:rPr lang="en-US" dirty="0"/>
              <a:t>”. It is the latter that is most commonly addressed in the simple mathematical world of cryptography but the wider meaning of authenticity and provenance is no less important and will be considered in this material.</a:t>
            </a:r>
          </a:p>
        </p:txBody>
      </p:sp>
    </p:spTree>
    <p:extLst>
      <p:ext uri="{BB962C8B-B14F-4D97-AF65-F5344CB8AC3E}">
        <p14:creationId xmlns:p14="http://schemas.microsoft.com/office/powerpoint/2010/main" val="3007627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Shape 147"/>
          <p:cNvSpPr>
            <a:spLocks noGrp="1" noRot="1" noChangeAspect="1"/>
          </p:cNvSpPr>
          <p:nvPr>
            <p:ph type="sldImg"/>
          </p:nvPr>
        </p:nvSpPr>
        <p:spPr>
          <a:xfrm>
            <a:off x="381000" y="685800"/>
            <a:ext cx="6096000" cy="3429000"/>
          </a:xfrm>
          <a:prstGeom prst="rect">
            <a:avLst/>
          </a:prstGeom>
        </p:spPr>
        <p:txBody>
          <a:bodyPr/>
          <a:lstStyle/>
          <a:p>
            <a:endParaRPr/>
          </a:p>
        </p:txBody>
      </p:sp>
      <p:sp>
        <p:nvSpPr>
          <p:cNvPr id="148" name="Shape 148"/>
          <p:cNvSpPr>
            <a:spLocks noGrp="1"/>
          </p:cNvSpPr>
          <p:nvPr>
            <p:ph type="body" sz="quarter" idx="1"/>
          </p:nvPr>
        </p:nvSpPr>
        <p:spPr>
          <a:prstGeom prst="rect">
            <a:avLst/>
          </a:prstGeom>
        </p:spPr>
        <p:txBody>
          <a:bodyPr/>
          <a:lstStyle/>
          <a:p>
            <a:r>
              <a:t>Security technology is geekish - it is mathematical with all the certainty that brings. However even if the maths works and offers perfect security there is a larger set of technologies to make it all work and this is covered by the key management capabilities</a:t>
            </a:r>
          </a:p>
        </p:txBody>
      </p:sp>
    </p:spTree>
    <p:extLst>
      <p:ext uri="{BB962C8B-B14F-4D97-AF65-F5344CB8AC3E}">
        <p14:creationId xmlns:p14="http://schemas.microsoft.com/office/powerpoint/2010/main" val="12660575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Shape 152"/>
          <p:cNvSpPr>
            <a:spLocks noGrp="1" noRot="1" noChangeAspect="1"/>
          </p:cNvSpPr>
          <p:nvPr>
            <p:ph type="sldImg"/>
          </p:nvPr>
        </p:nvSpPr>
        <p:spPr>
          <a:xfrm>
            <a:off x="381000" y="685800"/>
            <a:ext cx="6096000" cy="3429000"/>
          </a:xfrm>
          <a:prstGeom prst="rect">
            <a:avLst/>
          </a:prstGeom>
        </p:spPr>
        <p:txBody>
          <a:bodyPr/>
          <a:lstStyle/>
          <a:p>
            <a:endParaRPr/>
          </a:p>
        </p:txBody>
      </p:sp>
      <p:sp>
        <p:nvSpPr>
          <p:cNvPr id="153" name="Shape 153"/>
          <p:cNvSpPr>
            <a:spLocks noGrp="1"/>
          </p:cNvSpPr>
          <p:nvPr>
            <p:ph type="body" sz="quarter" idx="1"/>
          </p:nvPr>
        </p:nvSpPr>
        <p:spPr>
          <a:prstGeom prst="rect">
            <a:avLst/>
          </a:prstGeom>
        </p:spPr>
        <p:txBody>
          <a:bodyPr/>
          <a:lstStyle/>
          <a:p>
            <a:r>
              <a:t>The rules of thumb are quite old in concept and fly in the face of modern thinking where re-use and multi-purpose are often the preferred paradigms. </a:t>
            </a:r>
          </a:p>
          <a:p>
            <a:r>
              <a:t>One key for one purpose: Use one key for authentication, another for encryption, another for validating the integrity of data. The rationale is simple: If one key is compromised then only the process/purpose of that key is compromised. The other processes/purposes should be able to continue.</a:t>
            </a:r>
          </a:p>
        </p:txBody>
      </p:sp>
    </p:spTree>
    <p:extLst>
      <p:ext uri="{BB962C8B-B14F-4D97-AF65-F5344CB8AC3E}">
        <p14:creationId xmlns:p14="http://schemas.microsoft.com/office/powerpoint/2010/main" val="24642239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 name="Shape 157"/>
          <p:cNvSpPr>
            <a:spLocks noGrp="1" noRot="1" noChangeAspect="1"/>
          </p:cNvSpPr>
          <p:nvPr>
            <p:ph type="sldImg"/>
          </p:nvPr>
        </p:nvSpPr>
        <p:spPr>
          <a:xfrm>
            <a:off x="381000" y="685800"/>
            <a:ext cx="6096000" cy="3429000"/>
          </a:xfrm>
          <a:prstGeom prst="rect">
            <a:avLst/>
          </a:prstGeom>
        </p:spPr>
        <p:txBody>
          <a:bodyPr/>
          <a:lstStyle/>
          <a:p>
            <a:endParaRPr/>
          </a:p>
        </p:txBody>
      </p:sp>
      <p:sp>
        <p:nvSpPr>
          <p:cNvPr id="158" name="Shape 158"/>
          <p:cNvSpPr>
            <a:spLocks noGrp="1"/>
          </p:cNvSpPr>
          <p:nvPr>
            <p:ph type="body" sz="quarter" idx="1"/>
          </p:nvPr>
        </p:nvSpPr>
        <p:spPr>
          <a:prstGeom prst="rect">
            <a:avLst/>
          </a:prstGeom>
        </p:spPr>
        <p:txBody>
          <a:bodyPr/>
          <a:lstStyle/>
          <a:p>
            <a:r>
              <a:rPr dirty="0"/>
              <a:t>The key point to take away here is that complexity is not likely to increase the security of the system. The second take away is that you should never assume your algorithms and system designs will be </a:t>
            </a:r>
            <a:r>
              <a:rPr lang="en-GB" dirty="0"/>
              <a:t>un</a:t>
            </a:r>
            <a:r>
              <a:rPr dirty="0"/>
              <a:t>known to your enemy.</a:t>
            </a:r>
          </a:p>
        </p:txBody>
      </p:sp>
    </p:spTree>
    <p:extLst>
      <p:ext uri="{BB962C8B-B14F-4D97-AF65-F5344CB8AC3E}">
        <p14:creationId xmlns:p14="http://schemas.microsoft.com/office/powerpoint/2010/main" val="16496129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3</a:t>
            </a:fld>
            <a:endParaRPr lang="en-US" dirty="0">
              <a:cs typeface="Tahoma" panose="020B0604030504040204" pitchFamily="34" charset="0"/>
            </a:endParaRPr>
          </a:p>
        </p:txBody>
      </p:sp>
    </p:spTree>
    <p:extLst>
      <p:ext uri="{BB962C8B-B14F-4D97-AF65-F5344CB8AC3E}">
        <p14:creationId xmlns:p14="http://schemas.microsoft.com/office/powerpoint/2010/main" val="33398583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 name="Shape 162"/>
          <p:cNvSpPr>
            <a:spLocks noGrp="1" noRot="1" noChangeAspect="1"/>
          </p:cNvSpPr>
          <p:nvPr>
            <p:ph type="sldImg"/>
          </p:nvPr>
        </p:nvSpPr>
        <p:spPr>
          <a:xfrm>
            <a:off x="381000" y="685800"/>
            <a:ext cx="6096000" cy="3429000"/>
          </a:xfrm>
          <a:prstGeom prst="rect">
            <a:avLst/>
          </a:prstGeom>
        </p:spPr>
        <p:txBody>
          <a:bodyPr/>
          <a:lstStyle/>
          <a:p>
            <a:endParaRPr/>
          </a:p>
        </p:txBody>
      </p:sp>
      <p:sp>
        <p:nvSpPr>
          <p:cNvPr id="163" name="Shape 163"/>
          <p:cNvSpPr>
            <a:spLocks noGrp="1"/>
          </p:cNvSpPr>
          <p:nvPr>
            <p:ph type="body" sz="quarter" idx="1"/>
          </p:nvPr>
        </p:nvSpPr>
        <p:spPr>
          <a:prstGeom prst="rect">
            <a:avLst/>
          </a:prstGeom>
        </p:spPr>
        <p:txBody>
          <a:bodyPr/>
          <a:lstStyle/>
          <a:p>
            <a:r>
              <a:t>Unfortunately security has a number of philosophical issues. A system is as secure as its weakest link and keeping everything secret and assuming that it is secret is of itself a weakness. Quite simply if you are working on the basis that nobody knows what you are doing and how you are doing it is naive - the reality is that something will have leaked somewhere and your adversaries will know almost as much as you do about how you are keeping your secrets (they’ll know your algorithm). The alternative </a:t>
            </a:r>
          </a:p>
        </p:txBody>
      </p:sp>
    </p:spTree>
    <p:extLst>
      <p:ext uri="{BB962C8B-B14F-4D97-AF65-F5344CB8AC3E}">
        <p14:creationId xmlns:p14="http://schemas.microsoft.com/office/powerpoint/2010/main" val="16971521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Shape 167"/>
          <p:cNvSpPr>
            <a:spLocks noGrp="1" noRot="1" noChangeAspect="1"/>
          </p:cNvSpPr>
          <p:nvPr>
            <p:ph type="sldImg"/>
          </p:nvPr>
        </p:nvSpPr>
        <p:spPr>
          <a:xfrm>
            <a:off x="381000" y="685800"/>
            <a:ext cx="6096000" cy="3429000"/>
          </a:xfrm>
          <a:prstGeom prst="rect">
            <a:avLst/>
          </a:prstGeom>
        </p:spPr>
        <p:txBody>
          <a:bodyPr/>
          <a:lstStyle/>
          <a:p>
            <a:endParaRPr/>
          </a:p>
        </p:txBody>
      </p:sp>
      <p:sp>
        <p:nvSpPr>
          <p:cNvPr id="168" name="Shape 168"/>
          <p:cNvSpPr>
            <a:spLocks noGrp="1"/>
          </p:cNvSpPr>
          <p:nvPr>
            <p:ph type="body" sz="quarter" idx="1"/>
          </p:nvPr>
        </p:nvSpPr>
        <p:spPr>
          <a:prstGeom prst="rect">
            <a:avLst/>
          </a:prstGeom>
        </p:spPr>
        <p:txBody>
          <a:bodyPr/>
          <a:lstStyle/>
          <a:p>
            <a:r>
              <a:t>The management of risk through management of impact (if something happens) and management of likelihood (of something happening) has been at the core of security engineering since its inception. The set of things we are able to do to minimise risk are considerable and this material will only look at the technology of security. However even with the appropriate technology in place we still need to have the non-technology aspects correctly implemented and this means distribution chains, physical security measures, personnel measures and so forth. The idea that essentially underpins Kerchoff’s principle is that as we will be attacked make sure the things that are easily broken/stolen/compromised don’t damage the system as a whole.</a:t>
            </a:r>
          </a:p>
          <a:p>
            <a:endParaRPr/>
          </a:p>
          <a:p>
            <a:r>
              <a:t>The strategies of redesign or hardening are consistent with the goal of security design to ensure a low likelihood of an unwanted incident arising. As the likelihood of an unwanted incident is dependent upon the presence of weakness in an asset and also the presence of both threats and threat agents that exploit the weakness it is the purpose of security systems to remove, or mask, the weaknesses of an asset.  </a:t>
            </a:r>
          </a:p>
          <a:p>
            <a:endParaRPr/>
          </a:p>
          <a:p>
            <a:r>
              <a:t>Asset redesign</a:t>
            </a:r>
          </a:p>
          <a:p>
            <a:r>
              <a:t>The assumption made prior to analysis is that all assets have weaknesses and the job of the analyst is to identify those weaknesses. Where weaknesses are found and have a large number of associated threats and threat agents there may be a possibility to redesign the asset in such a way as to remove the inherent weaknesses. The viability of this strategy will depend on a number of factors including the maturity of the asset design and the relative cost of redesign versus the cost of weakness masking through asset hardening.</a:t>
            </a:r>
          </a:p>
          <a:p>
            <a:endParaRPr/>
          </a:p>
          <a:p>
            <a:r>
              <a:t>Asset hardening</a:t>
            </a:r>
          </a:p>
          <a:p>
            <a:r>
              <a:t>An asset may have some weaknesses that cannot be removed but which may be masked or made inaccessible by the addition of additional features or capabilities to the vulnerable asset or other assets in the system such that the combination of assets in the system presents a lower likelihood of attack, and hence a lower risk to the system. </a:t>
            </a:r>
          </a:p>
          <a:p>
            <a:endParaRPr/>
          </a:p>
          <a:p>
            <a:r>
              <a:t>A firewall is a classical asset hardening technique in that it doesn’t alter the system behind the wall but makes the asset or system hard to get to as the attacker first has to get past the wall.</a:t>
            </a:r>
          </a:p>
        </p:txBody>
      </p:sp>
    </p:spTree>
    <p:extLst>
      <p:ext uri="{BB962C8B-B14F-4D97-AF65-F5344CB8AC3E}">
        <p14:creationId xmlns:p14="http://schemas.microsoft.com/office/powerpoint/2010/main" val="106014798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45</a:t>
            </a:fld>
            <a:endParaRPr lang="en-US" dirty="0">
              <a:cs typeface="Tahoma" panose="020B0604030504040204" pitchFamily="34" charset="0"/>
            </a:endParaRPr>
          </a:p>
        </p:txBody>
      </p:sp>
    </p:spTree>
    <p:extLst>
      <p:ext uri="{BB962C8B-B14F-4D97-AF65-F5344CB8AC3E}">
        <p14:creationId xmlns:p14="http://schemas.microsoft.com/office/powerpoint/2010/main" val="1095342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47</a:t>
            </a:fld>
            <a:endParaRPr lang="en-US" dirty="0">
              <a:cs typeface="Tahoma" panose="020B0604030504040204" pitchFamily="34" charset="0"/>
            </a:endParaRPr>
          </a:p>
        </p:txBody>
      </p:sp>
    </p:spTree>
    <p:extLst>
      <p:ext uri="{BB962C8B-B14F-4D97-AF65-F5344CB8AC3E}">
        <p14:creationId xmlns:p14="http://schemas.microsoft.com/office/powerpoint/2010/main" val="11697740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51</a:t>
            </a:fld>
            <a:endParaRPr lang="en-US" dirty="0">
              <a:cs typeface="Tahoma" panose="020B0604030504040204" pitchFamily="34" charset="0"/>
            </a:endParaRPr>
          </a:p>
        </p:txBody>
      </p:sp>
    </p:spTree>
    <p:extLst>
      <p:ext uri="{BB962C8B-B14F-4D97-AF65-F5344CB8AC3E}">
        <p14:creationId xmlns:p14="http://schemas.microsoft.com/office/powerpoint/2010/main" val="267738783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54</a:t>
            </a:fld>
            <a:endParaRPr lang="en-US" dirty="0">
              <a:cs typeface="Tahoma" panose="020B0604030504040204" pitchFamily="34" charset="0"/>
            </a:endParaRPr>
          </a:p>
        </p:txBody>
      </p:sp>
    </p:spTree>
    <p:extLst>
      <p:ext uri="{BB962C8B-B14F-4D97-AF65-F5344CB8AC3E}">
        <p14:creationId xmlns:p14="http://schemas.microsoft.com/office/powerpoint/2010/main" val="321078632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56</a:t>
            </a:fld>
            <a:endParaRPr lang="en-US" dirty="0">
              <a:cs typeface="Tahoma" panose="020B0604030504040204" pitchFamily="34" charset="0"/>
            </a:endParaRPr>
          </a:p>
        </p:txBody>
      </p:sp>
    </p:spTree>
    <p:extLst>
      <p:ext uri="{BB962C8B-B14F-4D97-AF65-F5344CB8AC3E}">
        <p14:creationId xmlns:p14="http://schemas.microsoft.com/office/powerpoint/2010/main" val="37037289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58</a:t>
            </a:fld>
            <a:endParaRPr lang="en-US" dirty="0">
              <a:cs typeface="Tahoma" panose="020B0604030504040204" pitchFamily="34" charset="0"/>
            </a:endParaRPr>
          </a:p>
        </p:txBody>
      </p:sp>
    </p:spTree>
    <p:extLst>
      <p:ext uri="{BB962C8B-B14F-4D97-AF65-F5344CB8AC3E}">
        <p14:creationId xmlns:p14="http://schemas.microsoft.com/office/powerpoint/2010/main" val="34194620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59</a:t>
            </a:fld>
            <a:endParaRPr lang="en-US" dirty="0">
              <a:cs typeface="Tahoma" panose="020B0604030504040204" pitchFamily="34" charset="0"/>
            </a:endParaRPr>
          </a:p>
        </p:txBody>
      </p:sp>
    </p:spTree>
    <p:extLst>
      <p:ext uri="{BB962C8B-B14F-4D97-AF65-F5344CB8AC3E}">
        <p14:creationId xmlns:p14="http://schemas.microsoft.com/office/powerpoint/2010/main" val="9815396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60</a:t>
            </a:fld>
            <a:endParaRPr lang="en-US" dirty="0">
              <a:cs typeface="Tahoma" panose="020B0604030504040204" pitchFamily="34" charset="0"/>
            </a:endParaRPr>
          </a:p>
        </p:txBody>
      </p:sp>
    </p:spTree>
    <p:extLst>
      <p:ext uri="{BB962C8B-B14F-4D97-AF65-F5344CB8AC3E}">
        <p14:creationId xmlns:p14="http://schemas.microsoft.com/office/powerpoint/2010/main" val="30725994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8</a:t>
            </a:fld>
            <a:endParaRPr lang="en-US" dirty="0">
              <a:cs typeface="Tahoma" panose="020B0604030504040204" pitchFamily="34" charset="0"/>
            </a:endParaRPr>
          </a:p>
        </p:txBody>
      </p:sp>
    </p:spTree>
    <p:extLst>
      <p:ext uri="{BB962C8B-B14F-4D97-AF65-F5344CB8AC3E}">
        <p14:creationId xmlns:p14="http://schemas.microsoft.com/office/powerpoint/2010/main" val="34237606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65</a:t>
            </a:fld>
            <a:endParaRPr lang="en-US" dirty="0">
              <a:cs typeface="Tahoma" panose="020B0604030504040204" pitchFamily="34" charset="0"/>
            </a:endParaRPr>
          </a:p>
        </p:txBody>
      </p:sp>
    </p:spTree>
    <p:extLst>
      <p:ext uri="{BB962C8B-B14F-4D97-AF65-F5344CB8AC3E}">
        <p14:creationId xmlns:p14="http://schemas.microsoft.com/office/powerpoint/2010/main" val="86421942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a:extLst>
              <a:ext uri="{FF2B5EF4-FFF2-40B4-BE49-F238E27FC236}">
                <a16:creationId xmlns:a16="http://schemas.microsoft.com/office/drawing/2014/main" id="{941B7742-C992-C747-B616-CE68FD3BE36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eaLnBrk="0" hangingPunct="0">
              <a:defRPr sz="2800">
                <a:solidFill>
                  <a:schemeClr val="tx1"/>
                </a:solidFill>
                <a:latin typeface="Times New Roman" panose="02020603050405020304" pitchFamily="18" charset="0"/>
              </a:defRPr>
            </a:lvl1pPr>
            <a:lvl2pPr marL="742950" indent="-285750" defTabSz="928688" eaLnBrk="0" hangingPunct="0">
              <a:defRPr sz="2800">
                <a:solidFill>
                  <a:schemeClr val="tx1"/>
                </a:solidFill>
                <a:latin typeface="Times New Roman" panose="02020603050405020304" pitchFamily="18" charset="0"/>
              </a:defRPr>
            </a:lvl2pPr>
            <a:lvl3pPr marL="1143000" indent="-228600" defTabSz="928688" eaLnBrk="0" hangingPunct="0">
              <a:defRPr sz="2800">
                <a:solidFill>
                  <a:schemeClr val="tx1"/>
                </a:solidFill>
                <a:latin typeface="Times New Roman" panose="02020603050405020304" pitchFamily="18" charset="0"/>
              </a:defRPr>
            </a:lvl3pPr>
            <a:lvl4pPr marL="1600200" indent="-228600" defTabSz="928688" eaLnBrk="0" hangingPunct="0">
              <a:defRPr sz="2800">
                <a:solidFill>
                  <a:schemeClr val="tx1"/>
                </a:solidFill>
                <a:latin typeface="Times New Roman" panose="02020603050405020304" pitchFamily="18" charset="0"/>
              </a:defRPr>
            </a:lvl4pPr>
            <a:lvl5pPr marL="2057400" indent="-228600" defTabSz="928688" eaLnBrk="0" hangingPunct="0">
              <a:defRPr sz="2800">
                <a:solidFill>
                  <a:schemeClr val="tx1"/>
                </a:solidFill>
                <a:latin typeface="Times New Roman" panose="02020603050405020304" pitchFamily="18" charset="0"/>
              </a:defRPr>
            </a:lvl5pPr>
            <a:lvl6pPr marL="2514600" indent="-228600" defTabSz="928688"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defTabSz="928688"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defTabSz="928688"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defTabSz="928688"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fld id="{82AC8A06-6CBA-C84B-96A6-6C6F05512414}" type="slidenum">
              <a:rPr lang="en-GB" altLang="en-US" sz="1200"/>
              <a:pPr eaLnBrk="1" hangingPunct="1"/>
              <a:t>69</a:t>
            </a:fld>
            <a:endParaRPr lang="en-GB" altLang="en-US" sz="1200"/>
          </a:p>
        </p:txBody>
      </p:sp>
      <p:sp>
        <p:nvSpPr>
          <p:cNvPr id="41987" name="Rectangle 2">
            <a:extLst>
              <a:ext uri="{FF2B5EF4-FFF2-40B4-BE49-F238E27FC236}">
                <a16:creationId xmlns:a16="http://schemas.microsoft.com/office/drawing/2014/main" id="{6C7D41B8-3B43-4148-A96B-6C5A0EE07D7E}"/>
              </a:ext>
            </a:extLst>
          </p:cNvPr>
          <p:cNvSpPr>
            <a:spLocks noChangeArrowheads="1" noTextEdit="1"/>
          </p:cNvSpPr>
          <p:nvPr>
            <p:ph type="sldImg"/>
          </p:nvPr>
        </p:nvSpPr>
        <p:spPr>
          <a:ln/>
        </p:spPr>
      </p:sp>
      <p:sp>
        <p:nvSpPr>
          <p:cNvPr id="41988" name="Rectangle 3">
            <a:extLst>
              <a:ext uri="{FF2B5EF4-FFF2-40B4-BE49-F238E27FC236}">
                <a16:creationId xmlns:a16="http://schemas.microsoft.com/office/drawing/2014/main" id="{DDA34A12-3253-5E42-A3B1-647467ECBAA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GB" altLang="en-US"/>
              <a:t>How do we know what these risks are: We do a risk analysis for TIPHON and work them out. </a:t>
            </a:r>
          </a:p>
          <a:p>
            <a:pPr eaLnBrk="1" hangingPunct="1"/>
            <a:r>
              <a:rPr lang="en-GB" altLang="en-US"/>
              <a:t>Critical risks are those that are relatively easy to do and which break the system in a way that</a:t>
            </a:r>
          </a:p>
          <a:p>
            <a:pPr eaLnBrk="1" hangingPunct="1"/>
            <a:r>
              <a:rPr lang="en-GB" altLang="en-US"/>
              <a:t> destroys the viability of the system for the user or the provider.</a:t>
            </a:r>
          </a:p>
          <a:p>
            <a:pPr eaLnBrk="1" hangingPunct="1"/>
            <a:endParaRPr lang="nb-NO" altLang="en-US"/>
          </a:p>
        </p:txBody>
      </p:sp>
    </p:spTree>
    <p:extLst>
      <p:ext uri="{BB962C8B-B14F-4D97-AF65-F5344CB8AC3E}">
        <p14:creationId xmlns:p14="http://schemas.microsoft.com/office/powerpoint/2010/main" val="119489141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77</a:t>
            </a:fld>
            <a:endParaRPr lang="en-US" dirty="0">
              <a:cs typeface="Tahoma" panose="020B0604030504040204" pitchFamily="34" charset="0"/>
            </a:endParaRPr>
          </a:p>
        </p:txBody>
      </p:sp>
    </p:spTree>
    <p:extLst>
      <p:ext uri="{BB962C8B-B14F-4D97-AF65-F5344CB8AC3E}">
        <p14:creationId xmlns:p14="http://schemas.microsoft.com/office/powerpoint/2010/main" val="21441532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tutor is expected to add examples for each of these that reflect the background of the students. Some examples are given in TS 103 534-1.</a:t>
            </a:r>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88</a:t>
            </a:fld>
            <a:endParaRPr lang="en-US" dirty="0">
              <a:cs typeface="Tahoma" panose="020B0604030504040204" pitchFamily="34" charset="0"/>
            </a:endParaRPr>
          </a:p>
        </p:txBody>
      </p:sp>
    </p:spTree>
    <p:extLst>
      <p:ext uri="{BB962C8B-B14F-4D97-AF65-F5344CB8AC3E}">
        <p14:creationId xmlns:p14="http://schemas.microsoft.com/office/powerpoint/2010/main" val="41331755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A777C2F4-D5AB-E444-B4FF-0B7F884A28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688" eaLnBrk="0" hangingPunct="0">
              <a:defRPr sz="2800">
                <a:solidFill>
                  <a:schemeClr val="tx1"/>
                </a:solidFill>
                <a:latin typeface="Times New Roman" panose="02020603050405020304" pitchFamily="18" charset="0"/>
              </a:defRPr>
            </a:lvl1pPr>
            <a:lvl2pPr marL="742950" indent="-285750" defTabSz="928688" eaLnBrk="0" hangingPunct="0">
              <a:defRPr sz="2800">
                <a:solidFill>
                  <a:schemeClr val="tx1"/>
                </a:solidFill>
                <a:latin typeface="Times New Roman" panose="02020603050405020304" pitchFamily="18" charset="0"/>
              </a:defRPr>
            </a:lvl2pPr>
            <a:lvl3pPr marL="1143000" indent="-228600" defTabSz="928688" eaLnBrk="0" hangingPunct="0">
              <a:defRPr sz="2800">
                <a:solidFill>
                  <a:schemeClr val="tx1"/>
                </a:solidFill>
                <a:latin typeface="Times New Roman" panose="02020603050405020304" pitchFamily="18" charset="0"/>
              </a:defRPr>
            </a:lvl3pPr>
            <a:lvl4pPr marL="1600200" indent="-228600" defTabSz="928688" eaLnBrk="0" hangingPunct="0">
              <a:defRPr sz="2800">
                <a:solidFill>
                  <a:schemeClr val="tx1"/>
                </a:solidFill>
                <a:latin typeface="Times New Roman" panose="02020603050405020304" pitchFamily="18" charset="0"/>
              </a:defRPr>
            </a:lvl4pPr>
            <a:lvl5pPr marL="2057400" indent="-228600" defTabSz="928688" eaLnBrk="0" hangingPunct="0">
              <a:defRPr sz="2800">
                <a:solidFill>
                  <a:schemeClr val="tx1"/>
                </a:solidFill>
                <a:latin typeface="Times New Roman" panose="02020603050405020304" pitchFamily="18" charset="0"/>
              </a:defRPr>
            </a:lvl5pPr>
            <a:lvl6pPr marL="2514600" indent="-228600" defTabSz="928688"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defTabSz="928688"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defTabSz="928688"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defTabSz="928688"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fld id="{5B582172-6F83-4D48-AA64-628E240EEEEB}" type="slidenum">
              <a:rPr lang="en-GB" altLang="en-US" sz="1200"/>
              <a:pPr eaLnBrk="1" hangingPunct="1"/>
              <a:t>90</a:t>
            </a:fld>
            <a:endParaRPr lang="en-GB" altLang="en-US" sz="1200"/>
          </a:p>
        </p:txBody>
      </p:sp>
      <p:sp>
        <p:nvSpPr>
          <p:cNvPr id="43011" name="Rectangle 2">
            <a:extLst>
              <a:ext uri="{FF2B5EF4-FFF2-40B4-BE49-F238E27FC236}">
                <a16:creationId xmlns:a16="http://schemas.microsoft.com/office/drawing/2014/main" id="{F1AC1C59-4FA4-8248-AF38-D808E84D8A21}"/>
              </a:ext>
            </a:extLst>
          </p:cNvPr>
          <p:cNvSpPr>
            <a:spLocks noChangeArrowheads="1" noTextEdit="1"/>
          </p:cNvSpPr>
          <p:nvPr>
            <p:ph type="sldImg"/>
          </p:nvPr>
        </p:nvSpPr>
        <p:spPr>
          <a:ln/>
        </p:spPr>
      </p:sp>
      <p:sp>
        <p:nvSpPr>
          <p:cNvPr id="43012" name="Rectangle 3">
            <a:extLst>
              <a:ext uri="{FF2B5EF4-FFF2-40B4-BE49-F238E27FC236}">
                <a16:creationId xmlns:a16="http://schemas.microsoft.com/office/drawing/2014/main" id="{E445F962-DF89-FF41-BB4A-5DF6E9C7AB12}"/>
              </a:ext>
            </a:extLst>
          </p:cNvPr>
          <p:cNvSpPr>
            <a:spLocks noGrp="1" noChangeArrowheads="1"/>
          </p:cNvSpPr>
          <p:nvPr>
            <p:ph type="body" idx="1"/>
          </p:nvPr>
        </p:nvSpPr>
        <p:spPr>
          <a:xfrm>
            <a:off x="679450" y="4718050"/>
            <a:ext cx="5435600" cy="44688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847986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91</a:t>
            </a:fld>
            <a:endParaRPr lang="en-US" dirty="0">
              <a:cs typeface="Tahoma" panose="020B0604030504040204" pitchFamily="34" charset="0"/>
            </a:endParaRPr>
          </a:p>
        </p:txBody>
      </p:sp>
    </p:spTree>
    <p:extLst>
      <p:ext uri="{BB962C8B-B14F-4D97-AF65-F5344CB8AC3E}">
        <p14:creationId xmlns:p14="http://schemas.microsoft.com/office/powerpoint/2010/main" val="181343239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93</a:t>
            </a:fld>
            <a:endParaRPr lang="en-US" dirty="0">
              <a:cs typeface="Tahoma" panose="020B0604030504040204" pitchFamily="34" charset="0"/>
            </a:endParaRPr>
          </a:p>
        </p:txBody>
      </p:sp>
    </p:spTree>
    <p:extLst>
      <p:ext uri="{BB962C8B-B14F-4D97-AF65-F5344CB8AC3E}">
        <p14:creationId xmlns:p14="http://schemas.microsoft.com/office/powerpoint/2010/main" val="5372449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94</a:t>
            </a:fld>
            <a:endParaRPr lang="en-US" dirty="0">
              <a:cs typeface="Tahoma" panose="020B0604030504040204" pitchFamily="34" charset="0"/>
            </a:endParaRPr>
          </a:p>
        </p:txBody>
      </p:sp>
    </p:spTree>
    <p:extLst>
      <p:ext uri="{BB962C8B-B14F-4D97-AF65-F5344CB8AC3E}">
        <p14:creationId xmlns:p14="http://schemas.microsoft.com/office/powerpoint/2010/main" val="9066082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95</a:t>
            </a:fld>
            <a:endParaRPr lang="en-US" dirty="0">
              <a:cs typeface="Tahoma" panose="020B0604030504040204" pitchFamily="34" charset="0"/>
            </a:endParaRPr>
          </a:p>
        </p:txBody>
      </p:sp>
    </p:spTree>
    <p:extLst>
      <p:ext uri="{BB962C8B-B14F-4D97-AF65-F5344CB8AC3E}">
        <p14:creationId xmlns:p14="http://schemas.microsoft.com/office/powerpoint/2010/main" val="37586348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96</a:t>
            </a:fld>
            <a:endParaRPr lang="en-US" dirty="0">
              <a:cs typeface="Tahoma" panose="020B0604030504040204" pitchFamily="34" charset="0"/>
            </a:endParaRPr>
          </a:p>
        </p:txBody>
      </p:sp>
    </p:spTree>
    <p:extLst>
      <p:ext uri="{BB962C8B-B14F-4D97-AF65-F5344CB8AC3E}">
        <p14:creationId xmlns:p14="http://schemas.microsoft.com/office/powerpoint/2010/main" val="22235987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somewhat of a sweeping generalization but for the purposes of this document may be sufficient. </a:t>
            </a:r>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10</a:t>
            </a:fld>
            <a:endParaRPr lang="en-US" dirty="0">
              <a:cs typeface="Tahoma" panose="020B0604030504040204" pitchFamily="34" charset="0"/>
            </a:endParaRPr>
          </a:p>
        </p:txBody>
      </p:sp>
    </p:spTree>
    <p:extLst>
      <p:ext uri="{BB962C8B-B14F-4D97-AF65-F5344CB8AC3E}">
        <p14:creationId xmlns:p14="http://schemas.microsoft.com/office/powerpoint/2010/main" val="164120195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Shape 180"/>
          <p:cNvSpPr>
            <a:spLocks noGrp="1" noRot="1" noChangeAspect="1"/>
          </p:cNvSpPr>
          <p:nvPr>
            <p:ph type="sldImg"/>
          </p:nvPr>
        </p:nvSpPr>
        <p:spPr>
          <a:xfrm>
            <a:off x="381000" y="685800"/>
            <a:ext cx="6096000" cy="3429000"/>
          </a:xfrm>
          <a:prstGeom prst="rect">
            <a:avLst/>
          </a:prstGeom>
        </p:spPr>
        <p:txBody>
          <a:bodyPr/>
          <a:lstStyle/>
          <a:p>
            <a:endParaRPr/>
          </a:p>
        </p:txBody>
      </p:sp>
      <p:sp>
        <p:nvSpPr>
          <p:cNvPr id="181" name="Shape 181"/>
          <p:cNvSpPr>
            <a:spLocks noGrp="1"/>
          </p:cNvSpPr>
          <p:nvPr>
            <p:ph type="body" sz="quarter" idx="1"/>
          </p:nvPr>
        </p:nvSpPr>
        <p:spPr>
          <a:prstGeom prst="rect">
            <a:avLst/>
          </a:prstGeom>
        </p:spPr>
        <p:txBody>
          <a:bodyPr/>
          <a:lstStyle/>
          <a:p>
            <a:r>
              <a:rPr dirty="0"/>
              <a:t>There is nothing new. Encryption has been called many things such as secret writing,</a:t>
            </a:r>
          </a:p>
          <a:p>
            <a:r>
              <a:rPr dirty="0"/>
              <a:t>ciphering, and so on. At its most basic encryption is simple and the purpose of this </a:t>
            </a:r>
          </a:p>
          <a:p>
            <a:r>
              <a:rPr dirty="0"/>
              <a:t>section is to introduce the key simple concepts at its heart. </a:t>
            </a:r>
          </a:p>
        </p:txBody>
      </p:sp>
    </p:spTree>
    <p:extLst>
      <p:ext uri="{BB962C8B-B14F-4D97-AF65-F5344CB8AC3E}">
        <p14:creationId xmlns:p14="http://schemas.microsoft.com/office/powerpoint/2010/main" val="34024828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 name="Shape 195"/>
          <p:cNvSpPr>
            <a:spLocks noGrp="1" noRot="1" noChangeAspect="1"/>
          </p:cNvSpPr>
          <p:nvPr>
            <p:ph type="sldImg"/>
          </p:nvPr>
        </p:nvSpPr>
        <p:spPr>
          <a:xfrm>
            <a:off x="381000" y="685800"/>
            <a:ext cx="6096000" cy="3429000"/>
          </a:xfrm>
          <a:prstGeom prst="rect">
            <a:avLst/>
          </a:prstGeom>
        </p:spPr>
        <p:txBody>
          <a:bodyPr/>
          <a:lstStyle/>
          <a:p>
            <a:endParaRPr/>
          </a:p>
        </p:txBody>
      </p:sp>
      <p:sp>
        <p:nvSpPr>
          <p:cNvPr id="196" name="Shape 196"/>
          <p:cNvSpPr>
            <a:spLocks noGrp="1"/>
          </p:cNvSpPr>
          <p:nvPr>
            <p:ph type="body" sz="quarter" idx="1"/>
          </p:nvPr>
        </p:nvSpPr>
        <p:spPr>
          <a:prstGeom prst="rect">
            <a:avLst/>
          </a:prstGeom>
        </p:spPr>
        <p:txBody>
          <a:bodyPr/>
          <a:lstStyle>
            <a:lvl1pPr defTabSz="914400">
              <a:lnSpc>
                <a:spcPct val="100000"/>
              </a:lnSpc>
              <a:spcBef>
                <a:spcPts val="400"/>
              </a:spcBef>
              <a:defRPr sz="1200">
                <a:uFill>
                  <a:solidFill>
                    <a:srgbClr val="000000"/>
                  </a:solidFill>
                </a:uFill>
                <a:latin typeface="Arial"/>
                <a:ea typeface="Arial"/>
                <a:cs typeface="Arial"/>
                <a:sym typeface="Arial"/>
              </a:defRPr>
            </a:lvl1pPr>
          </a:lstStyle>
          <a:p>
            <a:r>
              <a:t>Simple substitution ciphers only have 26 keys (a shift of 27 is the same as a shift of 1 in modulo 26 arithmetic).</a:t>
            </a:r>
          </a:p>
        </p:txBody>
      </p:sp>
    </p:spTree>
    <p:extLst>
      <p:ext uri="{BB962C8B-B14F-4D97-AF65-F5344CB8AC3E}">
        <p14:creationId xmlns:p14="http://schemas.microsoft.com/office/powerpoint/2010/main" val="93645749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 name="Shape 205"/>
          <p:cNvSpPr>
            <a:spLocks noGrp="1" noRot="1" noChangeAspect="1"/>
          </p:cNvSpPr>
          <p:nvPr>
            <p:ph type="sldImg"/>
          </p:nvPr>
        </p:nvSpPr>
        <p:spPr>
          <a:xfrm>
            <a:off x="381000" y="685800"/>
            <a:ext cx="6096000" cy="3429000"/>
          </a:xfrm>
          <a:prstGeom prst="rect">
            <a:avLst/>
          </a:prstGeom>
        </p:spPr>
        <p:txBody>
          <a:bodyPr/>
          <a:lstStyle/>
          <a:p>
            <a:endParaRPr/>
          </a:p>
        </p:txBody>
      </p:sp>
      <p:sp>
        <p:nvSpPr>
          <p:cNvPr id="206" name="Shape 206"/>
          <p:cNvSpPr>
            <a:spLocks noGrp="1"/>
          </p:cNvSpPr>
          <p:nvPr>
            <p:ph type="body" sz="quarter" idx="1"/>
          </p:nvPr>
        </p:nvSpPr>
        <p:spPr>
          <a:prstGeom prst="rect">
            <a:avLst/>
          </a:prstGeom>
        </p:spPr>
        <p:txBody>
          <a:bodyPr/>
          <a:lstStyle/>
          <a:p>
            <a:r>
              <a:t>Simple substitution ciphers have a long history and whilst they are considered very weak today were relatively strong in the days when literacy levels were very low. Whilst this example is of a classical Caesar cipher with a linear substitution algorithm Ci = Pi + Ki (mod26) where for Caesar the key is 3. We will look at non-linear substitution algorithms shortly.  </a:t>
            </a:r>
          </a:p>
        </p:txBody>
      </p:sp>
    </p:spTree>
    <p:extLst>
      <p:ext uri="{BB962C8B-B14F-4D97-AF65-F5344CB8AC3E}">
        <p14:creationId xmlns:p14="http://schemas.microsoft.com/office/powerpoint/2010/main" val="224529425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 name="Shape 362"/>
          <p:cNvSpPr>
            <a:spLocks noGrp="1" noRot="1" noChangeAspect="1"/>
          </p:cNvSpPr>
          <p:nvPr>
            <p:ph type="sldImg"/>
          </p:nvPr>
        </p:nvSpPr>
        <p:spPr>
          <a:xfrm>
            <a:off x="381000" y="685800"/>
            <a:ext cx="6096000" cy="3429000"/>
          </a:xfrm>
          <a:prstGeom prst="rect">
            <a:avLst/>
          </a:prstGeom>
        </p:spPr>
        <p:txBody>
          <a:bodyPr/>
          <a:lstStyle/>
          <a:p>
            <a:endParaRPr/>
          </a:p>
        </p:txBody>
      </p:sp>
      <p:sp>
        <p:nvSpPr>
          <p:cNvPr id="363" name="Shape 363"/>
          <p:cNvSpPr>
            <a:spLocks noGrp="1"/>
          </p:cNvSpPr>
          <p:nvPr>
            <p:ph type="body" sz="quarter" idx="1"/>
          </p:nvPr>
        </p:nvSpPr>
        <p:spPr>
          <a:prstGeom prst="rect">
            <a:avLst/>
          </a:prstGeom>
        </p:spPr>
        <p:txBody>
          <a:bodyPr/>
          <a:lstStyle/>
          <a:p>
            <a:r>
              <a:t>The Caesar cipher table is one of many ways of looking-up the substitutions. Alternatives include mechanical Caesar rings, slide rule type devices and </a:t>
            </a:r>
          </a:p>
          <a:p>
            <a:endParaRPr/>
          </a:p>
        </p:txBody>
      </p:sp>
    </p:spTree>
    <p:extLst>
      <p:ext uri="{BB962C8B-B14F-4D97-AF65-F5344CB8AC3E}">
        <p14:creationId xmlns:p14="http://schemas.microsoft.com/office/powerpoint/2010/main" val="379054351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 name="Shape 367"/>
          <p:cNvSpPr>
            <a:spLocks noGrp="1" noRot="1" noChangeAspect="1"/>
          </p:cNvSpPr>
          <p:nvPr>
            <p:ph type="sldImg"/>
          </p:nvPr>
        </p:nvSpPr>
        <p:spPr>
          <a:xfrm>
            <a:off x="381000" y="685800"/>
            <a:ext cx="6096000" cy="3429000"/>
          </a:xfrm>
          <a:prstGeom prst="rect">
            <a:avLst/>
          </a:prstGeom>
        </p:spPr>
        <p:txBody>
          <a:bodyPr/>
          <a:lstStyle/>
          <a:p>
            <a:endParaRPr/>
          </a:p>
        </p:txBody>
      </p:sp>
      <p:sp>
        <p:nvSpPr>
          <p:cNvPr id="368" name="Shape 368"/>
          <p:cNvSpPr>
            <a:spLocks noGrp="1"/>
          </p:cNvSpPr>
          <p:nvPr>
            <p:ph type="body" sz="quarter" idx="1"/>
          </p:nvPr>
        </p:nvSpPr>
        <p:spPr>
          <a:prstGeom prst="rect">
            <a:avLst/>
          </a:prstGeom>
        </p:spPr>
        <p:txBody>
          <a:bodyPr/>
          <a:lstStyle/>
          <a:p>
            <a:r>
              <a:t>The Caesar cipher table is one of many ways of looking-up the substitutions. Alternatives include mechanical Caesar rings, slide rule type devices and </a:t>
            </a:r>
          </a:p>
          <a:p>
            <a:endParaRPr/>
          </a:p>
        </p:txBody>
      </p:sp>
    </p:spTree>
    <p:extLst>
      <p:ext uri="{BB962C8B-B14F-4D97-AF65-F5344CB8AC3E}">
        <p14:creationId xmlns:p14="http://schemas.microsoft.com/office/powerpoint/2010/main" val="33247855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 name="Shape 372"/>
          <p:cNvSpPr>
            <a:spLocks noGrp="1" noRot="1" noChangeAspect="1"/>
          </p:cNvSpPr>
          <p:nvPr>
            <p:ph type="sldImg"/>
          </p:nvPr>
        </p:nvSpPr>
        <p:spPr>
          <a:xfrm>
            <a:off x="381000" y="685800"/>
            <a:ext cx="6096000" cy="3429000"/>
          </a:xfrm>
          <a:prstGeom prst="rect">
            <a:avLst/>
          </a:prstGeom>
        </p:spPr>
        <p:txBody>
          <a:bodyPr/>
          <a:lstStyle/>
          <a:p>
            <a:endParaRPr/>
          </a:p>
        </p:txBody>
      </p:sp>
      <p:sp>
        <p:nvSpPr>
          <p:cNvPr id="373" name="Shape 373"/>
          <p:cNvSpPr>
            <a:spLocks noGrp="1"/>
          </p:cNvSpPr>
          <p:nvPr>
            <p:ph type="body" sz="quarter" idx="1"/>
          </p:nvPr>
        </p:nvSpPr>
        <p:spPr>
          <a:prstGeom prst="rect">
            <a:avLst/>
          </a:prstGeom>
        </p:spPr>
        <p:txBody>
          <a:bodyPr/>
          <a:lstStyle/>
          <a:p>
            <a:r>
              <a:t>The Caesar cipher table is one of many ways of looking-up the substitutions. Alternatives include mechanical Caesar rings, slide rule type devices and </a:t>
            </a:r>
          </a:p>
          <a:p>
            <a:endParaRPr/>
          </a:p>
        </p:txBody>
      </p:sp>
    </p:spTree>
    <p:extLst>
      <p:ext uri="{BB962C8B-B14F-4D97-AF65-F5344CB8AC3E}">
        <p14:creationId xmlns:p14="http://schemas.microsoft.com/office/powerpoint/2010/main" val="25913071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 name="Shape 377"/>
          <p:cNvSpPr>
            <a:spLocks noGrp="1" noRot="1" noChangeAspect="1"/>
          </p:cNvSpPr>
          <p:nvPr>
            <p:ph type="sldImg"/>
          </p:nvPr>
        </p:nvSpPr>
        <p:spPr>
          <a:xfrm>
            <a:off x="381000" y="685800"/>
            <a:ext cx="6096000" cy="3429000"/>
          </a:xfrm>
          <a:prstGeom prst="rect">
            <a:avLst/>
          </a:prstGeom>
        </p:spPr>
        <p:txBody>
          <a:bodyPr/>
          <a:lstStyle/>
          <a:p>
            <a:endParaRPr/>
          </a:p>
        </p:txBody>
      </p:sp>
      <p:sp>
        <p:nvSpPr>
          <p:cNvPr id="378" name="Shape 378"/>
          <p:cNvSpPr>
            <a:spLocks noGrp="1"/>
          </p:cNvSpPr>
          <p:nvPr>
            <p:ph type="body" sz="quarter" idx="1"/>
          </p:nvPr>
        </p:nvSpPr>
        <p:spPr>
          <a:prstGeom prst="rect">
            <a:avLst/>
          </a:prstGeom>
        </p:spPr>
        <p:txBody>
          <a:bodyPr/>
          <a:lstStyle/>
          <a:p>
            <a:r>
              <a:rPr dirty="0"/>
              <a:t>This is a problem of substitution in general. Every letter or symbol is replaced with the same symbol every time. Then as we know that languages have a regular distribution of letters, letter pairs and letter triplets. For English E, T, A and O are the most common letters, TH, ER, ON, and AN are the most common pairs of letters (termed bigrams or digraphs), and SS, EE, TT, and FF are the most common repeating letter pairs. If a cipher text is captured and English is guessed as the language you can use this frequency distribution knowledge to attempt to break the encryption. An example taken from Wikipedia has the following captured cipher text:</a:t>
            </a:r>
          </a:p>
          <a:p>
            <a:pPr>
              <a:defRPr i="1"/>
            </a:pPr>
            <a:r>
              <a:rPr dirty="0"/>
              <a:t>LIVITCSWPIYVEWHEVSRIQMXLEYVEOIEWHRXEXIPFEMVEWHKVSTYLXZIXLIKIIXPIJVSZEYPERRGERIMWQLMGLMXQERIWGPSRIHMXQEREKIETXMJTPRGEVEKEITREWHEXXLEXXMZITWAWSQWXSWEXTVEPMRXRSJGSTVRIEYVIEXCVMUIMWERGMIWXMJMGCSMWXSJOMIQXLIVIQIVIXQSVSTWHKPEGARCSXRWIEVSWIIBXVIZMXFSJXLIKEGAEWHEPSWYSWIWIEVXLISXLIVXLIRGEPIRQIVIIBGIIHMWYPFLEVHEWHYPSRRFQMXLEPPXLIECCIEVEWGISJKTVWMRLIHYSPHXLIQIMYLXSJXLIMWRIGXQEROIVFVIZEVAEKPIEWHXEAMWYEPPXLMWYRMWXSGSWRMHIVEXMSWMGSTPHLEVHPFKPEZINTCMXIVJSVLMRSCMWMSWVIRCIGXMWYMX</a:t>
            </a:r>
          </a:p>
          <a:p>
            <a:r>
              <a:rPr dirty="0"/>
              <a:t>The most common letter in the sample is I, the most common bigram is XL, and XLI is the most common trigram. As E is the most common letter in English, TH the most common bigram and THE the most common trigram. This suggests a mapping of I=E, X=T and L=H which are used to seed the decryption.</a:t>
            </a:r>
          </a:p>
          <a:p>
            <a:pPr>
              <a:defRPr i="1"/>
            </a:pPr>
            <a:r>
              <a:rPr dirty="0"/>
              <a:t>heVeTCSWPeYVaWHaVSReQMthaYVaOeaWHRtatePFaMVaWHKVSTYhtZetheKeetPeJVSZaYPaRRGaReMWQhMGhMtQaReWGPSReHMtQaRaKeaTtMJTPRGaVaKaeTRaWHatthattMZeTWAWSQWtSWatTVaPMRtRSJGSTVReaYVeatCVMUeMWaRGMeWtMJMGCSMWtSJOMeQtheVeQeVetQSVSTWHKPaGARCStRWeaVSWeeBtVeZMtFSJtheKaGAaWHaPSWYSWeWeaVtheStheVtheRGaPeRQeVeeBGeeHMWYPFhaVHaWHYPSRRFQMthaPPtheaCCeaVaWGeSJKTVWMRheHYSPHtheQeMYhtSJtheMWReGtQaROeVFVeZaVAaKPeaWHtaAMWYaPPthMWYRMWtSGSWRMHeVatMSWMGSTPHhaVHPFKPaZeNTCMteVJSVhMRSCMWMSWVeRCeGtMWYMt</a:t>
            </a:r>
          </a:p>
          <a:p>
            <a:r>
              <a:rPr dirty="0"/>
              <a:t>Further analysis suggest substitutions leading eventually to the following recovered text.</a:t>
            </a:r>
          </a:p>
          <a:p>
            <a:pPr>
              <a:defRPr i="1"/>
            </a:pPr>
            <a:r>
              <a:rPr dirty="0"/>
              <a:t>hereuponlegrandarosewithagraveandstatelyairandbroughtmethebeetlefromaglasscaseinwhichitwasencloseditwasabeautifulscarabaeusandatthattimeunknowntonaturalistsofcourseagreatprizeinascientificpointofviewthereweretworoundblackspotsnearoneextremityofthebackandalongoneneartheotherthescaleswereexceedinglyhardandglossywithalltheappearanceofburnishedgoldtheweightoftheinsectwasveryremarkableandtakingallthingsintoconsiderationicouldhardlyblamejupiterforhisopinionrespectingit</a:t>
            </a:r>
          </a:p>
          <a:p>
            <a:r>
              <a:rPr dirty="0"/>
              <a:t>The final step in this case is to add spaces and punctuation (removed when encrypting the text) yielding in this case a text from Edgar Allen Poe’s “The Gold Bug”</a:t>
            </a:r>
          </a:p>
          <a:p>
            <a:pPr>
              <a:defRPr i="1"/>
            </a:pPr>
            <a:r>
              <a:rPr dirty="0"/>
              <a:t>Hereupon Legrand arose, with a grave and stately air, and brought me the beetle from a glass case in which it was enclosed. It was a beautiful scarabaeus, and, at that time, unknown to naturalists—of course a great prize in a scientific point of view. There were two round black spots near one extremity of the back, and a long one near the other. The scales were exceedingly hard and glossy, with all the appearance of burnished gold. The weight of the insect was very remarkable, and, taking all things into consideration, I could hardly blame Jupiter for his opinion respecting it.</a:t>
            </a:r>
          </a:p>
          <a:p>
            <a:r>
              <a:rPr dirty="0"/>
              <a:t>Example from </a:t>
            </a:r>
            <a:r>
              <a:rPr u="sng" dirty="0">
                <a:hlinkClick r:id="rId3"/>
              </a:rPr>
              <a:t>http://en.wikipedia.org/wiki/Frequency_analysis</a:t>
            </a:r>
            <a:r>
              <a:rPr dirty="0"/>
              <a:t> </a:t>
            </a:r>
          </a:p>
          <a:p>
            <a:r>
              <a:rPr dirty="0"/>
              <a:t>The cipher given in Poe’s story is copied here:</a:t>
            </a:r>
          </a:p>
          <a:p>
            <a:pPr>
              <a:defRPr i="1"/>
            </a:pPr>
            <a:r>
              <a:rPr dirty="0"/>
              <a:t>53‡‡†305))6*;4826)4‡.)4‡);806*;48†8</a:t>
            </a:r>
          </a:p>
          <a:p>
            <a:pPr>
              <a:defRPr i="1"/>
            </a:pPr>
            <a:r>
              <a:rPr dirty="0"/>
              <a:t>¶60))85;;]8*;:‡*8†83(88)5*†;46(;88*96</a:t>
            </a:r>
          </a:p>
          <a:p>
            <a:pPr>
              <a:defRPr i="1"/>
            </a:pPr>
            <a:r>
              <a:rPr dirty="0"/>
              <a:t>*?;8)*‡(;485);5*†2:*‡(;4956*2(5*—4)8</a:t>
            </a:r>
          </a:p>
          <a:p>
            <a:pPr>
              <a:defRPr i="1"/>
            </a:pPr>
            <a:r>
              <a:rPr dirty="0"/>
              <a:t>¶8*;4069285);)6†8)4‡‡;1(‡9;48081;8:8‡</a:t>
            </a:r>
          </a:p>
          <a:p>
            <a:pPr>
              <a:defRPr i="1"/>
            </a:pPr>
            <a:r>
              <a:rPr dirty="0"/>
              <a:t>1;48†85;4)485†528806*81(‡9;48;(88;4</a:t>
            </a:r>
          </a:p>
          <a:p>
            <a:pPr>
              <a:defRPr i="1"/>
            </a:pPr>
            <a:r>
              <a:rPr dirty="0"/>
              <a:t>(‡?34;48)4‡;161;:188;‡?;</a:t>
            </a:r>
          </a:p>
          <a:p>
            <a:r>
              <a:rPr dirty="0"/>
              <a:t>The protagonist in the story believes the cipher text hides the location of hidden treasure and the solution reveals the following text:</a:t>
            </a:r>
          </a:p>
          <a:p>
            <a:pPr>
              <a:defRPr i="1"/>
            </a:pPr>
            <a:r>
              <a:rPr dirty="0"/>
              <a:t>A good glass in the bishop's hostel in the devil's seat</a:t>
            </a:r>
          </a:p>
          <a:p>
            <a:pPr>
              <a:defRPr i="1"/>
            </a:pPr>
            <a:r>
              <a:rPr dirty="0"/>
              <a:t>twenty-one degrees and thirteen minutes northeast and by north</a:t>
            </a:r>
          </a:p>
          <a:p>
            <a:pPr>
              <a:defRPr i="1"/>
            </a:pPr>
            <a:r>
              <a:rPr dirty="0"/>
              <a:t>main branch seventh limb east side shoot from the left eye of the death's-head</a:t>
            </a:r>
          </a:p>
          <a:p>
            <a:pPr>
              <a:defRPr i="1"/>
            </a:pPr>
            <a:r>
              <a:rPr dirty="0"/>
              <a:t>a bee line from the tree through the shot fifty feet out.</a:t>
            </a:r>
          </a:p>
        </p:txBody>
      </p:sp>
    </p:spTree>
    <p:extLst>
      <p:ext uri="{BB962C8B-B14F-4D97-AF65-F5344CB8AC3E}">
        <p14:creationId xmlns:p14="http://schemas.microsoft.com/office/powerpoint/2010/main" val="320921026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3" name="Shape 383"/>
          <p:cNvSpPr>
            <a:spLocks noGrp="1" noRot="1" noChangeAspect="1"/>
          </p:cNvSpPr>
          <p:nvPr>
            <p:ph type="sldImg"/>
          </p:nvPr>
        </p:nvSpPr>
        <p:spPr>
          <a:xfrm>
            <a:off x="381000" y="685800"/>
            <a:ext cx="6096000" cy="3429000"/>
          </a:xfrm>
          <a:prstGeom prst="rect">
            <a:avLst/>
          </a:prstGeom>
        </p:spPr>
        <p:txBody>
          <a:bodyPr/>
          <a:lstStyle/>
          <a:p>
            <a:endParaRPr/>
          </a:p>
        </p:txBody>
      </p:sp>
      <p:sp>
        <p:nvSpPr>
          <p:cNvPr id="384" name="Shape 384"/>
          <p:cNvSpPr>
            <a:spLocks noGrp="1"/>
          </p:cNvSpPr>
          <p:nvPr>
            <p:ph type="body" sz="quarter" idx="1"/>
          </p:nvPr>
        </p:nvSpPr>
        <p:spPr>
          <a:prstGeom prst="rect">
            <a:avLst/>
          </a:prstGeom>
        </p:spPr>
        <p:txBody>
          <a:bodyPr/>
          <a:lstStyle/>
          <a:p>
            <a:r>
              <a:rPr dirty="0"/>
              <a:t>For a simple substitution cipher, the number of possible keys is 26! = 4.0329 × 10</a:t>
            </a:r>
            <a:r>
              <a:rPr sz="1200" baseline="33333" dirty="0"/>
              <a:t>26</a:t>
            </a:r>
            <a:r>
              <a:rPr dirty="0"/>
              <a:t> = 2</a:t>
            </a:r>
            <a:r>
              <a:rPr sz="1200" baseline="33333" dirty="0"/>
              <a:t>88.4</a:t>
            </a:r>
            <a:r>
              <a:rPr dirty="0"/>
              <a:t>, the number of ways in which the alphabet can be permuted. Assuming all keys are equally likely, H(k) = log2(26!) = 88.4 bits. For English text D = 3.2 (the redundancy measure), thus we can calculate U, the unicity distance defined as the minimum amount of ciphertext required to permit a computationally unlimited adversary to recover the unique encryption key, as U = 88.4/3.2 = 28. So given 28 characters of ciphertext it should be theoretically possible to work out an English plaintext and hence the key. Practically speaking you need longer cipher texts to raise the assurance level (about 100 characters is the guide length).</a:t>
            </a:r>
          </a:p>
          <a:p>
            <a:endParaRPr dirty="0"/>
          </a:p>
          <a:p>
            <a:r>
              <a:rPr dirty="0"/>
              <a:t>All of this is quite theoretical but what it amounts to is that although a substitution cipher appears to have lots of keys it is trivial to break.</a:t>
            </a:r>
          </a:p>
        </p:txBody>
      </p:sp>
    </p:spTree>
    <p:extLst>
      <p:ext uri="{BB962C8B-B14F-4D97-AF65-F5344CB8AC3E}">
        <p14:creationId xmlns:p14="http://schemas.microsoft.com/office/powerpoint/2010/main" val="228300361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 name="Shape 391"/>
          <p:cNvSpPr>
            <a:spLocks noGrp="1" noRot="1" noChangeAspect="1"/>
          </p:cNvSpPr>
          <p:nvPr>
            <p:ph type="sldImg"/>
          </p:nvPr>
        </p:nvSpPr>
        <p:spPr>
          <a:xfrm>
            <a:off x="381000" y="685800"/>
            <a:ext cx="6096000" cy="3429000"/>
          </a:xfrm>
          <a:prstGeom prst="rect">
            <a:avLst/>
          </a:prstGeom>
        </p:spPr>
        <p:txBody>
          <a:bodyPr/>
          <a:lstStyle/>
          <a:p>
            <a:endParaRPr/>
          </a:p>
        </p:txBody>
      </p:sp>
      <p:sp>
        <p:nvSpPr>
          <p:cNvPr id="392" name="Shape 392"/>
          <p:cNvSpPr>
            <a:spLocks noGrp="1"/>
          </p:cNvSpPr>
          <p:nvPr>
            <p:ph type="body" sz="quarter" idx="1"/>
          </p:nvPr>
        </p:nvSpPr>
        <p:spPr>
          <a:prstGeom prst="rect">
            <a:avLst/>
          </a:prstGeom>
        </p:spPr>
        <p:txBody>
          <a:bodyPr/>
          <a:lstStyle/>
          <a:p>
            <a:r>
              <a:rPr dirty="0"/>
              <a:t>Substitution ciphers are simple, even trivial. The linear substitution ciphers such as</a:t>
            </a:r>
          </a:p>
          <a:p>
            <a:r>
              <a:rPr dirty="0"/>
              <a:t>the Caesar cipher (every letter offset by the same value) and non-linear ciphers </a:t>
            </a:r>
          </a:p>
          <a:p>
            <a:r>
              <a:rPr dirty="0"/>
              <a:t>(where the substitution is from a </a:t>
            </a:r>
            <a:r>
              <a:rPr dirty="0" err="1"/>
              <a:t>randomised</a:t>
            </a:r>
            <a:r>
              <a:rPr dirty="0"/>
              <a:t> alphabet) are largely not secure where</a:t>
            </a:r>
          </a:p>
          <a:p>
            <a:r>
              <a:rPr dirty="0"/>
              <a:t>the eavesdropper is literate. So what we need to look at are ways to get stronger. </a:t>
            </a:r>
          </a:p>
        </p:txBody>
      </p:sp>
    </p:spTree>
    <p:extLst>
      <p:ext uri="{BB962C8B-B14F-4D97-AF65-F5344CB8AC3E}">
        <p14:creationId xmlns:p14="http://schemas.microsoft.com/office/powerpoint/2010/main" val="375032360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 name="Shape 396"/>
          <p:cNvSpPr>
            <a:spLocks noGrp="1" noRot="1" noChangeAspect="1"/>
          </p:cNvSpPr>
          <p:nvPr>
            <p:ph type="sldImg"/>
          </p:nvPr>
        </p:nvSpPr>
        <p:spPr>
          <a:xfrm>
            <a:off x="381000" y="685800"/>
            <a:ext cx="6096000" cy="3429000"/>
          </a:xfrm>
          <a:prstGeom prst="rect">
            <a:avLst/>
          </a:prstGeom>
        </p:spPr>
        <p:txBody>
          <a:bodyPr/>
          <a:lstStyle/>
          <a:p>
            <a:endParaRPr/>
          </a:p>
        </p:txBody>
      </p:sp>
      <p:sp>
        <p:nvSpPr>
          <p:cNvPr id="397" name="Shape 397"/>
          <p:cNvSpPr>
            <a:spLocks noGrp="1"/>
          </p:cNvSpPr>
          <p:nvPr>
            <p:ph type="body" sz="quarter" idx="1"/>
          </p:nvPr>
        </p:nvSpPr>
        <p:spPr>
          <a:prstGeom prst="rect">
            <a:avLst/>
          </a:prstGeom>
        </p:spPr>
        <p:txBody>
          <a:bodyPr/>
          <a:lstStyle/>
          <a:p>
            <a:r>
              <a:t>The rationale behind the Vigenere cipher is that if a simple substitution cipher is trivial to break but also trivial to implement can we take the latter attribute (simplicity) and re-use it to make a more secure cipher? So what we do with Vigenere’s cipher is choose a different substitution on successive letters in the plain text. Which substitution alphabet to use is indicated by a key.</a:t>
            </a:r>
          </a:p>
        </p:txBody>
      </p:sp>
    </p:spTree>
    <p:extLst>
      <p:ext uri="{BB962C8B-B14F-4D97-AF65-F5344CB8AC3E}">
        <p14:creationId xmlns:p14="http://schemas.microsoft.com/office/powerpoint/2010/main" val="36033179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is overlap between each of safety, security and privacy which is an obvious source of misunderstanding. To be safe you may need to employ security techniques, to be assured of privacy you may need to employ security techniques. However the corollaries do not apply. If safe you are not necessarily secure or private.</a:t>
            </a:r>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13</a:t>
            </a:fld>
            <a:endParaRPr lang="en-US" dirty="0">
              <a:cs typeface="Tahoma" panose="020B0604030504040204" pitchFamily="34" charset="0"/>
            </a:endParaRPr>
          </a:p>
        </p:txBody>
      </p:sp>
    </p:spTree>
    <p:extLst>
      <p:ext uri="{BB962C8B-B14F-4D97-AF65-F5344CB8AC3E}">
        <p14:creationId xmlns:p14="http://schemas.microsoft.com/office/powerpoint/2010/main" val="33608901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 name="Shape 401"/>
          <p:cNvSpPr>
            <a:spLocks noGrp="1" noRot="1" noChangeAspect="1"/>
          </p:cNvSpPr>
          <p:nvPr>
            <p:ph type="sldImg"/>
          </p:nvPr>
        </p:nvSpPr>
        <p:spPr>
          <a:xfrm>
            <a:off x="381000" y="685800"/>
            <a:ext cx="6096000" cy="3429000"/>
          </a:xfrm>
          <a:prstGeom prst="rect">
            <a:avLst/>
          </a:prstGeom>
        </p:spPr>
        <p:txBody>
          <a:bodyPr/>
          <a:lstStyle/>
          <a:p>
            <a:endParaRPr/>
          </a:p>
        </p:txBody>
      </p:sp>
      <p:sp>
        <p:nvSpPr>
          <p:cNvPr id="402" name="Shape 402"/>
          <p:cNvSpPr>
            <a:spLocks noGrp="1"/>
          </p:cNvSpPr>
          <p:nvPr>
            <p:ph type="body" sz="quarter" idx="1"/>
          </p:nvPr>
        </p:nvSpPr>
        <p:spPr>
          <a:prstGeom prst="rect">
            <a:avLst/>
          </a:prstGeom>
        </p:spPr>
        <p:txBody>
          <a:bodyPr/>
          <a:lstStyle>
            <a:lvl1pPr>
              <a:defRPr sz="2400"/>
            </a:lvl1pPr>
          </a:lstStyle>
          <a:p>
            <a:r>
              <a:t>Polyalphabetic ciphers of this type are essentially the same as Caesar ciphers but using a different substitution for each letter in the plain text. The impact is that whereas in a conventional Caesar cipher A is always substituted by D the polyaphabetic cipher randomises (pseudo-randomises to be more correct) what it is substituted by. The key indicates which substitution alphabet to use.</a:t>
            </a:r>
          </a:p>
        </p:txBody>
      </p:sp>
    </p:spTree>
    <p:extLst>
      <p:ext uri="{BB962C8B-B14F-4D97-AF65-F5344CB8AC3E}">
        <p14:creationId xmlns:p14="http://schemas.microsoft.com/office/powerpoint/2010/main" val="7750920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 name="Shape 472"/>
          <p:cNvSpPr>
            <a:spLocks noGrp="1" noRot="1" noChangeAspect="1"/>
          </p:cNvSpPr>
          <p:nvPr>
            <p:ph type="sldImg"/>
          </p:nvPr>
        </p:nvSpPr>
        <p:spPr>
          <a:xfrm>
            <a:off x="381000" y="685800"/>
            <a:ext cx="6096000" cy="3429000"/>
          </a:xfrm>
          <a:prstGeom prst="rect">
            <a:avLst/>
          </a:prstGeom>
        </p:spPr>
        <p:txBody>
          <a:bodyPr/>
          <a:lstStyle/>
          <a:p>
            <a:endParaRPr/>
          </a:p>
        </p:txBody>
      </p:sp>
      <p:sp>
        <p:nvSpPr>
          <p:cNvPr id="473" name="Shape 473"/>
          <p:cNvSpPr>
            <a:spLocks noGrp="1"/>
          </p:cNvSpPr>
          <p:nvPr>
            <p:ph type="body" sz="quarter" idx="1"/>
          </p:nvPr>
        </p:nvSpPr>
        <p:spPr>
          <a:prstGeom prst="rect">
            <a:avLst/>
          </a:prstGeom>
        </p:spPr>
        <p:txBody>
          <a:bodyPr/>
          <a:lstStyle/>
          <a:p>
            <a:r>
              <a:t>Whilst undoubtedly more successful at keeping secrets the Vigenére cipher is not infallible. The relatively short key length does count against it and this is the basis of most of the early attacks - an attempt to determine the key length. Furthermore the key is endlessly repeating itself so knowing its length allows the analyst to treat the ciphertext as a series of interwoven Caesar ciphers and each can then be individually broken. In making this assertion then it is first necessary to estimate the key length. </a:t>
            </a:r>
          </a:p>
          <a:p>
            <a:r>
              <a:t>Taking some cipher text: CSASTPKVSIQUTGQUCSASTPIUAQJB, and then determining the key length requires that text to be analysed. In this example the string CSAST repeats at a separation of 16 characters which has factors of 1,2,4,8, and 16. We can reasonably discard keys of length 1 and 2 as they are really too short, and then try keys of length 4, 8 and 16. The longer the cipher text the greater is the frequency of repeating strings, and the greater the likelihood of finding the intersection of the factors of their repeat distance.</a:t>
            </a:r>
          </a:p>
          <a:p>
            <a:r>
              <a:t>Knowing the key length can then reveal the plain text by subtracting the cipher text from a copy of itself that is shifted by the key length (a technique referred to as key elimination).</a:t>
            </a:r>
          </a:p>
          <a:p>
            <a:endParaRPr/>
          </a:p>
          <a:p>
            <a:endParaRPr/>
          </a:p>
        </p:txBody>
      </p:sp>
    </p:spTree>
    <p:extLst>
      <p:ext uri="{BB962C8B-B14F-4D97-AF65-F5344CB8AC3E}">
        <p14:creationId xmlns:p14="http://schemas.microsoft.com/office/powerpoint/2010/main" val="295386101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 name="Shape 477"/>
          <p:cNvSpPr>
            <a:spLocks noGrp="1" noRot="1" noChangeAspect="1"/>
          </p:cNvSpPr>
          <p:nvPr>
            <p:ph type="sldImg"/>
          </p:nvPr>
        </p:nvSpPr>
        <p:spPr>
          <a:xfrm>
            <a:off x="381000" y="685800"/>
            <a:ext cx="6096000" cy="3429000"/>
          </a:xfrm>
          <a:prstGeom prst="rect">
            <a:avLst/>
          </a:prstGeom>
        </p:spPr>
        <p:txBody>
          <a:bodyPr/>
          <a:lstStyle/>
          <a:p>
            <a:endParaRPr/>
          </a:p>
        </p:txBody>
      </p:sp>
      <p:sp>
        <p:nvSpPr>
          <p:cNvPr id="478" name="Shape 478"/>
          <p:cNvSpPr>
            <a:spLocks noGrp="1"/>
          </p:cNvSpPr>
          <p:nvPr>
            <p:ph type="body" sz="quarter" idx="1"/>
          </p:nvPr>
        </p:nvSpPr>
        <p:spPr>
          <a:prstGeom prst="rect">
            <a:avLst/>
          </a:prstGeom>
        </p:spPr>
        <p:txBody>
          <a:bodyPr/>
          <a:lstStyle/>
          <a:p>
            <a:r>
              <a:t>The Kasiski examination was a major breakthrough to change the state of Vigenere’s cipher from unbreakable to breakable. The initial assertion is that the key is repeated and there is some likelihood that if the same letter combinations in the plaintext they will appear repeated in the cipher text and the distance between these repetitions will give some information about the key length.</a:t>
            </a:r>
          </a:p>
          <a:p>
            <a:endParaRPr/>
          </a:p>
          <a:p>
            <a:r>
              <a:t>The Friedman test consists of putting two texts side-by-side and counting the number of times that identical letters appear in the same position in both texts. However for cryptanalysis and the Vigenere cipher we have just the one text (the ciphertext) so we guess the key length then develop new sets of text for comparison (we do this by making a matrix of the cipher text with the number of columns equal to our guessed key-length). If we conduct both a frequency analysis of each new column and determine the index of coincidence between columns we can determine both language and key length with a high degree of confidence (these being distinct metrics for every language). Using the Friedman test can be largely automated (long samples of cipher text are required).</a:t>
            </a:r>
          </a:p>
          <a:p>
            <a:endParaRPr/>
          </a:p>
          <a:p>
            <a:r>
              <a:t>Knowing the key length allows some degree of key elimination to occur. In this we subtract the cipher text from itself, offset by the key length. This results with the cipher text encrypted with itself. If any words in the cipher text are known or can be guessed, then the plain text and also the key, will be revealed.</a:t>
            </a:r>
          </a:p>
        </p:txBody>
      </p:sp>
    </p:spTree>
    <p:extLst>
      <p:ext uri="{BB962C8B-B14F-4D97-AF65-F5344CB8AC3E}">
        <p14:creationId xmlns:p14="http://schemas.microsoft.com/office/powerpoint/2010/main" val="33694076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 name="Shape 485"/>
          <p:cNvSpPr>
            <a:spLocks noGrp="1" noRot="1" noChangeAspect="1"/>
          </p:cNvSpPr>
          <p:nvPr>
            <p:ph type="sldImg"/>
          </p:nvPr>
        </p:nvSpPr>
        <p:spPr>
          <a:xfrm>
            <a:off x="381000" y="685800"/>
            <a:ext cx="6096000" cy="3429000"/>
          </a:xfrm>
          <a:prstGeom prst="rect">
            <a:avLst/>
          </a:prstGeom>
        </p:spPr>
        <p:txBody>
          <a:bodyPr/>
          <a:lstStyle/>
          <a:p>
            <a:endParaRPr/>
          </a:p>
        </p:txBody>
      </p:sp>
      <p:sp>
        <p:nvSpPr>
          <p:cNvPr id="486" name="Shape 486"/>
          <p:cNvSpPr>
            <a:spLocks noGrp="1"/>
          </p:cNvSpPr>
          <p:nvPr>
            <p:ph type="body" sz="quarter" idx="1"/>
          </p:nvPr>
        </p:nvSpPr>
        <p:spPr>
          <a:prstGeom prst="rect">
            <a:avLst/>
          </a:prstGeom>
        </p:spPr>
        <p:txBody>
          <a:bodyPr/>
          <a:lstStyle/>
          <a:p>
            <a:r>
              <a:t>Where substitution replaces one character with another according to a strict alphabet transposition is like making a huge anagram of your entire plaintext. </a:t>
            </a:r>
          </a:p>
        </p:txBody>
      </p:sp>
    </p:spTree>
    <p:extLst>
      <p:ext uri="{BB962C8B-B14F-4D97-AF65-F5344CB8AC3E}">
        <p14:creationId xmlns:p14="http://schemas.microsoft.com/office/powerpoint/2010/main" val="422226024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 name="Shape 490"/>
          <p:cNvSpPr>
            <a:spLocks noGrp="1" noRot="1" noChangeAspect="1"/>
          </p:cNvSpPr>
          <p:nvPr>
            <p:ph type="sldImg"/>
          </p:nvPr>
        </p:nvSpPr>
        <p:spPr>
          <a:xfrm>
            <a:off x="381000" y="685800"/>
            <a:ext cx="6096000" cy="3429000"/>
          </a:xfrm>
          <a:prstGeom prst="rect">
            <a:avLst/>
          </a:prstGeom>
        </p:spPr>
        <p:txBody>
          <a:bodyPr/>
          <a:lstStyle/>
          <a:p>
            <a:endParaRPr/>
          </a:p>
        </p:txBody>
      </p:sp>
      <p:sp>
        <p:nvSpPr>
          <p:cNvPr id="491" name="Shape 491"/>
          <p:cNvSpPr>
            <a:spLocks noGrp="1"/>
          </p:cNvSpPr>
          <p:nvPr>
            <p:ph type="body" sz="quarter" idx="1"/>
          </p:nvPr>
        </p:nvSpPr>
        <p:spPr>
          <a:prstGeom prst="rect">
            <a:avLst/>
          </a:prstGeom>
        </p:spPr>
        <p:txBody>
          <a:bodyPr/>
          <a:lstStyle/>
          <a:p>
            <a:r>
              <a:t>Each of these ciphers reorganises a plaintext. The difference between them all is in the way in which the text is restructured. So a rail fence cipher is so named because you enter the text into a “fence” of n-rails and write each letter on a different “rail” then read off a rail at a time:</a:t>
            </a:r>
          </a:p>
          <a:p>
            <a:r>
              <a:t>W . . . E . . . C . . . R . . . L . . . T . . . E</a:t>
            </a:r>
          </a:p>
          <a:p>
            <a:r>
              <a:t>. E . R . D . S . O . E . E . F . E . A . O . C .</a:t>
            </a:r>
          </a:p>
          <a:p>
            <a:r>
              <a:t>. . A . . . I . . . V . . . D . . . E . . . N . .</a:t>
            </a:r>
          </a:p>
          <a:p>
            <a:r>
              <a:t>Then read off as: </a:t>
            </a:r>
          </a:p>
          <a:p>
            <a:r>
              <a:t>WECRL TEERD SOEEF EAOCA IVDEN</a:t>
            </a:r>
          </a:p>
          <a:p>
            <a:r>
              <a:t>The route cipher again writes data in one direction then reads it off in another. However the route through the text is variable and acts as a key to the data (e.g. the route could be something like read down, then across to the right, up one, read across to the left …).</a:t>
            </a:r>
          </a:p>
          <a:p>
            <a:r>
              <a:t>Columnar transposition is somewhat similar again and will be illustrated in coming slides. Plaintext is fed into a set of columns row by row. The order in which the columns are read out can be defined by a keyword. For example when using 6 columns the key ZEBRAS may be used, in which each letter is replaced by a number representing its alphabetic order in the keyword. Thus for ZEBRAS this will be 632415 and the 5th column will be read out followed by the 3rd column and so forth.</a:t>
            </a:r>
          </a:p>
          <a:p>
            <a:r>
              <a:t>The double transposition does what it says - it transposes twice, using the same or different methods.</a:t>
            </a:r>
          </a:p>
          <a:p>
            <a:r>
              <a:t>The Myszkowski variation of columnar transposition uses keys with recurring characters. So a key of TOMATO (length 6) gives a key of 432143. The columns with unique numbers are transcribed downwards, the ones with duplicate numbers are transcribed left to right.</a:t>
            </a:r>
          </a:p>
          <a:p>
            <a:r>
              <a:t>Disrupted transpositions blank out certain positions in a grid and assists in breaking up patterns even further.</a:t>
            </a:r>
          </a:p>
          <a:p>
            <a:r>
              <a:t>Grille ciphers are essentially steganography as you write your message through holes in a grid and fill the rest of the grid with random letters. In order to read the message you need a matching grid to mask all the random letters and reveal the real letters.</a:t>
            </a:r>
          </a:p>
        </p:txBody>
      </p:sp>
    </p:spTree>
    <p:extLst>
      <p:ext uri="{BB962C8B-B14F-4D97-AF65-F5344CB8AC3E}">
        <p14:creationId xmlns:p14="http://schemas.microsoft.com/office/powerpoint/2010/main" val="28001481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 name="Shape 573"/>
          <p:cNvSpPr>
            <a:spLocks noGrp="1" noRot="1" noChangeAspect="1"/>
          </p:cNvSpPr>
          <p:nvPr>
            <p:ph type="sldImg"/>
          </p:nvPr>
        </p:nvSpPr>
        <p:spPr>
          <a:xfrm>
            <a:off x="381000" y="685800"/>
            <a:ext cx="6096000" cy="3429000"/>
          </a:xfrm>
          <a:prstGeom prst="rect">
            <a:avLst/>
          </a:prstGeom>
        </p:spPr>
        <p:txBody>
          <a:bodyPr/>
          <a:lstStyle/>
          <a:p>
            <a:endParaRPr/>
          </a:p>
        </p:txBody>
      </p:sp>
      <p:sp>
        <p:nvSpPr>
          <p:cNvPr id="574" name="Shape 574"/>
          <p:cNvSpPr>
            <a:spLocks noGrp="1"/>
          </p:cNvSpPr>
          <p:nvPr>
            <p:ph type="body" sz="quarter" idx="1"/>
          </p:nvPr>
        </p:nvSpPr>
        <p:spPr>
          <a:prstGeom prst="rect">
            <a:avLst/>
          </a:prstGeom>
        </p:spPr>
        <p:txBody>
          <a:bodyPr/>
          <a:lstStyle/>
          <a:p>
            <a:r>
              <a:rPr dirty="0"/>
              <a:t>Since transposition does not affect the frequency of individual symbols, simple transposition can be easily detected by the cryptanalyst by doing a frequency count. If the ciphertext exhibits a frequency distribution very similar to plaintext, it is most likely a transposition. This can then often be attacked by anagramming—sliding pieces of ciphertext around, then looking for sections that look like anagrams of English words, and solving the anagrams. Once such anagrams have been found, they reveal information about the transposition pattern, and can consequently be extended.</a:t>
            </a:r>
          </a:p>
          <a:p>
            <a:endParaRPr dirty="0"/>
          </a:p>
          <a:p>
            <a:r>
              <a:rPr dirty="0"/>
              <a:t>Simpler transpositions also often suffer from the property that keys very close to the correct key will reveal long sections of legible plaintext interspersed by gibberish. </a:t>
            </a:r>
          </a:p>
        </p:txBody>
      </p:sp>
    </p:spTree>
    <p:extLst>
      <p:ext uri="{BB962C8B-B14F-4D97-AF65-F5344CB8AC3E}">
        <p14:creationId xmlns:p14="http://schemas.microsoft.com/office/powerpoint/2010/main" val="137234633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 name="Shape 581"/>
          <p:cNvSpPr>
            <a:spLocks noGrp="1" noRot="1" noChangeAspect="1"/>
          </p:cNvSpPr>
          <p:nvPr>
            <p:ph type="sldImg"/>
          </p:nvPr>
        </p:nvSpPr>
        <p:spPr>
          <a:xfrm>
            <a:off x="381000" y="685800"/>
            <a:ext cx="6096000" cy="3429000"/>
          </a:xfrm>
          <a:prstGeom prst="rect">
            <a:avLst/>
          </a:prstGeom>
        </p:spPr>
        <p:txBody>
          <a:bodyPr/>
          <a:lstStyle/>
          <a:p>
            <a:endParaRPr/>
          </a:p>
        </p:txBody>
      </p:sp>
      <p:sp>
        <p:nvSpPr>
          <p:cNvPr id="582" name="Shape 582"/>
          <p:cNvSpPr>
            <a:spLocks noGrp="1"/>
          </p:cNvSpPr>
          <p:nvPr>
            <p:ph type="body" sz="quarter" idx="1"/>
          </p:nvPr>
        </p:nvSpPr>
        <p:spPr>
          <a:prstGeom prst="rect">
            <a:avLst/>
          </a:prstGeom>
        </p:spPr>
        <p:txBody>
          <a:bodyPr/>
          <a:lstStyle/>
          <a:p>
            <a:r>
              <a:t>Of themselves transposition and substitution ciphers are weak and can be broken, in most cases easily. By combining them, substitution followed by transposition, perhaps multiple times, with a key.  An example will follow.</a:t>
            </a:r>
          </a:p>
        </p:txBody>
      </p:sp>
    </p:spTree>
    <p:extLst>
      <p:ext uri="{BB962C8B-B14F-4D97-AF65-F5344CB8AC3E}">
        <p14:creationId xmlns:p14="http://schemas.microsoft.com/office/powerpoint/2010/main" val="126167697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 name="Shape 586"/>
          <p:cNvSpPr>
            <a:spLocks noGrp="1" noRot="1" noChangeAspect="1"/>
          </p:cNvSpPr>
          <p:nvPr>
            <p:ph type="sldImg"/>
          </p:nvPr>
        </p:nvSpPr>
        <p:spPr>
          <a:xfrm>
            <a:off x="381000" y="685800"/>
            <a:ext cx="6096000" cy="3429000"/>
          </a:xfrm>
          <a:prstGeom prst="rect">
            <a:avLst/>
          </a:prstGeom>
        </p:spPr>
        <p:txBody>
          <a:bodyPr/>
          <a:lstStyle/>
          <a:p>
            <a:endParaRPr/>
          </a:p>
        </p:txBody>
      </p:sp>
      <p:sp>
        <p:nvSpPr>
          <p:cNvPr id="587" name="Shape 587"/>
          <p:cNvSpPr>
            <a:spLocks noGrp="1"/>
          </p:cNvSpPr>
          <p:nvPr>
            <p:ph type="body" sz="quarter" idx="1"/>
          </p:nvPr>
        </p:nvSpPr>
        <p:spPr>
          <a:prstGeom prst="rect">
            <a:avLst/>
          </a:prstGeom>
        </p:spPr>
        <p:txBody>
          <a:bodyPr/>
          <a:lstStyle/>
          <a:p>
            <a:r>
              <a:t>Perfect secrecy</a:t>
            </a:r>
          </a:p>
          <a:p>
            <a:endParaRPr/>
          </a:p>
          <a:p>
            <a:r>
              <a:t>Claude Shannon proved, using information theory considerations, that the one-time pad has a property he termed perfect secrecy; that is, the ciphertext C gives absolutely no additional information about the plaintext. This is because, given a truly random key which is used only once, a ciphertext can be translated into any plaintext of the same length, and all are equally likely. Thus, the a priori probability of a plaintext message M is the same as the a posteriori probability of a plaintext message M given the corresponding ciphertext. Mathematically, this is expressed as H(M)=H(M|C), where H(M) is the entropy of the plaintext and H(M|C) is the conditional entropy of the plaintext given the ciphertext C. Perfect secrecy is a strong notion of cryptanalytic difficulty.</a:t>
            </a:r>
          </a:p>
          <a:p>
            <a:endParaRPr/>
          </a:p>
          <a:p>
            <a:r>
              <a:t>Despite Shannon's proof of its security, the one-time pad has serious drawbacks in practice:</a:t>
            </a:r>
          </a:p>
          <a:p>
            <a:endParaRPr/>
          </a:p>
          <a:p>
            <a:pPr marL="197555" indent="-197555">
              <a:buSzPct val="75000"/>
              <a:buChar char="•"/>
            </a:pPr>
            <a:r>
              <a:t>it requires perfectly unpredictable random one-time pad numbers, which is a non-trivial software requirement.</a:t>
            </a:r>
          </a:p>
          <a:p>
            <a:pPr marL="197555" indent="-197555">
              <a:buSzPct val="75000"/>
              <a:buChar char="•"/>
            </a:pPr>
            <a:r>
              <a:t>secure generation and exchange of the one-time pad material, which must be at least as long as the message. (The security of the one-time pad is only as secure as the security of the one-time pad key-exchange). Non–information-theoretic-secure ciphers typically only require a cryptographic key, a short string of characters, to be exchanged.</a:t>
            </a:r>
          </a:p>
          <a:p>
            <a:pPr marL="197555" indent="-197555">
              <a:buSzPct val="75000"/>
              <a:buChar char="•"/>
            </a:pPr>
            <a:r>
              <a:t>careful treatment to make sure that it continues to remain secret from any adversary, and is disposed of correctly preventing any reuse in whole or part—hence "one time".</a:t>
            </a:r>
          </a:p>
          <a:p>
            <a:r>
              <a:t>The theoretical perfect security of the one-time-pad applies only in a theoretically perfect setting; no real-world implementation of any cryptosystem can provide perfect security because practical considerations introduce potential vulnerabilities. These practical considerations of security and convenience have meant that the one-time-pad is, in practice, little-used. Implementation difficulties have led to one-time pad systems being broken, and are so serious that they have prevented the one-time pad from being adopted as a widespread tool in information security.</a:t>
            </a:r>
          </a:p>
          <a:p>
            <a:endParaRPr/>
          </a:p>
          <a:p>
            <a:r>
              <a:t>One-time pads solve few current practical problems in cryptography. High quality ciphers are widely available and their security is not considered a major worry at present. Such ciphers are almost always easier to employ than one-time pads; the amount of key material which must be properly generated and securely distributed is far smaller, and public key cryptography overcomes this problem.</a:t>
            </a:r>
          </a:p>
        </p:txBody>
      </p:sp>
    </p:spTree>
    <p:extLst>
      <p:ext uri="{BB962C8B-B14F-4D97-AF65-F5344CB8AC3E}">
        <p14:creationId xmlns:p14="http://schemas.microsoft.com/office/powerpoint/2010/main" val="248037491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 name="Shape 591"/>
          <p:cNvSpPr>
            <a:spLocks noGrp="1" noRot="1" noChangeAspect="1"/>
          </p:cNvSpPr>
          <p:nvPr>
            <p:ph type="sldImg"/>
          </p:nvPr>
        </p:nvSpPr>
        <p:spPr>
          <a:xfrm>
            <a:off x="381000" y="685800"/>
            <a:ext cx="6096000" cy="3429000"/>
          </a:xfrm>
          <a:prstGeom prst="rect">
            <a:avLst/>
          </a:prstGeom>
        </p:spPr>
        <p:txBody>
          <a:bodyPr/>
          <a:lstStyle/>
          <a:p>
            <a:endParaRPr/>
          </a:p>
        </p:txBody>
      </p:sp>
      <p:sp>
        <p:nvSpPr>
          <p:cNvPr id="592" name="Shape 592"/>
          <p:cNvSpPr>
            <a:spLocks noGrp="1"/>
          </p:cNvSpPr>
          <p:nvPr>
            <p:ph type="body" sz="quarter" idx="1"/>
          </p:nvPr>
        </p:nvSpPr>
        <p:spPr>
          <a:prstGeom prst="rect">
            <a:avLst/>
          </a:prstGeom>
        </p:spPr>
        <p:txBody>
          <a:bodyPr/>
          <a:lstStyle/>
          <a:p>
            <a:r>
              <a:t>The foundation of the Vernam cipher as essentially the binary Exclusive OR operation is relatively straightforward. The slides on the following pages show the commutative characteristic of this operation. </a:t>
            </a:r>
          </a:p>
        </p:txBody>
      </p:sp>
    </p:spTree>
    <p:extLst>
      <p:ext uri="{BB962C8B-B14F-4D97-AF65-F5344CB8AC3E}">
        <p14:creationId xmlns:p14="http://schemas.microsoft.com/office/powerpoint/2010/main" val="23604002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 name="Shape 632"/>
          <p:cNvSpPr>
            <a:spLocks noGrp="1" noRot="1" noChangeAspect="1"/>
          </p:cNvSpPr>
          <p:nvPr>
            <p:ph type="sldImg"/>
          </p:nvPr>
        </p:nvSpPr>
        <p:spPr>
          <a:xfrm>
            <a:off x="381000" y="685800"/>
            <a:ext cx="6096000" cy="3429000"/>
          </a:xfrm>
          <a:prstGeom prst="rect">
            <a:avLst/>
          </a:prstGeom>
        </p:spPr>
        <p:txBody>
          <a:bodyPr/>
          <a:lstStyle/>
          <a:p>
            <a:endParaRPr/>
          </a:p>
        </p:txBody>
      </p:sp>
      <p:sp>
        <p:nvSpPr>
          <p:cNvPr id="633" name="Shape 633"/>
          <p:cNvSpPr>
            <a:spLocks noGrp="1"/>
          </p:cNvSpPr>
          <p:nvPr>
            <p:ph type="body" sz="quarter" idx="1"/>
          </p:nvPr>
        </p:nvSpPr>
        <p:spPr>
          <a:prstGeom prst="rect">
            <a:avLst/>
          </a:prstGeom>
        </p:spPr>
        <p:txBody>
          <a:bodyPr/>
          <a:lstStyle/>
          <a:p>
            <a:r>
              <a:t>Up until now we’ve looked at the pre-computer era. However the basic concepts have not changed as we’ve moved into the digital era.</a:t>
            </a:r>
          </a:p>
        </p:txBody>
      </p:sp>
    </p:spTree>
    <p:extLst>
      <p:ext uri="{BB962C8B-B14F-4D97-AF65-F5344CB8AC3E}">
        <p14:creationId xmlns:p14="http://schemas.microsoft.com/office/powerpoint/2010/main" val="4978391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18</a:t>
            </a:fld>
            <a:endParaRPr lang="en-US" dirty="0">
              <a:cs typeface="Tahoma" panose="020B0604030504040204" pitchFamily="34" charset="0"/>
            </a:endParaRPr>
          </a:p>
        </p:txBody>
      </p:sp>
    </p:spTree>
    <p:extLst>
      <p:ext uri="{BB962C8B-B14F-4D97-AF65-F5344CB8AC3E}">
        <p14:creationId xmlns:p14="http://schemas.microsoft.com/office/powerpoint/2010/main" val="41347314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 name="Shape 637"/>
          <p:cNvSpPr>
            <a:spLocks noGrp="1" noRot="1" noChangeAspect="1"/>
          </p:cNvSpPr>
          <p:nvPr>
            <p:ph type="sldImg"/>
          </p:nvPr>
        </p:nvSpPr>
        <p:spPr>
          <a:xfrm>
            <a:off x="381000" y="685800"/>
            <a:ext cx="6096000" cy="3429000"/>
          </a:xfrm>
          <a:prstGeom prst="rect">
            <a:avLst/>
          </a:prstGeom>
        </p:spPr>
        <p:txBody>
          <a:bodyPr/>
          <a:lstStyle/>
          <a:p>
            <a:endParaRPr/>
          </a:p>
        </p:txBody>
      </p:sp>
      <p:sp>
        <p:nvSpPr>
          <p:cNvPr id="638" name="Shape 638"/>
          <p:cNvSpPr>
            <a:spLocks noGrp="1"/>
          </p:cNvSpPr>
          <p:nvPr>
            <p:ph type="body" sz="quarter" idx="1"/>
          </p:nvPr>
        </p:nvSpPr>
        <p:spPr>
          <a:prstGeom prst="rect">
            <a:avLst/>
          </a:prstGeom>
        </p:spPr>
        <p:txBody>
          <a:bodyPr/>
          <a:lstStyle/>
          <a:p>
            <a:r>
              <a:t>The competitively developed Advanced Encryption Standard is public and well examined. It is an example of a modern cryptographic algorithm that expands on most of the basic principles from previous eras. As an example of a well formed modern algorithm is deserves examination.</a:t>
            </a:r>
          </a:p>
        </p:txBody>
      </p:sp>
    </p:spTree>
    <p:extLst>
      <p:ext uri="{BB962C8B-B14F-4D97-AF65-F5344CB8AC3E}">
        <p14:creationId xmlns:p14="http://schemas.microsoft.com/office/powerpoint/2010/main" val="259601036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 name="Shape 645"/>
          <p:cNvSpPr>
            <a:spLocks noGrp="1" noRot="1" noChangeAspect="1"/>
          </p:cNvSpPr>
          <p:nvPr>
            <p:ph type="sldImg"/>
          </p:nvPr>
        </p:nvSpPr>
        <p:spPr>
          <a:xfrm>
            <a:off x="381000" y="685800"/>
            <a:ext cx="6096000" cy="3429000"/>
          </a:xfrm>
          <a:prstGeom prst="rect">
            <a:avLst/>
          </a:prstGeom>
        </p:spPr>
        <p:txBody>
          <a:bodyPr/>
          <a:lstStyle/>
          <a:p>
            <a:endParaRPr/>
          </a:p>
        </p:txBody>
      </p:sp>
      <p:sp>
        <p:nvSpPr>
          <p:cNvPr id="646" name="Shape 646"/>
          <p:cNvSpPr>
            <a:spLocks noGrp="1"/>
          </p:cNvSpPr>
          <p:nvPr>
            <p:ph type="body" sz="quarter" idx="1"/>
          </p:nvPr>
        </p:nvSpPr>
        <p:spPr>
          <a:prstGeom prst="rect">
            <a:avLst/>
          </a:prstGeom>
        </p:spPr>
        <p:txBody>
          <a:bodyPr/>
          <a:lstStyle/>
          <a:p>
            <a:r>
              <a:t>AES is one of a new generation of algorithms in that it was developed through a competition and almost wholly in public. Previously many algorithms were developed in secret by Governments (they were the ones with the resources). However towards the end of the 20th century the open source community were beginning to show that making things public allowed greater scrutiny (we will ignore the HeartBleed issue for now) and supposedly higher levels of security assurance. </a:t>
            </a:r>
          </a:p>
          <a:p>
            <a:endParaRPr/>
          </a:p>
          <a:p>
            <a:r>
              <a:t>The idea of competition to develop algorithms, especially in the US for supply to government where compliance to the Federal Information Processing Standards is essential, has become the norm. AES exemplifies this. It is published as a FIPS. It is the default for most crypto operations where performance is not overly restricted. However it is still subject to export control which will be discussed later.</a:t>
            </a:r>
          </a:p>
        </p:txBody>
      </p:sp>
    </p:spTree>
    <p:extLst>
      <p:ext uri="{BB962C8B-B14F-4D97-AF65-F5344CB8AC3E}">
        <p14:creationId xmlns:p14="http://schemas.microsoft.com/office/powerpoint/2010/main" val="385288754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 name="Shape 650"/>
          <p:cNvSpPr>
            <a:spLocks noGrp="1" noRot="1" noChangeAspect="1"/>
          </p:cNvSpPr>
          <p:nvPr>
            <p:ph type="sldImg"/>
          </p:nvPr>
        </p:nvSpPr>
        <p:spPr>
          <a:xfrm>
            <a:off x="381000" y="685800"/>
            <a:ext cx="6096000" cy="3429000"/>
          </a:xfrm>
          <a:prstGeom prst="rect">
            <a:avLst/>
          </a:prstGeom>
        </p:spPr>
        <p:txBody>
          <a:bodyPr/>
          <a:lstStyle/>
          <a:p>
            <a:endParaRPr/>
          </a:p>
        </p:txBody>
      </p:sp>
      <p:sp>
        <p:nvSpPr>
          <p:cNvPr id="651" name="Shape 651"/>
          <p:cNvSpPr>
            <a:spLocks noGrp="1"/>
          </p:cNvSpPr>
          <p:nvPr>
            <p:ph type="body" sz="quarter" idx="1"/>
          </p:nvPr>
        </p:nvSpPr>
        <p:spPr>
          <a:prstGeom prst="rect">
            <a:avLst/>
          </a:prstGeom>
        </p:spPr>
        <p:txBody>
          <a:bodyPr/>
          <a:lstStyle/>
          <a:p>
            <a:r>
              <a:t>A block structured algorithm is one that encrypts or decrypts data that has been sorted into fixed length blocks. For AES this means it deals with data structures that are 128 bits long. A round is a sequence of cryptographic steps so in this case a round is substitution followed by transposition followed by keying. In AES you do this 10 times creating more and more variation in each round and taking you further and further from any likeness to the original plain text.</a:t>
            </a:r>
          </a:p>
        </p:txBody>
      </p:sp>
    </p:spTree>
    <p:extLst>
      <p:ext uri="{BB962C8B-B14F-4D97-AF65-F5344CB8AC3E}">
        <p14:creationId xmlns:p14="http://schemas.microsoft.com/office/powerpoint/2010/main" val="345241206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 name="Shape 655"/>
          <p:cNvSpPr>
            <a:spLocks noGrp="1" noRot="1" noChangeAspect="1"/>
          </p:cNvSpPr>
          <p:nvPr>
            <p:ph type="sldImg"/>
          </p:nvPr>
        </p:nvSpPr>
        <p:spPr>
          <a:xfrm>
            <a:off x="381000" y="685800"/>
            <a:ext cx="6096000" cy="3429000"/>
          </a:xfrm>
          <a:prstGeom prst="rect">
            <a:avLst/>
          </a:prstGeom>
        </p:spPr>
        <p:txBody>
          <a:bodyPr/>
          <a:lstStyle/>
          <a:p>
            <a:endParaRPr/>
          </a:p>
        </p:txBody>
      </p:sp>
      <p:sp>
        <p:nvSpPr>
          <p:cNvPr id="656" name="Shape 656"/>
          <p:cNvSpPr>
            <a:spLocks noGrp="1"/>
          </p:cNvSpPr>
          <p:nvPr>
            <p:ph type="body" sz="quarter" idx="1"/>
          </p:nvPr>
        </p:nvSpPr>
        <p:spPr>
          <a:prstGeom prst="rect">
            <a:avLst/>
          </a:prstGeom>
        </p:spPr>
        <p:txBody>
          <a:bodyPr/>
          <a:lstStyle/>
          <a:p>
            <a:r>
              <a:t>The 128 bit block size is the same size as the smallest key size allowed. There are mathematical properties associated to the block size that limits the amount of data that can be sent by any one key before there is a likelihood of data collisions. For DES with its 64-bit block size mathematically this limit for safe use of a key is about 32GBytes of transferred data. With a block size of 128 bits the theoretical limit for safe transfer is 256 Exabytes (1 exabyte is about 1 billion gigabytes).</a:t>
            </a:r>
          </a:p>
          <a:p>
            <a:endParaRPr/>
          </a:p>
          <a:p>
            <a:r>
              <a:t>Describing the operation using matrices makes for relatively easy programming and AES is fairly efficient in terms of code size and is now found supported natively in Intel and AMD processors. Almost all programming languages have libraries with AES capability (C, C++, Java etc) and a list of validated implementations is maintained at NIST (</a:t>
            </a:r>
            <a:r>
              <a:rPr u="sng">
                <a:hlinkClick r:id="rId3"/>
              </a:rPr>
              <a:t>http://csrc.nist.gov/groups/STM/cavp/documents/aes/aesval.html</a:t>
            </a:r>
            <a:r>
              <a:t>).</a:t>
            </a:r>
          </a:p>
        </p:txBody>
      </p:sp>
    </p:spTree>
    <p:extLst>
      <p:ext uri="{BB962C8B-B14F-4D97-AF65-F5344CB8AC3E}">
        <p14:creationId xmlns:p14="http://schemas.microsoft.com/office/powerpoint/2010/main" val="316304987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 name="Shape 664"/>
          <p:cNvSpPr>
            <a:spLocks noGrp="1" noRot="1" noChangeAspect="1"/>
          </p:cNvSpPr>
          <p:nvPr>
            <p:ph type="sldImg"/>
          </p:nvPr>
        </p:nvSpPr>
        <p:spPr>
          <a:xfrm>
            <a:off x="381000" y="685800"/>
            <a:ext cx="6096000" cy="3429000"/>
          </a:xfrm>
          <a:prstGeom prst="rect">
            <a:avLst/>
          </a:prstGeom>
        </p:spPr>
        <p:txBody>
          <a:bodyPr/>
          <a:lstStyle/>
          <a:p>
            <a:endParaRPr/>
          </a:p>
        </p:txBody>
      </p:sp>
      <p:sp>
        <p:nvSpPr>
          <p:cNvPr id="665" name="Shape 665"/>
          <p:cNvSpPr>
            <a:spLocks noGrp="1"/>
          </p:cNvSpPr>
          <p:nvPr>
            <p:ph type="body" sz="quarter" idx="1"/>
          </p:nvPr>
        </p:nvSpPr>
        <p:spPr>
          <a:prstGeom prst="rect">
            <a:avLst/>
          </a:prstGeom>
        </p:spPr>
        <p:txBody>
          <a:bodyPr/>
          <a:lstStyle/>
          <a:p>
            <a:r>
              <a:t>As we’ve already seen AES treats data and the key as 128 bit blocks and generally uses matrix manipulation to process them. For simplicity in presentation we write data in hexadecimal format (i.e. 0000 to 1111 in binary, 0 to 15 in digital with the numbers 10 to 15 represented by the letters a through f) and place number pairs in each box of the matrix. So each box represents 8 bits, each row 32 bits, and thus 128 bits in each 4 by 4 matrix.</a:t>
            </a:r>
          </a:p>
        </p:txBody>
      </p:sp>
    </p:spTree>
    <p:extLst>
      <p:ext uri="{BB962C8B-B14F-4D97-AF65-F5344CB8AC3E}">
        <p14:creationId xmlns:p14="http://schemas.microsoft.com/office/powerpoint/2010/main" val="254240204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 name="Shape 696"/>
          <p:cNvSpPr>
            <a:spLocks noGrp="1" noRot="1" noChangeAspect="1"/>
          </p:cNvSpPr>
          <p:nvPr>
            <p:ph type="sldImg"/>
          </p:nvPr>
        </p:nvSpPr>
        <p:spPr>
          <a:xfrm>
            <a:off x="1143000" y="685800"/>
            <a:ext cx="4572000" cy="3429000"/>
          </a:xfrm>
          <a:prstGeom prst="rect">
            <a:avLst/>
          </a:prstGeom>
        </p:spPr>
        <p:txBody>
          <a:bodyPr/>
          <a:lstStyle/>
          <a:p>
            <a:endParaRPr/>
          </a:p>
        </p:txBody>
      </p:sp>
      <p:sp>
        <p:nvSpPr>
          <p:cNvPr id="697" name="Shape 697"/>
          <p:cNvSpPr>
            <a:spLocks noGrp="1"/>
          </p:cNvSpPr>
          <p:nvPr>
            <p:ph type="body" sz="quarter" idx="1"/>
          </p:nvPr>
        </p:nvSpPr>
        <p:spPr>
          <a:prstGeom prst="rect">
            <a:avLst/>
          </a:prstGeom>
        </p:spPr>
        <p:txBody>
          <a:bodyPr/>
          <a:lstStyle/>
          <a:p>
            <a:r>
              <a:t>This is the basic structure of AES’s operation and we will examine each of the steps in more detail in the next few slides.</a:t>
            </a:r>
          </a:p>
        </p:txBody>
      </p:sp>
    </p:spTree>
    <p:extLst>
      <p:ext uri="{BB962C8B-B14F-4D97-AF65-F5344CB8AC3E}">
        <p14:creationId xmlns:p14="http://schemas.microsoft.com/office/powerpoint/2010/main" val="285930896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 name="Shape 701"/>
          <p:cNvSpPr>
            <a:spLocks noGrp="1" noRot="1" noChangeAspect="1"/>
          </p:cNvSpPr>
          <p:nvPr>
            <p:ph type="sldImg"/>
          </p:nvPr>
        </p:nvSpPr>
        <p:spPr>
          <a:xfrm>
            <a:off x="381000" y="685800"/>
            <a:ext cx="6096000" cy="3429000"/>
          </a:xfrm>
          <a:prstGeom prst="rect">
            <a:avLst/>
          </a:prstGeom>
        </p:spPr>
        <p:txBody>
          <a:bodyPr/>
          <a:lstStyle/>
          <a:p>
            <a:endParaRPr/>
          </a:p>
        </p:txBody>
      </p:sp>
      <p:sp>
        <p:nvSpPr>
          <p:cNvPr id="702" name="Shape 702"/>
          <p:cNvSpPr>
            <a:spLocks noGrp="1"/>
          </p:cNvSpPr>
          <p:nvPr>
            <p:ph type="body" sz="quarter" idx="1"/>
          </p:nvPr>
        </p:nvSpPr>
        <p:spPr>
          <a:prstGeom prst="rect">
            <a:avLst/>
          </a:prstGeom>
        </p:spPr>
        <p:txBody>
          <a:bodyPr/>
          <a:lstStyle/>
          <a:p>
            <a:r>
              <a:t>The transforms are substitution and transposition (2 types). In the AES definition each operation is described in pseudo-code as a transform and in the worked example given in this course we have taken the same examples as in FIPS-197. </a:t>
            </a:r>
          </a:p>
        </p:txBody>
      </p:sp>
    </p:spTree>
    <p:extLst>
      <p:ext uri="{BB962C8B-B14F-4D97-AF65-F5344CB8AC3E}">
        <p14:creationId xmlns:p14="http://schemas.microsoft.com/office/powerpoint/2010/main" val="112726273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187</a:t>
            </a:fld>
            <a:endParaRPr lang="en-US" dirty="0">
              <a:cs typeface="Tahoma" panose="020B0604030504040204" pitchFamily="34" charset="0"/>
            </a:endParaRPr>
          </a:p>
        </p:txBody>
      </p:sp>
    </p:spTree>
    <p:extLst>
      <p:ext uri="{BB962C8B-B14F-4D97-AF65-F5344CB8AC3E}">
        <p14:creationId xmlns:p14="http://schemas.microsoft.com/office/powerpoint/2010/main" val="159715336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 name="Shape 715"/>
          <p:cNvSpPr>
            <a:spLocks noGrp="1" noRot="1" noChangeAspect="1"/>
          </p:cNvSpPr>
          <p:nvPr>
            <p:ph type="sldImg"/>
          </p:nvPr>
        </p:nvSpPr>
        <p:spPr>
          <a:xfrm>
            <a:off x="1143000" y="685800"/>
            <a:ext cx="4572000" cy="3429000"/>
          </a:xfrm>
          <a:prstGeom prst="rect">
            <a:avLst/>
          </a:prstGeom>
        </p:spPr>
        <p:txBody>
          <a:bodyPr/>
          <a:lstStyle/>
          <a:p>
            <a:endParaRPr/>
          </a:p>
        </p:txBody>
      </p:sp>
      <p:sp>
        <p:nvSpPr>
          <p:cNvPr id="716" name="Shape 716"/>
          <p:cNvSpPr>
            <a:spLocks noGrp="1"/>
          </p:cNvSpPr>
          <p:nvPr>
            <p:ph type="body" sz="quarter" idx="1"/>
          </p:nvPr>
        </p:nvSpPr>
        <p:spPr>
          <a:prstGeom prst="rect">
            <a:avLst/>
          </a:prstGeom>
        </p:spPr>
        <p:txBody>
          <a:bodyPr/>
          <a:lstStyle/>
          <a:p>
            <a:r>
              <a:t>The substitution table (or alphabet) is called the S-Box and is calculated at the initialisation of the algorithm. The S-box has to meet certain criteria and these are Strict Avalanche Criteria, Balance, and Bit Independence Criteria. The AES design meets all of these criteria. It has to be noted that the S-box is the root of the algorithm - get it wrong by failing to meet the criteria and the algorithm is weak and can be attacked.</a:t>
            </a:r>
          </a:p>
        </p:txBody>
      </p:sp>
    </p:spTree>
    <p:extLst>
      <p:ext uri="{BB962C8B-B14F-4D97-AF65-F5344CB8AC3E}">
        <p14:creationId xmlns:p14="http://schemas.microsoft.com/office/powerpoint/2010/main" val="345811861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9" name="Shape 859"/>
          <p:cNvSpPr>
            <a:spLocks noGrp="1" noRot="1" noChangeAspect="1"/>
          </p:cNvSpPr>
          <p:nvPr>
            <p:ph type="sldImg"/>
          </p:nvPr>
        </p:nvSpPr>
        <p:spPr>
          <a:xfrm>
            <a:off x="1143000" y="685800"/>
            <a:ext cx="4572000" cy="3429000"/>
          </a:xfrm>
          <a:prstGeom prst="rect">
            <a:avLst/>
          </a:prstGeom>
        </p:spPr>
        <p:txBody>
          <a:bodyPr/>
          <a:lstStyle/>
          <a:p>
            <a:endParaRPr/>
          </a:p>
        </p:txBody>
      </p:sp>
      <p:sp>
        <p:nvSpPr>
          <p:cNvPr id="860" name="Shape 860"/>
          <p:cNvSpPr>
            <a:spLocks noGrp="1"/>
          </p:cNvSpPr>
          <p:nvPr>
            <p:ph type="body" sz="quarter" idx="1"/>
          </p:nvPr>
        </p:nvSpPr>
        <p:spPr>
          <a:prstGeom prst="rect">
            <a:avLst/>
          </a:prstGeom>
        </p:spPr>
        <p:txBody>
          <a:bodyPr/>
          <a:lstStyle/>
          <a:p>
            <a:r>
              <a:t>The shift transform is the first of 2 transposition steps. It simply moves the data in the matrix by shifting each row a fixed amount.</a:t>
            </a:r>
          </a:p>
        </p:txBody>
      </p:sp>
    </p:spTree>
    <p:extLst>
      <p:ext uri="{BB962C8B-B14F-4D97-AF65-F5344CB8AC3E}">
        <p14:creationId xmlns:p14="http://schemas.microsoft.com/office/powerpoint/2010/main" val="269388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19</a:t>
            </a:fld>
            <a:endParaRPr lang="en-US" dirty="0">
              <a:cs typeface="Tahoma" panose="020B0604030504040204" pitchFamily="34" charset="0"/>
            </a:endParaRPr>
          </a:p>
        </p:txBody>
      </p:sp>
    </p:spTree>
    <p:extLst>
      <p:ext uri="{BB962C8B-B14F-4D97-AF65-F5344CB8AC3E}">
        <p14:creationId xmlns:p14="http://schemas.microsoft.com/office/powerpoint/2010/main" val="13153996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210</a:t>
            </a:fld>
            <a:endParaRPr lang="en-US" dirty="0">
              <a:cs typeface="Tahoma" panose="020B0604030504040204" pitchFamily="34" charset="0"/>
            </a:endParaRPr>
          </a:p>
        </p:txBody>
      </p:sp>
    </p:spTree>
    <p:extLst>
      <p:ext uri="{BB962C8B-B14F-4D97-AF65-F5344CB8AC3E}">
        <p14:creationId xmlns:p14="http://schemas.microsoft.com/office/powerpoint/2010/main" val="2164803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 name="Shape 890"/>
          <p:cNvSpPr>
            <a:spLocks noGrp="1" noRot="1" noChangeAspect="1"/>
          </p:cNvSpPr>
          <p:nvPr>
            <p:ph type="sldImg"/>
          </p:nvPr>
        </p:nvSpPr>
        <p:spPr>
          <a:xfrm>
            <a:off x="1143000" y="685800"/>
            <a:ext cx="4572000" cy="3429000"/>
          </a:xfrm>
          <a:prstGeom prst="rect">
            <a:avLst/>
          </a:prstGeom>
        </p:spPr>
        <p:txBody>
          <a:bodyPr/>
          <a:lstStyle/>
          <a:p>
            <a:endParaRPr/>
          </a:p>
        </p:txBody>
      </p:sp>
      <p:sp>
        <p:nvSpPr>
          <p:cNvPr id="891" name="Shape 891"/>
          <p:cNvSpPr>
            <a:spLocks noGrp="1"/>
          </p:cNvSpPr>
          <p:nvPr>
            <p:ph type="body" sz="quarter" idx="1"/>
          </p:nvPr>
        </p:nvSpPr>
        <p:spPr>
          <a:prstGeom prst="rect">
            <a:avLst/>
          </a:prstGeom>
        </p:spPr>
        <p:txBody>
          <a:bodyPr/>
          <a:lstStyle/>
          <a:p>
            <a:r>
              <a:t>The mix transform is another transposition algorithm, with a twist, in that it mixes up the data by multiplying is by a fixed vector.</a:t>
            </a:r>
          </a:p>
        </p:txBody>
      </p:sp>
    </p:spTree>
    <p:extLst>
      <p:ext uri="{BB962C8B-B14F-4D97-AF65-F5344CB8AC3E}">
        <p14:creationId xmlns:p14="http://schemas.microsoft.com/office/powerpoint/2010/main" val="72350013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 name="Shape 951"/>
          <p:cNvSpPr>
            <a:spLocks noGrp="1" noRot="1" noChangeAspect="1"/>
          </p:cNvSpPr>
          <p:nvPr>
            <p:ph type="sldImg"/>
          </p:nvPr>
        </p:nvSpPr>
        <p:spPr>
          <a:xfrm>
            <a:off x="1143000" y="685800"/>
            <a:ext cx="4572000" cy="3429000"/>
          </a:xfrm>
          <a:prstGeom prst="rect">
            <a:avLst/>
          </a:prstGeom>
        </p:spPr>
        <p:txBody>
          <a:bodyPr/>
          <a:lstStyle/>
          <a:p>
            <a:endParaRPr/>
          </a:p>
        </p:txBody>
      </p:sp>
      <p:sp>
        <p:nvSpPr>
          <p:cNvPr id="952" name="Shape 952"/>
          <p:cNvSpPr>
            <a:spLocks noGrp="1"/>
          </p:cNvSpPr>
          <p:nvPr>
            <p:ph type="body" sz="quarter" idx="1"/>
          </p:nvPr>
        </p:nvSpPr>
        <p:spPr>
          <a:prstGeom prst="rect">
            <a:avLst/>
          </a:prstGeom>
        </p:spPr>
        <p:txBody>
          <a:bodyPr/>
          <a:lstStyle/>
          <a:p>
            <a:r>
              <a:t>In common with many algorithms keying is simply a case of multiplying the plaintext by the key (where the multiplication is the binary eXclusive OR function, where 0*0=0, 0*1=1, 1*1=0).</a:t>
            </a:r>
          </a:p>
        </p:txBody>
      </p:sp>
    </p:spTree>
    <p:extLst>
      <p:ext uri="{BB962C8B-B14F-4D97-AF65-F5344CB8AC3E}">
        <p14:creationId xmlns:p14="http://schemas.microsoft.com/office/powerpoint/2010/main" val="6605078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 name="Shape 1231"/>
          <p:cNvSpPr>
            <a:spLocks noGrp="1" noRot="1" noChangeAspect="1"/>
          </p:cNvSpPr>
          <p:nvPr>
            <p:ph type="sldImg"/>
          </p:nvPr>
        </p:nvSpPr>
        <p:spPr>
          <a:xfrm>
            <a:off x="381000" y="685800"/>
            <a:ext cx="6096000" cy="3429000"/>
          </a:xfrm>
          <a:prstGeom prst="rect">
            <a:avLst/>
          </a:prstGeom>
        </p:spPr>
        <p:txBody>
          <a:bodyPr/>
          <a:lstStyle/>
          <a:p>
            <a:endParaRPr/>
          </a:p>
        </p:txBody>
      </p:sp>
      <p:sp>
        <p:nvSpPr>
          <p:cNvPr id="1232" name="Shape 1232"/>
          <p:cNvSpPr>
            <a:spLocks noGrp="1"/>
          </p:cNvSpPr>
          <p:nvPr>
            <p:ph type="body" sz="quarter" idx="1"/>
          </p:nvPr>
        </p:nvSpPr>
        <p:spPr>
          <a:prstGeom prst="rect">
            <a:avLst/>
          </a:prstGeom>
        </p:spPr>
        <p:txBody>
          <a:bodyPr/>
          <a:lstStyle/>
          <a:p>
            <a:r>
              <a:t>In essence for AES you are applying a key several times so rather than applying the same 128 bit key every time you expand that key to give you 1280 additional bits of key (10 instances of 128 bits) and apply a distinct (related) 128 bit key every time. This increases the randomness of the overall output.</a:t>
            </a:r>
          </a:p>
        </p:txBody>
      </p:sp>
    </p:spTree>
    <p:extLst>
      <p:ext uri="{BB962C8B-B14F-4D97-AF65-F5344CB8AC3E}">
        <p14:creationId xmlns:p14="http://schemas.microsoft.com/office/powerpoint/2010/main" val="190938050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 name="Shape 1380"/>
          <p:cNvSpPr>
            <a:spLocks noGrp="1" noRot="1" noChangeAspect="1"/>
          </p:cNvSpPr>
          <p:nvPr>
            <p:ph type="sldImg"/>
          </p:nvPr>
        </p:nvSpPr>
        <p:spPr>
          <a:xfrm>
            <a:off x="381000" y="685800"/>
            <a:ext cx="6096000" cy="3429000"/>
          </a:xfrm>
          <a:prstGeom prst="rect">
            <a:avLst/>
          </a:prstGeom>
        </p:spPr>
        <p:txBody>
          <a:bodyPr/>
          <a:lstStyle/>
          <a:p>
            <a:endParaRPr/>
          </a:p>
        </p:txBody>
      </p:sp>
      <p:sp>
        <p:nvSpPr>
          <p:cNvPr id="1381" name="Shape 1381"/>
          <p:cNvSpPr>
            <a:spLocks noGrp="1"/>
          </p:cNvSpPr>
          <p:nvPr>
            <p:ph type="body" sz="quarter" idx="1"/>
          </p:nvPr>
        </p:nvSpPr>
        <p:spPr>
          <a:prstGeom prst="rect">
            <a:avLst/>
          </a:prstGeom>
        </p:spPr>
        <p:txBody>
          <a:bodyPr/>
          <a:lstStyle/>
          <a:p>
            <a:r>
              <a:t>Of itself the algorithm doesn’t do an awful lot. If you have 128 bits of text to encrypt it’ll work brilliantly. If you have more than that (a kilobyte, a megabyte, a gigabyte of data?) you have to apply the algorithm across the text. There are a number of ways of doing this and this section is intended to review them and identify their strengths and weaknesses (the ones on the slide that are in bold are the good ones and this section explains why).</a:t>
            </a:r>
          </a:p>
        </p:txBody>
      </p:sp>
    </p:spTree>
    <p:extLst>
      <p:ext uri="{BB962C8B-B14F-4D97-AF65-F5344CB8AC3E}">
        <p14:creationId xmlns:p14="http://schemas.microsoft.com/office/powerpoint/2010/main" val="404077879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5" name="Shape 1385"/>
          <p:cNvSpPr>
            <a:spLocks noGrp="1" noRot="1" noChangeAspect="1"/>
          </p:cNvSpPr>
          <p:nvPr>
            <p:ph type="sldImg"/>
          </p:nvPr>
        </p:nvSpPr>
        <p:spPr>
          <a:xfrm>
            <a:off x="381000" y="685800"/>
            <a:ext cx="6096000" cy="3429000"/>
          </a:xfrm>
          <a:prstGeom prst="rect">
            <a:avLst/>
          </a:prstGeom>
        </p:spPr>
        <p:txBody>
          <a:bodyPr/>
          <a:lstStyle/>
          <a:p>
            <a:endParaRPr/>
          </a:p>
        </p:txBody>
      </p:sp>
      <p:sp>
        <p:nvSpPr>
          <p:cNvPr id="1386" name="Shape 1386"/>
          <p:cNvSpPr>
            <a:spLocks noGrp="1"/>
          </p:cNvSpPr>
          <p:nvPr>
            <p:ph type="body" sz="quarter" idx="1"/>
          </p:nvPr>
        </p:nvSpPr>
        <p:spPr>
          <a:prstGeom prst="rect">
            <a:avLst/>
          </a:prstGeom>
        </p:spPr>
        <p:txBody>
          <a:bodyPr/>
          <a:lstStyle/>
          <a:p>
            <a:r>
              <a:t>The distinction between block and stream ciphers is important but it should be noted that a block cipher can operate as a stream cipher. The main difference is in how errors are propagated: block ciphers have the property that 1 error in transmission invalidates the entire block; stream ciphers have the property that 1 error in transmission only affects that bit.</a:t>
            </a:r>
          </a:p>
          <a:p>
            <a:endParaRPr/>
          </a:p>
          <a:p>
            <a:r>
              <a:t>A basic rule of thumb: Use stream modes for streamed media (voice, real time video, etc.); Use block modes for files and non-time sensitive data.</a:t>
            </a:r>
          </a:p>
        </p:txBody>
      </p:sp>
    </p:spTree>
    <p:extLst>
      <p:ext uri="{BB962C8B-B14F-4D97-AF65-F5344CB8AC3E}">
        <p14:creationId xmlns:p14="http://schemas.microsoft.com/office/powerpoint/2010/main" val="232984018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 name="Shape 1390"/>
          <p:cNvSpPr>
            <a:spLocks noGrp="1" noRot="1" noChangeAspect="1"/>
          </p:cNvSpPr>
          <p:nvPr>
            <p:ph type="sldImg"/>
          </p:nvPr>
        </p:nvSpPr>
        <p:spPr>
          <a:xfrm>
            <a:off x="381000" y="685800"/>
            <a:ext cx="6096000" cy="3429000"/>
          </a:xfrm>
          <a:prstGeom prst="rect">
            <a:avLst/>
          </a:prstGeom>
        </p:spPr>
        <p:txBody>
          <a:bodyPr/>
          <a:lstStyle/>
          <a:p>
            <a:endParaRPr/>
          </a:p>
        </p:txBody>
      </p:sp>
      <p:sp>
        <p:nvSpPr>
          <p:cNvPr id="1391" name="Shape 1391"/>
          <p:cNvSpPr>
            <a:spLocks noGrp="1"/>
          </p:cNvSpPr>
          <p:nvPr>
            <p:ph type="body" sz="quarter" idx="1"/>
          </p:nvPr>
        </p:nvSpPr>
        <p:spPr>
          <a:prstGeom prst="rect">
            <a:avLst/>
          </a:prstGeom>
        </p:spPr>
        <p:txBody>
          <a:bodyPr/>
          <a:lstStyle/>
          <a:p>
            <a:r>
              <a:t>Electronic codebook mode simply uses the key against each 128 bit block of the plain text. As noted it doesn’t randomise the entire text - only each 128 bit block. So if a block repeats in the plain text it will repeat again in the cipher text.</a:t>
            </a:r>
          </a:p>
        </p:txBody>
      </p:sp>
    </p:spTree>
    <p:extLst>
      <p:ext uri="{BB962C8B-B14F-4D97-AF65-F5344CB8AC3E}">
        <p14:creationId xmlns:p14="http://schemas.microsoft.com/office/powerpoint/2010/main" val="126757063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8" name="Shape 1418"/>
          <p:cNvSpPr>
            <a:spLocks noGrp="1" noRot="1" noChangeAspect="1"/>
          </p:cNvSpPr>
          <p:nvPr>
            <p:ph type="sldImg"/>
          </p:nvPr>
        </p:nvSpPr>
        <p:spPr>
          <a:xfrm>
            <a:off x="381000" y="685800"/>
            <a:ext cx="6096000" cy="3429000"/>
          </a:xfrm>
          <a:prstGeom prst="rect">
            <a:avLst/>
          </a:prstGeom>
        </p:spPr>
        <p:txBody>
          <a:bodyPr/>
          <a:lstStyle/>
          <a:p>
            <a:endParaRPr/>
          </a:p>
        </p:txBody>
      </p:sp>
      <p:sp>
        <p:nvSpPr>
          <p:cNvPr id="1419" name="Shape 1419"/>
          <p:cNvSpPr>
            <a:spLocks noGrp="1"/>
          </p:cNvSpPr>
          <p:nvPr>
            <p:ph type="body" sz="quarter" idx="1"/>
          </p:nvPr>
        </p:nvSpPr>
        <p:spPr>
          <a:prstGeom prst="rect">
            <a:avLst/>
          </a:prstGeom>
        </p:spPr>
        <p:txBody>
          <a:bodyPr/>
          <a:lstStyle/>
          <a:p>
            <a:r>
              <a:t>Cipher Block chaining massively increases the randomness in the cipher text. It is initialised with a randomised initialisation vector that is XOR-ed with the plaintext before encryption. The output is then used as the initialisation vector for the next block of plain text. Every block after the first one is then dependent on all previously encrypted blocks.</a:t>
            </a:r>
          </a:p>
        </p:txBody>
      </p:sp>
    </p:spTree>
    <p:extLst>
      <p:ext uri="{BB962C8B-B14F-4D97-AF65-F5344CB8AC3E}">
        <p14:creationId xmlns:p14="http://schemas.microsoft.com/office/powerpoint/2010/main" val="285745403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3" name="Shape 1483"/>
          <p:cNvSpPr>
            <a:spLocks noGrp="1" noRot="1" noChangeAspect="1"/>
          </p:cNvSpPr>
          <p:nvPr>
            <p:ph type="sldImg"/>
          </p:nvPr>
        </p:nvSpPr>
        <p:spPr>
          <a:xfrm>
            <a:off x="381000" y="685800"/>
            <a:ext cx="6096000" cy="3429000"/>
          </a:xfrm>
          <a:prstGeom prst="rect">
            <a:avLst/>
          </a:prstGeom>
        </p:spPr>
        <p:txBody>
          <a:bodyPr/>
          <a:lstStyle/>
          <a:p>
            <a:endParaRPr/>
          </a:p>
        </p:txBody>
      </p:sp>
      <p:sp>
        <p:nvSpPr>
          <p:cNvPr id="1484" name="Shape 1484"/>
          <p:cNvSpPr>
            <a:spLocks noGrp="1"/>
          </p:cNvSpPr>
          <p:nvPr>
            <p:ph type="body" sz="quarter" idx="1"/>
          </p:nvPr>
        </p:nvSpPr>
        <p:spPr>
          <a:prstGeom prst="rect">
            <a:avLst/>
          </a:prstGeom>
        </p:spPr>
        <p:txBody>
          <a:bodyPr/>
          <a:lstStyle/>
          <a:p>
            <a:r>
              <a:t>This is a variation of the CBC mode. As noted it has been used but deprecated. For every block N after the first the initialisation vector is made up of the plain text of block N-1 XORed with the cipher text from block N-1.</a:t>
            </a:r>
          </a:p>
        </p:txBody>
      </p:sp>
    </p:spTree>
    <p:extLst>
      <p:ext uri="{BB962C8B-B14F-4D97-AF65-F5344CB8AC3E}">
        <p14:creationId xmlns:p14="http://schemas.microsoft.com/office/powerpoint/2010/main" val="340091251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0" name="Shape 1560"/>
          <p:cNvSpPr>
            <a:spLocks noGrp="1" noRot="1" noChangeAspect="1"/>
          </p:cNvSpPr>
          <p:nvPr>
            <p:ph type="sldImg"/>
          </p:nvPr>
        </p:nvSpPr>
        <p:spPr>
          <a:xfrm>
            <a:off x="381000" y="685800"/>
            <a:ext cx="6096000" cy="3429000"/>
          </a:xfrm>
          <a:prstGeom prst="rect">
            <a:avLst/>
          </a:prstGeom>
        </p:spPr>
        <p:txBody>
          <a:bodyPr/>
          <a:lstStyle/>
          <a:p>
            <a:endParaRPr/>
          </a:p>
        </p:txBody>
      </p:sp>
      <p:sp>
        <p:nvSpPr>
          <p:cNvPr id="1561" name="Shape 1561"/>
          <p:cNvSpPr>
            <a:spLocks noGrp="1"/>
          </p:cNvSpPr>
          <p:nvPr>
            <p:ph type="body" sz="quarter" idx="1"/>
          </p:nvPr>
        </p:nvSpPr>
        <p:spPr>
          <a:prstGeom prst="rect">
            <a:avLst/>
          </a:prstGeom>
        </p:spPr>
        <p:txBody>
          <a:bodyPr/>
          <a:lstStyle/>
          <a:p>
            <a:r>
              <a:t>This mode extends CBC mode in a different way. The key is used to encrypt the initialisation vector and the resulting cipher text is XORed with the plain text to give the output cipher-text. This output is then used as the initialisation vector to the next encryption of the key. </a:t>
            </a:r>
          </a:p>
        </p:txBody>
      </p:sp>
    </p:spTree>
    <p:extLst>
      <p:ext uri="{BB962C8B-B14F-4D97-AF65-F5344CB8AC3E}">
        <p14:creationId xmlns:p14="http://schemas.microsoft.com/office/powerpoint/2010/main" val="6219723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20</a:t>
            </a:fld>
            <a:endParaRPr lang="en-US" dirty="0">
              <a:cs typeface="Tahoma" panose="020B0604030504040204" pitchFamily="34" charset="0"/>
            </a:endParaRPr>
          </a:p>
        </p:txBody>
      </p:sp>
    </p:spTree>
    <p:extLst>
      <p:ext uri="{BB962C8B-B14F-4D97-AF65-F5344CB8AC3E}">
        <p14:creationId xmlns:p14="http://schemas.microsoft.com/office/powerpoint/2010/main" val="10104978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8" name="Shape 1618"/>
          <p:cNvSpPr>
            <a:spLocks noGrp="1" noRot="1" noChangeAspect="1"/>
          </p:cNvSpPr>
          <p:nvPr>
            <p:ph type="sldImg"/>
          </p:nvPr>
        </p:nvSpPr>
        <p:spPr>
          <a:xfrm>
            <a:off x="381000" y="685800"/>
            <a:ext cx="6096000" cy="3429000"/>
          </a:xfrm>
          <a:prstGeom prst="rect">
            <a:avLst/>
          </a:prstGeom>
        </p:spPr>
        <p:txBody>
          <a:bodyPr/>
          <a:lstStyle/>
          <a:p>
            <a:endParaRPr/>
          </a:p>
        </p:txBody>
      </p:sp>
      <p:sp>
        <p:nvSpPr>
          <p:cNvPr id="1619" name="Shape 1619"/>
          <p:cNvSpPr>
            <a:spLocks noGrp="1"/>
          </p:cNvSpPr>
          <p:nvPr>
            <p:ph type="body" sz="quarter" idx="1"/>
          </p:nvPr>
        </p:nvSpPr>
        <p:spPr>
          <a:prstGeom prst="rect">
            <a:avLst/>
          </a:prstGeom>
        </p:spPr>
        <p:txBody>
          <a:bodyPr/>
          <a:lstStyle/>
          <a:p>
            <a:r>
              <a:t>As noted this mode uses a similar principal to Cipher feedback but uses the output of the cipher rather than the output of the XOR function.</a:t>
            </a:r>
          </a:p>
        </p:txBody>
      </p:sp>
    </p:spTree>
    <p:extLst>
      <p:ext uri="{BB962C8B-B14F-4D97-AF65-F5344CB8AC3E}">
        <p14:creationId xmlns:p14="http://schemas.microsoft.com/office/powerpoint/2010/main" val="290946690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6" name="Shape 1676"/>
          <p:cNvSpPr>
            <a:spLocks noGrp="1" noRot="1" noChangeAspect="1"/>
          </p:cNvSpPr>
          <p:nvPr>
            <p:ph type="sldImg"/>
          </p:nvPr>
        </p:nvSpPr>
        <p:spPr>
          <a:xfrm>
            <a:off x="381000" y="685800"/>
            <a:ext cx="6096000" cy="3429000"/>
          </a:xfrm>
          <a:prstGeom prst="rect">
            <a:avLst/>
          </a:prstGeom>
        </p:spPr>
        <p:txBody>
          <a:bodyPr/>
          <a:lstStyle/>
          <a:p>
            <a:endParaRPr/>
          </a:p>
        </p:txBody>
      </p:sp>
      <p:sp>
        <p:nvSpPr>
          <p:cNvPr id="1677" name="Shape 1677"/>
          <p:cNvSpPr>
            <a:spLocks noGrp="1"/>
          </p:cNvSpPr>
          <p:nvPr>
            <p:ph type="body" sz="quarter" idx="1"/>
          </p:nvPr>
        </p:nvSpPr>
        <p:spPr>
          <a:prstGeom prst="rect">
            <a:avLst/>
          </a:prstGeom>
        </p:spPr>
        <p:txBody>
          <a:bodyPr/>
          <a:lstStyle/>
          <a:p>
            <a:r>
              <a:t>In this mode a nonce or counter is used in a similar way to an initialisation vector. In this mode there is no chaining or feedback but every block is uniquely encrypted so there is no pattern transfer from plaintext to ciphertext. Using a counter, such as the transmission sequence number in telecommunications, it is possible to lose a block but still decrypt what you receive (this cannot happen with the chaining and feedback modes as in those modes block N is dependent on the operations on all previous blocks).</a:t>
            </a:r>
          </a:p>
        </p:txBody>
      </p:sp>
    </p:spTree>
    <p:extLst>
      <p:ext uri="{BB962C8B-B14F-4D97-AF65-F5344CB8AC3E}">
        <p14:creationId xmlns:p14="http://schemas.microsoft.com/office/powerpoint/2010/main" val="180368192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8" name="Shape 1738"/>
          <p:cNvSpPr>
            <a:spLocks noGrp="1" noRot="1" noChangeAspect="1"/>
          </p:cNvSpPr>
          <p:nvPr>
            <p:ph type="sldImg"/>
          </p:nvPr>
        </p:nvSpPr>
        <p:spPr>
          <a:xfrm>
            <a:off x="381000" y="685800"/>
            <a:ext cx="6096000" cy="3429000"/>
          </a:xfrm>
          <a:prstGeom prst="rect">
            <a:avLst/>
          </a:prstGeom>
        </p:spPr>
        <p:txBody>
          <a:bodyPr/>
          <a:lstStyle/>
          <a:p>
            <a:endParaRPr/>
          </a:p>
        </p:txBody>
      </p:sp>
      <p:sp>
        <p:nvSpPr>
          <p:cNvPr id="1739" name="Shape 1739"/>
          <p:cNvSpPr>
            <a:spLocks noGrp="1"/>
          </p:cNvSpPr>
          <p:nvPr>
            <p:ph type="body" sz="quarter" idx="1"/>
          </p:nvPr>
        </p:nvSpPr>
        <p:spPr>
          <a:prstGeom prst="rect">
            <a:avLst/>
          </a:prstGeom>
        </p:spPr>
        <p:txBody>
          <a:bodyPr/>
          <a:lstStyle/>
          <a:p>
            <a:r>
              <a:rPr dirty="0"/>
              <a:t>For every transform used for encryption there is an inverse transform. So the substitution uses an inverse S-Box and matches the </a:t>
            </a:r>
            <a:r>
              <a:rPr dirty="0" err="1"/>
              <a:t>InvSubBytes</a:t>
            </a:r>
            <a:r>
              <a:rPr dirty="0"/>
              <a:t>() to the encryption mode </a:t>
            </a:r>
            <a:r>
              <a:rPr dirty="0" err="1"/>
              <a:t>SubBytes</a:t>
            </a:r>
            <a:r>
              <a:rPr dirty="0"/>
              <a:t>() transform.</a:t>
            </a:r>
          </a:p>
        </p:txBody>
      </p:sp>
    </p:spTree>
    <p:extLst>
      <p:ext uri="{BB962C8B-B14F-4D97-AF65-F5344CB8AC3E}">
        <p14:creationId xmlns:p14="http://schemas.microsoft.com/office/powerpoint/2010/main" val="20064051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 name="Shape 1771"/>
          <p:cNvSpPr>
            <a:spLocks noGrp="1" noRot="1" noChangeAspect="1"/>
          </p:cNvSpPr>
          <p:nvPr>
            <p:ph type="sldImg"/>
          </p:nvPr>
        </p:nvSpPr>
        <p:spPr>
          <a:xfrm>
            <a:off x="1143000" y="685800"/>
            <a:ext cx="4572000" cy="3429000"/>
          </a:xfrm>
          <a:prstGeom prst="rect">
            <a:avLst/>
          </a:prstGeom>
        </p:spPr>
        <p:txBody>
          <a:bodyPr/>
          <a:lstStyle/>
          <a:p>
            <a:endParaRPr/>
          </a:p>
        </p:txBody>
      </p:sp>
      <p:sp>
        <p:nvSpPr>
          <p:cNvPr id="1772" name="Shape 1772"/>
          <p:cNvSpPr>
            <a:spLocks noGrp="1"/>
          </p:cNvSpPr>
          <p:nvPr>
            <p:ph type="body" sz="quarter" idx="1"/>
          </p:nvPr>
        </p:nvSpPr>
        <p:spPr>
          <a:prstGeom prst="rect">
            <a:avLst/>
          </a:prstGeom>
        </p:spPr>
        <p:txBody>
          <a:bodyPr/>
          <a:lstStyle/>
          <a:p>
            <a:r>
              <a:t>ECB mode decryption is a true mirror of encryption.</a:t>
            </a:r>
          </a:p>
        </p:txBody>
      </p:sp>
    </p:spTree>
    <p:extLst>
      <p:ext uri="{BB962C8B-B14F-4D97-AF65-F5344CB8AC3E}">
        <p14:creationId xmlns:p14="http://schemas.microsoft.com/office/powerpoint/2010/main" val="165955648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1" name="Shape 1831"/>
          <p:cNvSpPr>
            <a:spLocks noGrp="1" noRot="1" noChangeAspect="1"/>
          </p:cNvSpPr>
          <p:nvPr>
            <p:ph type="sldImg"/>
          </p:nvPr>
        </p:nvSpPr>
        <p:spPr>
          <a:xfrm>
            <a:off x="1143000" y="685800"/>
            <a:ext cx="4572000" cy="3429000"/>
          </a:xfrm>
          <a:prstGeom prst="rect">
            <a:avLst/>
          </a:prstGeom>
        </p:spPr>
        <p:txBody>
          <a:bodyPr/>
          <a:lstStyle/>
          <a:p>
            <a:endParaRPr/>
          </a:p>
        </p:txBody>
      </p:sp>
      <p:sp>
        <p:nvSpPr>
          <p:cNvPr id="1832" name="Shape 1832"/>
          <p:cNvSpPr>
            <a:spLocks noGrp="1"/>
          </p:cNvSpPr>
          <p:nvPr>
            <p:ph type="body" sz="quarter" idx="1"/>
          </p:nvPr>
        </p:nvSpPr>
        <p:spPr>
          <a:prstGeom prst="rect">
            <a:avLst/>
          </a:prstGeom>
        </p:spPr>
        <p:txBody>
          <a:bodyPr/>
          <a:lstStyle/>
          <a:p>
            <a:r>
              <a:t>In the decryption mode of CBC it is not a mirror of encryption. Rather the cipher text of block N is fed forward to the output of the enciphering of cipher text block N+1 and the key, to be XORed thus retrieving the plain text.</a:t>
            </a:r>
          </a:p>
        </p:txBody>
      </p:sp>
    </p:spTree>
    <p:extLst>
      <p:ext uri="{BB962C8B-B14F-4D97-AF65-F5344CB8AC3E}">
        <p14:creationId xmlns:p14="http://schemas.microsoft.com/office/powerpoint/2010/main" val="268245349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279</a:t>
            </a:fld>
            <a:endParaRPr lang="en-US" dirty="0">
              <a:cs typeface="Tahoma" panose="020B0604030504040204" pitchFamily="34" charset="0"/>
            </a:endParaRPr>
          </a:p>
        </p:txBody>
      </p:sp>
    </p:spTree>
    <p:extLst>
      <p:ext uri="{BB962C8B-B14F-4D97-AF65-F5344CB8AC3E}">
        <p14:creationId xmlns:p14="http://schemas.microsoft.com/office/powerpoint/2010/main" val="253095705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283</a:t>
            </a:fld>
            <a:endParaRPr lang="en-US" dirty="0">
              <a:cs typeface="Tahoma" panose="020B0604030504040204" pitchFamily="34" charset="0"/>
            </a:endParaRPr>
          </a:p>
        </p:txBody>
      </p:sp>
    </p:spTree>
    <p:extLst>
      <p:ext uri="{BB962C8B-B14F-4D97-AF65-F5344CB8AC3E}">
        <p14:creationId xmlns:p14="http://schemas.microsoft.com/office/powerpoint/2010/main" val="190249429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286</a:t>
            </a:fld>
            <a:endParaRPr lang="en-US" dirty="0">
              <a:cs typeface="Tahoma" panose="020B0604030504040204" pitchFamily="34" charset="0"/>
            </a:endParaRPr>
          </a:p>
        </p:txBody>
      </p:sp>
    </p:spTree>
    <p:extLst>
      <p:ext uri="{BB962C8B-B14F-4D97-AF65-F5344CB8AC3E}">
        <p14:creationId xmlns:p14="http://schemas.microsoft.com/office/powerpoint/2010/main" val="273006228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Picture/cartoon </a:t>
            </a:r>
            <a:r>
              <a:rPr lang="en-GB" sz="1200" kern="1200" dirty="0">
                <a:solidFill>
                  <a:schemeClr val="tx1"/>
                </a:solidFill>
                <a:effectLst/>
                <a:latin typeface="+mn-lt"/>
                <a:ea typeface="+mn-ea"/>
                <a:cs typeface="Tahoma" panose="020B0604030504040204" pitchFamily="34" charset="0"/>
              </a:rPr>
              <a:t>from </a:t>
            </a:r>
            <a:r>
              <a:rPr lang="en-GB" sz="1200" u="sng" kern="1200" dirty="0">
                <a:solidFill>
                  <a:schemeClr val="tx1"/>
                </a:solidFill>
                <a:effectLst/>
                <a:latin typeface="+mn-lt"/>
                <a:ea typeface="+mn-ea"/>
                <a:cs typeface="Tahoma" panose="020B0604030504040204" pitchFamily="34" charset="0"/>
                <a:hlinkClick r:id="rId3"/>
              </a:rPr>
              <a:t>https://imgs.xkcd.com/comics/exploits_of_a_mom.png</a:t>
            </a:r>
            <a:r>
              <a:rPr lang="en-GB" dirty="0">
                <a:effectLst/>
              </a:rPr>
              <a:t> </a:t>
            </a:r>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288</a:t>
            </a:fld>
            <a:endParaRPr lang="en-US" dirty="0">
              <a:cs typeface="Tahoma" panose="020B0604030504040204" pitchFamily="34" charset="0"/>
            </a:endParaRPr>
          </a:p>
        </p:txBody>
      </p:sp>
    </p:spTree>
    <p:extLst>
      <p:ext uri="{BB962C8B-B14F-4D97-AF65-F5344CB8AC3E}">
        <p14:creationId xmlns:p14="http://schemas.microsoft.com/office/powerpoint/2010/main" val="230501076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291</a:t>
            </a:fld>
            <a:endParaRPr lang="en-US" dirty="0">
              <a:cs typeface="Tahoma" panose="020B0604030504040204" pitchFamily="34" charset="0"/>
            </a:endParaRPr>
          </a:p>
        </p:txBody>
      </p:sp>
    </p:spTree>
    <p:extLst>
      <p:ext uri="{BB962C8B-B14F-4D97-AF65-F5344CB8AC3E}">
        <p14:creationId xmlns:p14="http://schemas.microsoft.com/office/powerpoint/2010/main" val="17095698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21</a:t>
            </a:fld>
            <a:endParaRPr lang="en-US" dirty="0">
              <a:cs typeface="Tahoma" panose="020B0604030504040204" pitchFamily="34" charset="0"/>
            </a:endParaRPr>
          </a:p>
        </p:txBody>
      </p:sp>
    </p:spTree>
    <p:extLst>
      <p:ext uri="{BB962C8B-B14F-4D97-AF65-F5344CB8AC3E}">
        <p14:creationId xmlns:p14="http://schemas.microsoft.com/office/powerpoint/2010/main" val="188144888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1C06EA9-5B09-4754-A303-3A3F0FC820EB}" type="slidenum">
              <a:rPr lang="en-US" smtClean="0">
                <a:cs typeface="Tahoma" panose="020B0604030504040204" pitchFamily="34" charset="0"/>
              </a:rPr>
              <a:pPr/>
              <a:t>296</a:t>
            </a:fld>
            <a:endParaRPr lang="en-US" dirty="0">
              <a:cs typeface="Tahoma" panose="020B0604030504040204" pitchFamily="34" charset="0"/>
            </a:endParaRPr>
          </a:p>
        </p:txBody>
      </p:sp>
    </p:spTree>
    <p:extLst>
      <p:ext uri="{BB962C8B-B14F-4D97-AF65-F5344CB8AC3E}">
        <p14:creationId xmlns:p14="http://schemas.microsoft.com/office/powerpoint/2010/main" val="147611202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3_Cover Slide">
    <p:bg>
      <p:bgPr>
        <a:solidFill>
          <a:schemeClr val="bg2"/>
        </a:solidFill>
        <a:effectLst/>
      </p:bgPr>
    </p:bg>
    <p:spTree>
      <p:nvGrpSpPr>
        <p:cNvPr id="1" name=""/>
        <p:cNvGrpSpPr/>
        <p:nvPr/>
      </p:nvGrpSpPr>
      <p:grpSpPr>
        <a:xfrm>
          <a:off x="0" y="0"/>
          <a:ext cx="0" cy="0"/>
          <a:chOff x="0" y="0"/>
          <a:chExt cx="0" cy="0"/>
        </a:xfrm>
      </p:grpSpPr>
      <p:pic>
        <p:nvPicPr>
          <p:cNvPr id="4" name="תמונה 3">
            <a:extLst>
              <a:ext uri="{FF2B5EF4-FFF2-40B4-BE49-F238E27FC236}">
                <a16:creationId xmlns:a16="http://schemas.microsoft.com/office/drawing/2014/main" id="{372A564D-06A5-4EFE-B38B-6D6BE06ECA5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0" y="642549"/>
            <a:ext cx="12192000" cy="1856941"/>
          </a:xfrm>
          <a:prstGeom prst="rect">
            <a:avLst/>
          </a:prstGeom>
        </p:spPr>
      </p:pic>
      <p:pic>
        <p:nvPicPr>
          <p:cNvPr id="3" name="תמונה 2" descr="תמונה שמכילה אובייקט&#10;&#10;תיאור שנוצר ברמת מהימנות גבוהה">
            <a:extLst>
              <a:ext uri="{FF2B5EF4-FFF2-40B4-BE49-F238E27FC236}">
                <a16:creationId xmlns:a16="http://schemas.microsoft.com/office/drawing/2014/main" id="{07CFF163-8B1C-47C8-BBE1-D23B5B2E5D65}"/>
              </a:ext>
            </a:extLst>
          </p:cNvPr>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609760" y="389002"/>
            <a:ext cx="7800815" cy="1025635"/>
          </a:xfrm>
          <a:prstGeom prst="rect">
            <a:avLst/>
          </a:prstGeom>
        </p:spPr>
      </p:pic>
      <p:sp>
        <p:nvSpPr>
          <p:cNvPr id="125" name="מציין מיקום טקסט 46">
            <a:extLst>
              <a:ext uri="{FF2B5EF4-FFF2-40B4-BE49-F238E27FC236}">
                <a16:creationId xmlns:a16="http://schemas.microsoft.com/office/drawing/2014/main" id="{5FD01500-B874-4ED1-BA77-137138AC7113}"/>
              </a:ext>
            </a:extLst>
          </p:cNvPr>
          <p:cNvSpPr>
            <a:spLocks noGrp="1"/>
          </p:cNvSpPr>
          <p:nvPr>
            <p:ph type="body" sz="quarter" idx="16" hasCustomPrompt="1"/>
          </p:nvPr>
        </p:nvSpPr>
        <p:spPr>
          <a:xfrm>
            <a:off x="5047315" y="5945551"/>
            <a:ext cx="2037913" cy="360000"/>
          </a:xfrm>
        </p:spPr>
        <p:txBody>
          <a:bodyPr>
            <a:noAutofit/>
          </a:bodyPr>
          <a:lstStyle>
            <a:lvl1pPr algn="ctr">
              <a:spcBef>
                <a:spcPts val="0"/>
              </a:spcBef>
              <a:defRPr sz="2000" b="0">
                <a:solidFill>
                  <a:schemeClr val="tx1"/>
                </a:solidFill>
                <a:latin typeface="+mn-lt"/>
              </a:defRPr>
            </a:lvl1pPr>
          </a:lstStyle>
          <a:p>
            <a:pPr lvl="0"/>
            <a:r>
              <a:rPr lang="en-US" dirty="0"/>
              <a:t>Date</a:t>
            </a:r>
          </a:p>
        </p:txBody>
      </p:sp>
      <p:sp>
        <p:nvSpPr>
          <p:cNvPr id="119" name="כותרת 1">
            <a:extLst>
              <a:ext uri="{FF2B5EF4-FFF2-40B4-BE49-F238E27FC236}">
                <a16:creationId xmlns:a16="http://schemas.microsoft.com/office/drawing/2014/main" id="{E40A6F19-AB55-4BB2-90A9-1D0AFF238E97}"/>
              </a:ext>
            </a:extLst>
          </p:cNvPr>
          <p:cNvSpPr>
            <a:spLocks noGrp="1"/>
          </p:cNvSpPr>
          <p:nvPr>
            <p:ph type="ctrTitle" hasCustomPrompt="1"/>
          </p:nvPr>
        </p:nvSpPr>
        <p:spPr>
          <a:xfrm>
            <a:off x="566884" y="2947395"/>
            <a:ext cx="10998774" cy="1330920"/>
          </a:xfrm>
        </p:spPr>
        <p:txBody>
          <a:bodyPr>
            <a:noAutofit/>
          </a:bodyPr>
          <a:lstStyle>
            <a:lvl1pPr algn="ctr">
              <a:lnSpc>
                <a:spcPts val="4400"/>
              </a:lnSpc>
              <a:defRPr sz="4800" baseline="0">
                <a:solidFill>
                  <a:schemeClr val="accent1"/>
                </a:solidFill>
                <a:latin typeface="+mj-lt"/>
              </a:defRPr>
            </a:lvl1pPr>
          </a:lstStyle>
          <a:p>
            <a:r>
              <a:rPr lang="en-US" dirty="0"/>
              <a:t>Presentation title</a:t>
            </a:r>
          </a:p>
        </p:txBody>
      </p:sp>
      <p:sp>
        <p:nvSpPr>
          <p:cNvPr id="38" name="מציין מיקום טקסט 46">
            <a:extLst>
              <a:ext uri="{FF2B5EF4-FFF2-40B4-BE49-F238E27FC236}">
                <a16:creationId xmlns:a16="http://schemas.microsoft.com/office/drawing/2014/main" id="{723708AD-1A8C-4C3F-BD80-D41BBAFFB041}"/>
              </a:ext>
            </a:extLst>
          </p:cNvPr>
          <p:cNvSpPr>
            <a:spLocks noGrp="1"/>
          </p:cNvSpPr>
          <p:nvPr>
            <p:ph type="body" sz="quarter" idx="13" hasCustomPrompt="1"/>
          </p:nvPr>
        </p:nvSpPr>
        <p:spPr>
          <a:xfrm>
            <a:off x="3688591" y="5071255"/>
            <a:ext cx="2880000" cy="325683"/>
          </a:xfrm>
        </p:spPr>
        <p:txBody>
          <a:bodyPr vert="horz" lIns="108878" tIns="54439" rIns="108878" bIns="54439" rtlCol="0">
            <a:noAutofit/>
          </a:bodyPr>
          <a:lstStyle>
            <a:lvl1pPr>
              <a:defRPr lang="en-US" sz="2000" b="1" dirty="0">
                <a:solidFill>
                  <a:schemeClr val="accent1"/>
                </a:solidFill>
                <a:latin typeface="+mn-lt"/>
              </a:defRPr>
            </a:lvl1pPr>
          </a:lstStyle>
          <a:p>
            <a:pPr lvl="0">
              <a:spcBef>
                <a:spcPts val="0"/>
              </a:spcBef>
            </a:pPr>
            <a:r>
              <a:rPr lang="en-US" dirty="0"/>
              <a:t>Name</a:t>
            </a:r>
          </a:p>
        </p:txBody>
      </p:sp>
      <p:sp>
        <p:nvSpPr>
          <p:cNvPr id="39" name="מציין מיקום טקסט 46">
            <a:extLst>
              <a:ext uri="{FF2B5EF4-FFF2-40B4-BE49-F238E27FC236}">
                <a16:creationId xmlns:a16="http://schemas.microsoft.com/office/drawing/2014/main" id="{0414D16D-A991-4A59-B46B-10A4B8FF1B4E}"/>
              </a:ext>
            </a:extLst>
          </p:cNvPr>
          <p:cNvSpPr>
            <a:spLocks noGrp="1"/>
          </p:cNvSpPr>
          <p:nvPr>
            <p:ph type="body" sz="quarter" idx="17" hasCustomPrompt="1"/>
          </p:nvPr>
        </p:nvSpPr>
        <p:spPr>
          <a:xfrm>
            <a:off x="7222942" y="5071255"/>
            <a:ext cx="2880000" cy="325683"/>
          </a:xfrm>
        </p:spPr>
        <p:txBody>
          <a:bodyPr vert="horz" lIns="108878" tIns="54439" rIns="108878" bIns="54439" rtlCol="0">
            <a:noAutofit/>
          </a:bodyPr>
          <a:lstStyle>
            <a:lvl1pPr rtl="0">
              <a:defRPr lang="en-US" sz="2000" b="1" dirty="0">
                <a:solidFill>
                  <a:schemeClr val="accent1"/>
                </a:solidFill>
                <a:latin typeface="+mn-lt"/>
              </a:defRPr>
            </a:lvl1pPr>
          </a:lstStyle>
          <a:p>
            <a:pPr lvl="0">
              <a:spcBef>
                <a:spcPts val="0"/>
              </a:spcBef>
            </a:pPr>
            <a:r>
              <a:rPr lang="en-US" dirty="0"/>
              <a:t>Text</a:t>
            </a:r>
          </a:p>
        </p:txBody>
      </p:sp>
      <p:sp>
        <p:nvSpPr>
          <p:cNvPr id="40" name="TextBox 39">
            <a:extLst>
              <a:ext uri="{FF2B5EF4-FFF2-40B4-BE49-F238E27FC236}">
                <a16:creationId xmlns:a16="http://schemas.microsoft.com/office/drawing/2014/main" id="{D7444CF9-36DD-4075-BEFB-C959185E6308}"/>
              </a:ext>
            </a:extLst>
          </p:cNvPr>
          <p:cNvSpPr txBox="1"/>
          <p:nvPr userDrawn="1"/>
        </p:nvSpPr>
        <p:spPr>
          <a:xfrm>
            <a:off x="2041970" y="5082995"/>
            <a:ext cx="1646622" cy="400110"/>
          </a:xfrm>
          <a:prstGeom prst="rect">
            <a:avLst/>
          </a:prstGeom>
          <a:noFill/>
        </p:spPr>
        <p:txBody>
          <a:bodyPr wrap="square" rtlCol="0">
            <a:spAutoFit/>
          </a:bodyPr>
          <a:lstStyle/>
          <a:p>
            <a:r>
              <a:rPr lang="en-US" sz="2000" b="0" kern="1200" baseline="0" dirty="0">
                <a:solidFill>
                  <a:schemeClr val="accent1"/>
                </a:solidFill>
                <a:latin typeface="+mn-lt"/>
                <a:ea typeface="+mn-ea"/>
                <a:cs typeface="Tahoma" panose="020B0604030504040204" pitchFamily="34" charset="0"/>
              </a:rPr>
              <a:t>Presented by:</a:t>
            </a:r>
          </a:p>
        </p:txBody>
      </p:sp>
      <p:sp>
        <p:nvSpPr>
          <p:cNvPr id="41" name="TextBox 40">
            <a:extLst>
              <a:ext uri="{FF2B5EF4-FFF2-40B4-BE49-F238E27FC236}">
                <a16:creationId xmlns:a16="http://schemas.microsoft.com/office/drawing/2014/main" id="{2BD26F86-6539-41EE-BEEC-1242BFE10597}"/>
              </a:ext>
            </a:extLst>
          </p:cNvPr>
          <p:cNvSpPr txBox="1"/>
          <p:nvPr userDrawn="1"/>
        </p:nvSpPr>
        <p:spPr>
          <a:xfrm>
            <a:off x="6591952" y="5082995"/>
            <a:ext cx="681397" cy="400110"/>
          </a:xfrm>
          <a:prstGeom prst="rect">
            <a:avLst/>
          </a:prstGeom>
          <a:noFill/>
        </p:spPr>
        <p:txBody>
          <a:bodyPr wrap="square" rtlCol="0">
            <a:spAutoFit/>
          </a:bodyPr>
          <a:lstStyle/>
          <a:p>
            <a:r>
              <a:rPr lang="en-US" sz="2000" b="0" kern="1200" baseline="0" dirty="0">
                <a:solidFill>
                  <a:schemeClr val="accent1"/>
                </a:solidFill>
                <a:latin typeface="+mn-lt"/>
                <a:ea typeface="+mn-ea"/>
                <a:cs typeface="Tahoma" panose="020B0604030504040204" pitchFamily="34" charset="0"/>
              </a:rPr>
              <a:t>For:</a:t>
            </a:r>
          </a:p>
        </p:txBody>
      </p:sp>
      <p:sp>
        <p:nvSpPr>
          <p:cNvPr id="12" name="TextBox 11">
            <a:extLst>
              <a:ext uri="{FF2B5EF4-FFF2-40B4-BE49-F238E27FC236}">
                <a16:creationId xmlns:a16="http://schemas.microsoft.com/office/drawing/2014/main" id="{13E566ED-C85F-4471-BBF7-A8D5741A95D3}"/>
              </a:ext>
            </a:extLst>
          </p:cNvPr>
          <p:cNvSpPr txBox="1"/>
          <p:nvPr userDrawn="1"/>
        </p:nvSpPr>
        <p:spPr>
          <a:xfrm>
            <a:off x="622779" y="6418428"/>
            <a:ext cx="1228143" cy="307777"/>
          </a:xfrm>
          <a:prstGeom prst="rect">
            <a:avLst/>
          </a:prstGeom>
          <a:noFill/>
        </p:spPr>
        <p:txBody>
          <a:bodyPr wrap="square" rtlCol="0">
            <a:spAutoFit/>
          </a:bodyPr>
          <a:lstStyle/>
          <a:p>
            <a:pPr lvl="0"/>
            <a:r>
              <a:rPr lang="en-US" sz="1400" dirty="0">
                <a:solidFill>
                  <a:schemeClr val="bg1"/>
                </a:solidFill>
              </a:rPr>
              <a:t>© ETSI 2018</a:t>
            </a:r>
            <a:endParaRPr lang="he-IL" sz="1400" dirty="0">
              <a:solidFill>
                <a:schemeClr val="bg1"/>
              </a:solidFill>
            </a:endParaRPr>
          </a:p>
        </p:txBody>
      </p:sp>
    </p:spTree>
    <p:extLst>
      <p:ext uri="{BB962C8B-B14F-4D97-AF65-F5344CB8AC3E}">
        <p14:creationId xmlns:p14="http://schemas.microsoft.com/office/powerpoint/2010/main" val="25638283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241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75" name="Body Level One…"/>
          <p:cNvSpPr txBox="1">
            <a:spLocks noGrp="1"/>
          </p:cNvSpPr>
          <p:nvPr>
            <p:ph type="body" idx="1"/>
          </p:nvPr>
        </p:nvSpPr>
        <p:spPr>
          <a:xfrm>
            <a:off x="892969" y="892969"/>
            <a:ext cx="10406063" cy="507206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0953236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endParaRPr lang="en-GB"/>
          </a:p>
        </p:txBody>
      </p:sp>
      <p:sp>
        <p:nvSpPr>
          <p:cNvPr id="3" name="Content Placeholder 2"/>
          <p:cNvSpPr>
            <a:spLocks noGrp="1"/>
          </p:cNvSpPr>
          <p:nvPr>
            <p:ph idx="1"/>
          </p:nvPr>
        </p:nvSpPr>
        <p:spPr>
          <a:xfrm>
            <a:off x="609600" y="1600202"/>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2330450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Cover Slide">
    <p:bg>
      <p:bgPr>
        <a:solidFill>
          <a:schemeClr val="bg2"/>
        </a:solidFill>
        <a:effectLst/>
      </p:bgPr>
    </p:bg>
    <p:spTree>
      <p:nvGrpSpPr>
        <p:cNvPr id="1" name=""/>
        <p:cNvGrpSpPr/>
        <p:nvPr/>
      </p:nvGrpSpPr>
      <p:grpSpPr>
        <a:xfrm>
          <a:off x="0" y="0"/>
          <a:ext cx="0" cy="0"/>
          <a:chOff x="0" y="0"/>
          <a:chExt cx="0" cy="0"/>
        </a:xfrm>
      </p:grpSpPr>
      <p:grpSp>
        <p:nvGrpSpPr>
          <p:cNvPr id="19" name="קבוצה 18">
            <a:extLst>
              <a:ext uri="{FF2B5EF4-FFF2-40B4-BE49-F238E27FC236}">
                <a16:creationId xmlns:a16="http://schemas.microsoft.com/office/drawing/2014/main" id="{630DADC7-25AE-4B73-A1DD-1C0132BB56CA}"/>
              </a:ext>
            </a:extLst>
          </p:cNvPr>
          <p:cNvGrpSpPr/>
          <p:nvPr userDrawn="1"/>
        </p:nvGrpSpPr>
        <p:grpSpPr>
          <a:xfrm>
            <a:off x="1953901" y="0"/>
            <a:ext cx="7667717" cy="6858001"/>
            <a:chOff x="2731193" y="0"/>
            <a:chExt cx="7667717" cy="6858001"/>
          </a:xfrm>
        </p:grpSpPr>
        <p:sp>
          <p:nvSpPr>
            <p:cNvPr id="20" name="צורה חופשית: צורה 19">
              <a:extLst>
                <a:ext uri="{FF2B5EF4-FFF2-40B4-BE49-F238E27FC236}">
                  <a16:creationId xmlns:a16="http://schemas.microsoft.com/office/drawing/2014/main" id="{17DF4961-DCED-4D2E-A58B-A63307BFE713}"/>
                </a:ext>
              </a:extLst>
            </p:cNvPr>
            <p:cNvSpPr/>
            <p:nvPr userDrawn="1"/>
          </p:nvSpPr>
          <p:spPr>
            <a:xfrm>
              <a:off x="4777558" y="0"/>
              <a:ext cx="4389250" cy="6858000"/>
            </a:xfrm>
            <a:custGeom>
              <a:avLst/>
              <a:gdLst>
                <a:gd name="connsiteX0" fmla="*/ 2039448 w 4389250"/>
                <a:gd name="connsiteY0" fmla="*/ 0 h 6858000"/>
                <a:gd name="connsiteX1" fmla="*/ 2783030 w 4389250"/>
                <a:gd name="connsiteY1" fmla="*/ 0 h 6858000"/>
                <a:gd name="connsiteX2" fmla="*/ 2854818 w 4389250"/>
                <a:gd name="connsiteY2" fmla="*/ 53222 h 6858000"/>
                <a:gd name="connsiteX3" fmla="*/ 4388762 w 4389250"/>
                <a:gd name="connsiteY3" fmla="*/ 2923229 h 6858000"/>
                <a:gd name="connsiteX4" fmla="*/ 692952 w 4389250"/>
                <a:gd name="connsiteY4" fmla="*/ 6796091 h 6858000"/>
                <a:gd name="connsiteX5" fmla="*/ 498457 w 4389250"/>
                <a:gd name="connsiteY5" fmla="*/ 6858000 h 6858000"/>
                <a:gd name="connsiteX6" fmla="*/ 0 w 4389250"/>
                <a:gd name="connsiteY6" fmla="*/ 6858000 h 6858000"/>
                <a:gd name="connsiteX7" fmla="*/ 163544 w 4389250"/>
                <a:gd name="connsiteY7" fmla="*/ 6793240 h 6858000"/>
                <a:gd name="connsiteX8" fmla="*/ 3648163 w 4389250"/>
                <a:gd name="connsiteY8" fmla="*/ 2892256 h 6858000"/>
                <a:gd name="connsiteX9" fmla="*/ 2055949 w 4389250"/>
                <a:gd name="connsiteY9" fmla="*/ 12634 h 6858000"/>
                <a:gd name="connsiteX10" fmla="*/ 2039448 w 4389250"/>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9250" h="6858000">
                  <a:moveTo>
                    <a:pt x="2039448" y="0"/>
                  </a:moveTo>
                  <a:lnTo>
                    <a:pt x="2783030" y="0"/>
                  </a:lnTo>
                  <a:lnTo>
                    <a:pt x="2854818" y="53222"/>
                  </a:lnTo>
                  <a:cubicBezTo>
                    <a:pt x="3715038" y="727088"/>
                    <a:pt x="4367479" y="1656240"/>
                    <a:pt x="4388762" y="2923229"/>
                  </a:cubicBezTo>
                  <a:cubicBezTo>
                    <a:pt x="4425645" y="5114604"/>
                    <a:pt x="2365114" y="6242376"/>
                    <a:pt x="692952" y="6796091"/>
                  </a:cubicBezTo>
                  <a:lnTo>
                    <a:pt x="498457" y="6858000"/>
                  </a:lnTo>
                  <a:lnTo>
                    <a:pt x="0" y="6858000"/>
                  </a:lnTo>
                  <a:lnTo>
                    <a:pt x="163544" y="6793240"/>
                  </a:lnTo>
                  <a:cubicBezTo>
                    <a:pt x="1669864" y="6179291"/>
                    <a:pt x="3711092" y="4949986"/>
                    <a:pt x="3648163" y="2892256"/>
                  </a:cubicBezTo>
                  <a:cubicBezTo>
                    <a:pt x="3610657" y="1644998"/>
                    <a:pt x="2917462" y="702965"/>
                    <a:pt x="2055949" y="12634"/>
                  </a:cubicBezTo>
                  <a:lnTo>
                    <a:pt x="2039448" y="0"/>
                  </a:lnTo>
                  <a:close/>
                </a:path>
              </a:pathLst>
            </a:custGeom>
            <a:solidFill>
              <a:srgbClr val="E1F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צורה חופשית: צורה 20">
              <a:extLst>
                <a:ext uri="{FF2B5EF4-FFF2-40B4-BE49-F238E27FC236}">
                  <a16:creationId xmlns:a16="http://schemas.microsoft.com/office/drawing/2014/main" id="{9F261F25-391E-4495-9F8C-317D9B8B7421}"/>
                </a:ext>
              </a:extLst>
            </p:cNvPr>
            <p:cNvSpPr>
              <a:spLocks/>
            </p:cNvSpPr>
            <p:nvPr userDrawn="1"/>
          </p:nvSpPr>
          <p:spPr bwMode="auto">
            <a:xfrm>
              <a:off x="2731193" y="2"/>
              <a:ext cx="4206981" cy="6857999"/>
            </a:xfrm>
            <a:custGeom>
              <a:avLst/>
              <a:gdLst>
                <a:gd name="connsiteX0" fmla="*/ 2134482 w 4206981"/>
                <a:gd name="connsiteY0" fmla="*/ 0 h 6857999"/>
                <a:gd name="connsiteX1" fmla="*/ 2565507 w 4206981"/>
                <a:gd name="connsiteY1" fmla="*/ 0 h 6857999"/>
                <a:gd name="connsiteX2" fmla="*/ 2607190 w 4206981"/>
                <a:gd name="connsiteY2" fmla="*/ 29852 h 6857999"/>
                <a:gd name="connsiteX3" fmla="*/ 4206859 w 4206981"/>
                <a:gd name="connsiteY3" fmla="*/ 2889873 h 6857999"/>
                <a:gd name="connsiteX4" fmla="*/ 364395 w 4206981"/>
                <a:gd name="connsiteY4" fmla="*/ 6830388 h 6857999"/>
                <a:gd name="connsiteX5" fmla="*/ 280110 w 4206981"/>
                <a:gd name="connsiteY5" fmla="*/ 6857999 h 6857999"/>
                <a:gd name="connsiteX6" fmla="*/ 0 w 4206981"/>
                <a:gd name="connsiteY6" fmla="*/ 6857999 h 6857999"/>
                <a:gd name="connsiteX7" fmla="*/ 67164 w 4206981"/>
                <a:gd name="connsiteY7" fmla="*/ 6831728 h 6857999"/>
                <a:gd name="connsiteX8" fmla="*/ 3516140 w 4206981"/>
                <a:gd name="connsiteY8" fmla="*/ 2908934 h 6857999"/>
                <a:gd name="connsiteX9" fmla="*/ 2319762 w 4206981"/>
                <a:gd name="connsiteY9" fmla="*/ 163793 h 6857999"/>
                <a:gd name="connsiteX10" fmla="*/ 2134482 w 4206981"/>
                <a:gd name="connsiteY10"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6981" h="6857999">
                  <a:moveTo>
                    <a:pt x="2134482" y="0"/>
                  </a:moveTo>
                  <a:lnTo>
                    <a:pt x="2565507" y="0"/>
                  </a:lnTo>
                  <a:lnTo>
                    <a:pt x="2607190" y="29852"/>
                  </a:lnTo>
                  <a:cubicBezTo>
                    <a:pt x="3525928" y="721020"/>
                    <a:pt x="4217577" y="1658697"/>
                    <a:pt x="4206859" y="2889873"/>
                  </a:cubicBezTo>
                  <a:cubicBezTo>
                    <a:pt x="4186902" y="5047419"/>
                    <a:pt x="2074272" y="6248861"/>
                    <a:pt x="364395" y="6830388"/>
                  </a:cubicBezTo>
                  <a:lnTo>
                    <a:pt x="280110" y="6857999"/>
                  </a:lnTo>
                  <a:lnTo>
                    <a:pt x="0" y="6857999"/>
                  </a:lnTo>
                  <a:lnTo>
                    <a:pt x="67164" y="6831728"/>
                  </a:lnTo>
                  <a:cubicBezTo>
                    <a:pt x="1611971" y="6205232"/>
                    <a:pt x="3504906" y="4917315"/>
                    <a:pt x="3516140" y="2908934"/>
                  </a:cubicBezTo>
                  <a:cubicBezTo>
                    <a:pt x="3522095" y="1708731"/>
                    <a:pt x="3017034" y="819374"/>
                    <a:pt x="2319762" y="163793"/>
                  </a:cubicBezTo>
                  <a:lnTo>
                    <a:pt x="2134482" y="0"/>
                  </a:lnTo>
                  <a:close/>
                </a:path>
              </a:pathLst>
            </a:custGeom>
            <a:solidFill>
              <a:srgbClr val="E1F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rtl="0"/>
              <a:endParaRPr lang="en-US" dirty="0"/>
            </a:p>
          </p:txBody>
        </p:sp>
        <p:sp>
          <p:nvSpPr>
            <p:cNvPr id="22" name="צורה חופשית: צורה 21">
              <a:extLst>
                <a:ext uri="{FF2B5EF4-FFF2-40B4-BE49-F238E27FC236}">
                  <a16:creationId xmlns:a16="http://schemas.microsoft.com/office/drawing/2014/main" id="{703373F4-4545-463C-90D2-59838D91260E}"/>
                </a:ext>
              </a:extLst>
            </p:cNvPr>
            <p:cNvSpPr>
              <a:spLocks/>
            </p:cNvSpPr>
            <p:nvPr userDrawn="1"/>
          </p:nvSpPr>
          <p:spPr bwMode="auto">
            <a:xfrm>
              <a:off x="3885728" y="1"/>
              <a:ext cx="4093156" cy="6857999"/>
            </a:xfrm>
            <a:custGeom>
              <a:avLst/>
              <a:gdLst>
                <a:gd name="connsiteX0" fmla="*/ 1916065 w 4093156"/>
                <a:gd name="connsiteY0" fmla="*/ 0 h 6857999"/>
                <a:gd name="connsiteX1" fmla="*/ 2481932 w 4093156"/>
                <a:gd name="connsiteY1" fmla="*/ 0 h 6857999"/>
                <a:gd name="connsiteX2" fmla="*/ 2637513 w 4093156"/>
                <a:gd name="connsiteY2" fmla="*/ 119981 h 6857999"/>
                <a:gd name="connsiteX3" fmla="*/ 4093021 w 4093156"/>
                <a:gd name="connsiteY3" fmla="*/ 2889873 h 6857999"/>
                <a:gd name="connsiteX4" fmla="*/ 424957 w 4093156"/>
                <a:gd name="connsiteY4" fmla="*/ 6820408 h 6857999"/>
                <a:gd name="connsiteX5" fmla="*/ 312696 w 4093156"/>
                <a:gd name="connsiteY5" fmla="*/ 6857999 h 6857999"/>
                <a:gd name="connsiteX6" fmla="*/ 0 w 4093156"/>
                <a:gd name="connsiteY6" fmla="*/ 6857999 h 6857999"/>
                <a:gd name="connsiteX7" fmla="*/ 37473 w 4093156"/>
                <a:gd name="connsiteY7" fmla="*/ 6843451 h 6857999"/>
                <a:gd name="connsiteX8" fmla="*/ 3414182 w 4093156"/>
                <a:gd name="connsiteY8" fmla="*/ 2923229 h 6857999"/>
                <a:gd name="connsiteX9" fmla="*/ 1931972 w 4093156"/>
                <a:gd name="connsiteY9" fmla="*/ 12867 h 6857999"/>
                <a:gd name="connsiteX10" fmla="*/ 1916065 w 4093156"/>
                <a:gd name="connsiteY10"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93156" h="6857999">
                  <a:moveTo>
                    <a:pt x="1916065" y="0"/>
                  </a:moveTo>
                  <a:lnTo>
                    <a:pt x="2481932" y="0"/>
                  </a:lnTo>
                  <a:lnTo>
                    <a:pt x="2637513" y="119981"/>
                  </a:lnTo>
                  <a:cubicBezTo>
                    <a:pt x="3461823" y="790118"/>
                    <a:pt x="4082377" y="1693319"/>
                    <a:pt x="4093021" y="2889873"/>
                  </a:cubicBezTo>
                  <a:cubicBezTo>
                    <a:pt x="4112374" y="5087764"/>
                    <a:pt x="2050364" y="6254462"/>
                    <a:pt x="424957" y="6820408"/>
                  </a:cubicBezTo>
                  <a:lnTo>
                    <a:pt x="312696" y="6857999"/>
                  </a:lnTo>
                  <a:lnTo>
                    <a:pt x="0" y="6857999"/>
                  </a:lnTo>
                  <a:lnTo>
                    <a:pt x="37473" y="6843451"/>
                  </a:lnTo>
                  <a:cubicBezTo>
                    <a:pt x="1492772" y="6258553"/>
                    <a:pt x="3443881" y="5043389"/>
                    <a:pt x="3414182" y="2923229"/>
                  </a:cubicBezTo>
                  <a:cubicBezTo>
                    <a:pt x="3397211" y="1658102"/>
                    <a:pt x="2750863" y="707246"/>
                    <a:pt x="1931972" y="12867"/>
                  </a:cubicBezTo>
                  <a:lnTo>
                    <a:pt x="1916065" y="0"/>
                  </a:lnTo>
                  <a:close/>
                </a:path>
              </a:pathLst>
            </a:custGeom>
            <a:solidFill>
              <a:srgbClr val="E1F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rtl="0"/>
              <a:endParaRPr lang="en-US" dirty="0"/>
            </a:p>
          </p:txBody>
        </p:sp>
        <p:sp>
          <p:nvSpPr>
            <p:cNvPr id="23" name="צורה חופשית: צורה 22">
              <a:extLst>
                <a:ext uri="{FF2B5EF4-FFF2-40B4-BE49-F238E27FC236}">
                  <a16:creationId xmlns:a16="http://schemas.microsoft.com/office/drawing/2014/main" id="{590407C2-26F7-45D5-BE31-B110BBC52073}"/>
                </a:ext>
              </a:extLst>
            </p:cNvPr>
            <p:cNvSpPr>
              <a:spLocks/>
            </p:cNvSpPr>
            <p:nvPr userDrawn="1"/>
          </p:nvSpPr>
          <p:spPr bwMode="auto">
            <a:xfrm>
              <a:off x="7973203" y="1"/>
              <a:ext cx="2425707" cy="2659585"/>
            </a:xfrm>
            <a:custGeom>
              <a:avLst/>
              <a:gdLst>
                <a:gd name="connsiteX0" fmla="*/ 0 w 2425707"/>
                <a:gd name="connsiteY0" fmla="*/ 0 h 2659585"/>
                <a:gd name="connsiteX1" fmla="*/ 544789 w 2425707"/>
                <a:gd name="connsiteY1" fmla="*/ 0 h 2659585"/>
                <a:gd name="connsiteX2" fmla="*/ 617562 w 2425707"/>
                <a:gd name="connsiteY2" fmla="*/ 48632 h 2659585"/>
                <a:gd name="connsiteX3" fmla="*/ 2425707 w 2425707"/>
                <a:gd name="connsiteY3" fmla="*/ 2659585 h 2659585"/>
                <a:gd name="connsiteX4" fmla="*/ 1558654 w 2425707"/>
                <a:gd name="connsiteY4" fmla="*/ 2659585 h 2659585"/>
                <a:gd name="connsiteX5" fmla="*/ 140026 w 2425707"/>
                <a:gd name="connsiteY5" fmla="*/ 105783 h 2659585"/>
                <a:gd name="connsiteX6" fmla="*/ 0 w 2425707"/>
                <a:gd name="connsiteY6" fmla="*/ 0 h 26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707" h="2659585">
                  <a:moveTo>
                    <a:pt x="0" y="0"/>
                  </a:moveTo>
                  <a:lnTo>
                    <a:pt x="544789" y="0"/>
                  </a:lnTo>
                  <a:lnTo>
                    <a:pt x="617562" y="48632"/>
                  </a:lnTo>
                  <a:cubicBezTo>
                    <a:pt x="1525571" y="684578"/>
                    <a:pt x="2263581" y="1537343"/>
                    <a:pt x="2425707" y="2659585"/>
                  </a:cubicBezTo>
                  <a:lnTo>
                    <a:pt x="1558654" y="2659585"/>
                  </a:lnTo>
                  <a:cubicBezTo>
                    <a:pt x="1555379" y="1581578"/>
                    <a:pt x="942724" y="742636"/>
                    <a:pt x="140026" y="105783"/>
                  </a:cubicBezTo>
                  <a:lnTo>
                    <a:pt x="0" y="0"/>
                  </a:lnTo>
                  <a:close/>
                </a:path>
              </a:pathLst>
            </a:custGeom>
            <a:solidFill>
              <a:srgbClr val="E1F0FF"/>
            </a:solidFill>
            <a:ln>
              <a:noFill/>
            </a:ln>
          </p:spPr>
          <p:txBody>
            <a:bodyPr vert="horz" wrap="square" lIns="91440" tIns="45720" rIns="91440" bIns="45720" numCol="1" anchor="t" anchorCtr="0" compatLnSpc="1">
              <a:prstTxWarp prst="textNoShape">
                <a:avLst/>
              </a:prstTxWarp>
              <a:noAutofit/>
            </a:bodyPr>
            <a:lstStyle/>
            <a:p>
              <a:pPr rtl="0"/>
              <a:endParaRPr lang="en-US" dirty="0"/>
            </a:p>
          </p:txBody>
        </p:sp>
      </p:grpSp>
      <p:pic>
        <p:nvPicPr>
          <p:cNvPr id="13" name="תמונה 12">
            <a:extLst>
              <a:ext uri="{FF2B5EF4-FFF2-40B4-BE49-F238E27FC236}">
                <a16:creationId xmlns:a16="http://schemas.microsoft.com/office/drawing/2014/main" id="{C889F92E-54E5-4148-B838-023E4ACC68FC}"/>
              </a:ext>
            </a:extLst>
          </p:cNvPr>
          <p:cNvPicPr>
            <a:picLocks noChangeAspect="1"/>
          </p:cNvPicPr>
          <p:nvPr userDrawn="1"/>
        </p:nvPicPr>
        <p:blipFill>
          <a:blip r:embed="rId2" cstate="screen">
            <a:extLst>
              <a:ext uri="{28A0092B-C50C-407E-A947-70E740481C1C}">
                <a14:useLocalDpi xmlns:a14="http://schemas.microsoft.com/office/drawing/2010/main" val="0"/>
              </a:ext>
            </a:extLst>
          </a:blip>
          <a:stretch>
            <a:fillRect/>
          </a:stretch>
        </p:blipFill>
        <p:spPr>
          <a:xfrm>
            <a:off x="609762" y="389003"/>
            <a:ext cx="3414056" cy="1400739"/>
          </a:xfrm>
          <a:prstGeom prst="rect">
            <a:avLst/>
          </a:prstGeom>
        </p:spPr>
      </p:pic>
      <p:sp>
        <p:nvSpPr>
          <p:cNvPr id="26" name="מציין מיקום טקסט 46">
            <a:extLst>
              <a:ext uri="{FF2B5EF4-FFF2-40B4-BE49-F238E27FC236}">
                <a16:creationId xmlns:a16="http://schemas.microsoft.com/office/drawing/2014/main" id="{E8764290-FB38-42DB-A451-B6028A7F4AA2}"/>
              </a:ext>
            </a:extLst>
          </p:cNvPr>
          <p:cNvSpPr>
            <a:spLocks noGrp="1"/>
          </p:cNvSpPr>
          <p:nvPr>
            <p:ph type="body" sz="quarter" idx="16" hasCustomPrompt="1"/>
          </p:nvPr>
        </p:nvSpPr>
        <p:spPr>
          <a:xfrm>
            <a:off x="5047315" y="5945551"/>
            <a:ext cx="2037913" cy="360000"/>
          </a:xfrm>
        </p:spPr>
        <p:txBody>
          <a:bodyPr>
            <a:noAutofit/>
          </a:bodyPr>
          <a:lstStyle>
            <a:lvl1pPr algn="ctr">
              <a:spcBef>
                <a:spcPts val="0"/>
              </a:spcBef>
              <a:defRPr sz="2000" b="0">
                <a:solidFill>
                  <a:schemeClr val="tx1"/>
                </a:solidFill>
                <a:latin typeface="+mn-lt"/>
              </a:defRPr>
            </a:lvl1pPr>
          </a:lstStyle>
          <a:p>
            <a:pPr lvl="0"/>
            <a:r>
              <a:rPr lang="en-US" dirty="0"/>
              <a:t>Date</a:t>
            </a:r>
          </a:p>
        </p:txBody>
      </p:sp>
      <p:sp>
        <p:nvSpPr>
          <p:cNvPr id="30" name="כותרת 1">
            <a:extLst>
              <a:ext uri="{FF2B5EF4-FFF2-40B4-BE49-F238E27FC236}">
                <a16:creationId xmlns:a16="http://schemas.microsoft.com/office/drawing/2014/main" id="{9ABE937E-880A-485B-B24C-45CBD5961E90}"/>
              </a:ext>
            </a:extLst>
          </p:cNvPr>
          <p:cNvSpPr>
            <a:spLocks noGrp="1"/>
          </p:cNvSpPr>
          <p:nvPr>
            <p:ph type="ctrTitle" hasCustomPrompt="1"/>
          </p:nvPr>
        </p:nvSpPr>
        <p:spPr>
          <a:xfrm>
            <a:off x="566884" y="2947395"/>
            <a:ext cx="10998774" cy="1330920"/>
          </a:xfrm>
        </p:spPr>
        <p:txBody>
          <a:bodyPr>
            <a:noAutofit/>
          </a:bodyPr>
          <a:lstStyle>
            <a:lvl1pPr algn="ctr">
              <a:lnSpc>
                <a:spcPts val="4400"/>
              </a:lnSpc>
              <a:defRPr sz="4800" baseline="0">
                <a:solidFill>
                  <a:schemeClr val="accent1"/>
                </a:solidFill>
                <a:latin typeface="+mj-lt"/>
              </a:defRPr>
            </a:lvl1pPr>
          </a:lstStyle>
          <a:p>
            <a:r>
              <a:rPr lang="en-US" dirty="0"/>
              <a:t>Presentation title</a:t>
            </a:r>
          </a:p>
        </p:txBody>
      </p:sp>
      <p:sp>
        <p:nvSpPr>
          <p:cNvPr id="31" name="מציין מיקום טקסט 46">
            <a:extLst>
              <a:ext uri="{FF2B5EF4-FFF2-40B4-BE49-F238E27FC236}">
                <a16:creationId xmlns:a16="http://schemas.microsoft.com/office/drawing/2014/main" id="{DBBED7A2-FE66-4BAE-B1DF-AE0297E5DF36}"/>
              </a:ext>
            </a:extLst>
          </p:cNvPr>
          <p:cNvSpPr>
            <a:spLocks noGrp="1"/>
          </p:cNvSpPr>
          <p:nvPr>
            <p:ph type="body" sz="quarter" idx="13" hasCustomPrompt="1"/>
          </p:nvPr>
        </p:nvSpPr>
        <p:spPr>
          <a:xfrm>
            <a:off x="3688591" y="5071255"/>
            <a:ext cx="2880000" cy="325683"/>
          </a:xfrm>
        </p:spPr>
        <p:txBody>
          <a:bodyPr vert="horz" lIns="108878" tIns="54439" rIns="108878" bIns="54439" rtlCol="0">
            <a:noAutofit/>
          </a:bodyPr>
          <a:lstStyle>
            <a:lvl1pPr>
              <a:defRPr lang="en-US" sz="2000" b="1" dirty="0">
                <a:solidFill>
                  <a:schemeClr val="accent1"/>
                </a:solidFill>
                <a:latin typeface="+mn-lt"/>
              </a:defRPr>
            </a:lvl1pPr>
          </a:lstStyle>
          <a:p>
            <a:pPr lvl="0">
              <a:spcBef>
                <a:spcPts val="0"/>
              </a:spcBef>
            </a:pPr>
            <a:r>
              <a:rPr lang="en-US" dirty="0"/>
              <a:t>Name</a:t>
            </a:r>
          </a:p>
        </p:txBody>
      </p:sp>
      <p:sp>
        <p:nvSpPr>
          <p:cNvPr id="32" name="מציין מיקום טקסט 46">
            <a:extLst>
              <a:ext uri="{FF2B5EF4-FFF2-40B4-BE49-F238E27FC236}">
                <a16:creationId xmlns:a16="http://schemas.microsoft.com/office/drawing/2014/main" id="{04D61B56-6656-4B35-905A-D7A6DE36E9E8}"/>
              </a:ext>
            </a:extLst>
          </p:cNvPr>
          <p:cNvSpPr>
            <a:spLocks noGrp="1"/>
          </p:cNvSpPr>
          <p:nvPr>
            <p:ph type="body" sz="quarter" idx="17" hasCustomPrompt="1"/>
          </p:nvPr>
        </p:nvSpPr>
        <p:spPr>
          <a:xfrm>
            <a:off x="7222942" y="5071255"/>
            <a:ext cx="2880000" cy="325683"/>
          </a:xfrm>
        </p:spPr>
        <p:txBody>
          <a:bodyPr vert="horz" lIns="108878" tIns="54439" rIns="108878" bIns="54439" rtlCol="0">
            <a:noAutofit/>
          </a:bodyPr>
          <a:lstStyle>
            <a:lvl1pPr rtl="0">
              <a:defRPr lang="en-US" sz="2000" b="1" dirty="0">
                <a:solidFill>
                  <a:schemeClr val="accent1"/>
                </a:solidFill>
                <a:latin typeface="+mn-lt"/>
              </a:defRPr>
            </a:lvl1pPr>
          </a:lstStyle>
          <a:p>
            <a:pPr lvl="0">
              <a:spcBef>
                <a:spcPts val="0"/>
              </a:spcBef>
            </a:pPr>
            <a:r>
              <a:rPr lang="en-US" dirty="0"/>
              <a:t>Text</a:t>
            </a:r>
          </a:p>
        </p:txBody>
      </p:sp>
      <p:sp>
        <p:nvSpPr>
          <p:cNvPr id="33" name="TextBox 32">
            <a:extLst>
              <a:ext uri="{FF2B5EF4-FFF2-40B4-BE49-F238E27FC236}">
                <a16:creationId xmlns:a16="http://schemas.microsoft.com/office/drawing/2014/main" id="{23CA7211-2781-4CC7-A862-D01C14DA3256}"/>
              </a:ext>
            </a:extLst>
          </p:cNvPr>
          <p:cNvSpPr txBox="1"/>
          <p:nvPr userDrawn="1"/>
        </p:nvSpPr>
        <p:spPr>
          <a:xfrm>
            <a:off x="2041970" y="5082995"/>
            <a:ext cx="1646622" cy="400110"/>
          </a:xfrm>
          <a:prstGeom prst="rect">
            <a:avLst/>
          </a:prstGeom>
          <a:noFill/>
        </p:spPr>
        <p:txBody>
          <a:bodyPr wrap="square" rtlCol="0">
            <a:spAutoFit/>
          </a:bodyPr>
          <a:lstStyle/>
          <a:p>
            <a:r>
              <a:rPr lang="en-US" sz="2000" b="0" kern="1200" baseline="0" dirty="0">
                <a:solidFill>
                  <a:schemeClr val="accent1"/>
                </a:solidFill>
                <a:latin typeface="+mn-lt"/>
                <a:ea typeface="+mn-ea"/>
                <a:cs typeface="Tahoma" panose="020B0604030504040204" pitchFamily="34" charset="0"/>
              </a:rPr>
              <a:t>Presented by:</a:t>
            </a:r>
          </a:p>
        </p:txBody>
      </p:sp>
      <p:sp>
        <p:nvSpPr>
          <p:cNvPr id="34" name="TextBox 33">
            <a:extLst>
              <a:ext uri="{FF2B5EF4-FFF2-40B4-BE49-F238E27FC236}">
                <a16:creationId xmlns:a16="http://schemas.microsoft.com/office/drawing/2014/main" id="{8239F56A-2FC9-4842-8E82-805A8A15B5D4}"/>
              </a:ext>
            </a:extLst>
          </p:cNvPr>
          <p:cNvSpPr txBox="1"/>
          <p:nvPr userDrawn="1"/>
        </p:nvSpPr>
        <p:spPr>
          <a:xfrm>
            <a:off x="6591952" y="5082995"/>
            <a:ext cx="681397" cy="400110"/>
          </a:xfrm>
          <a:prstGeom prst="rect">
            <a:avLst/>
          </a:prstGeom>
          <a:noFill/>
        </p:spPr>
        <p:txBody>
          <a:bodyPr wrap="square" rtlCol="0">
            <a:spAutoFit/>
          </a:bodyPr>
          <a:lstStyle/>
          <a:p>
            <a:r>
              <a:rPr lang="en-US" sz="2000" b="0" kern="1200" baseline="0" dirty="0">
                <a:solidFill>
                  <a:schemeClr val="accent1"/>
                </a:solidFill>
                <a:latin typeface="+mn-lt"/>
                <a:ea typeface="+mn-ea"/>
                <a:cs typeface="Tahoma" panose="020B0604030504040204" pitchFamily="34" charset="0"/>
              </a:rPr>
              <a:t>For:</a:t>
            </a:r>
          </a:p>
        </p:txBody>
      </p:sp>
      <p:sp>
        <p:nvSpPr>
          <p:cNvPr id="16" name="TextBox 15">
            <a:extLst>
              <a:ext uri="{FF2B5EF4-FFF2-40B4-BE49-F238E27FC236}">
                <a16:creationId xmlns:a16="http://schemas.microsoft.com/office/drawing/2014/main" id="{0025BB3E-08E5-45D6-B257-2910811173C9}"/>
              </a:ext>
            </a:extLst>
          </p:cNvPr>
          <p:cNvSpPr txBox="1"/>
          <p:nvPr userDrawn="1"/>
        </p:nvSpPr>
        <p:spPr>
          <a:xfrm>
            <a:off x="622779" y="6418428"/>
            <a:ext cx="1228143" cy="307777"/>
          </a:xfrm>
          <a:prstGeom prst="rect">
            <a:avLst/>
          </a:prstGeom>
          <a:noFill/>
        </p:spPr>
        <p:txBody>
          <a:bodyPr wrap="square" rtlCol="0">
            <a:spAutoFit/>
          </a:bodyPr>
          <a:lstStyle/>
          <a:p>
            <a:pPr lvl="0"/>
            <a:r>
              <a:rPr lang="en-US" sz="1400" dirty="0">
                <a:solidFill>
                  <a:schemeClr val="bg1"/>
                </a:solidFill>
              </a:rPr>
              <a:t>© ETSI 2018</a:t>
            </a:r>
            <a:endParaRPr lang="he-IL" sz="1400" dirty="0">
              <a:solidFill>
                <a:schemeClr val="bg1"/>
              </a:solidFill>
            </a:endParaRPr>
          </a:p>
        </p:txBody>
      </p:sp>
    </p:spTree>
    <p:extLst>
      <p:ext uri="{BB962C8B-B14F-4D97-AF65-F5344CB8AC3E}">
        <p14:creationId xmlns:p14="http://schemas.microsoft.com/office/powerpoint/2010/main" val="24817200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Agenda Slide">
    <p:bg>
      <p:bgPr>
        <a:solidFill>
          <a:schemeClr val="bg2"/>
        </a:solidFill>
        <a:effectLst/>
      </p:bgPr>
    </p:bg>
    <p:spTree>
      <p:nvGrpSpPr>
        <p:cNvPr id="1" name=""/>
        <p:cNvGrpSpPr/>
        <p:nvPr/>
      </p:nvGrpSpPr>
      <p:grpSpPr>
        <a:xfrm>
          <a:off x="0" y="0"/>
          <a:ext cx="0" cy="0"/>
          <a:chOff x="0" y="0"/>
          <a:chExt cx="0" cy="0"/>
        </a:xfrm>
      </p:grpSpPr>
      <p:pic>
        <p:nvPicPr>
          <p:cNvPr id="11" name="תמונה 10">
            <a:extLst>
              <a:ext uri="{FF2B5EF4-FFF2-40B4-BE49-F238E27FC236}">
                <a16:creationId xmlns:a16="http://schemas.microsoft.com/office/drawing/2014/main" id="{41ED0645-EEA7-4500-A273-D7D147FF9B7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0" y="4723632"/>
            <a:ext cx="12192000" cy="1856941"/>
          </a:xfrm>
          <a:prstGeom prst="rect">
            <a:avLst/>
          </a:prstGeom>
        </p:spPr>
      </p:pic>
      <p:sp>
        <p:nvSpPr>
          <p:cNvPr id="9" name="מציין מיקום של כותרת 1">
            <a:extLst>
              <a:ext uri="{FF2B5EF4-FFF2-40B4-BE49-F238E27FC236}">
                <a16:creationId xmlns:a16="http://schemas.microsoft.com/office/drawing/2014/main" id="{EA62C280-1267-4CDA-A4BE-BD0F68AECDA9}"/>
              </a:ext>
            </a:extLst>
          </p:cNvPr>
          <p:cNvSpPr>
            <a:spLocks noGrp="1"/>
          </p:cNvSpPr>
          <p:nvPr>
            <p:ph type="title" hasCustomPrompt="1"/>
          </p:nvPr>
        </p:nvSpPr>
        <p:spPr>
          <a:xfrm>
            <a:off x="609759" y="274702"/>
            <a:ext cx="8904188" cy="866110"/>
          </a:xfrm>
          <a:prstGeom prst="rect">
            <a:avLst/>
          </a:prstGeom>
        </p:spPr>
        <p:txBody>
          <a:bodyPr vert="horz" lIns="108878" tIns="54439" rIns="108878" bIns="54439" rtlCol="0" anchor="b">
            <a:noAutofit/>
          </a:bodyPr>
          <a:lstStyle>
            <a:lvl1pPr>
              <a:defRPr/>
            </a:lvl1pPr>
          </a:lstStyle>
          <a:p>
            <a:r>
              <a:rPr lang="en-US" dirty="0"/>
              <a:t>Click to add Title</a:t>
            </a:r>
          </a:p>
        </p:txBody>
      </p:sp>
      <p:sp>
        <p:nvSpPr>
          <p:cNvPr id="5" name="מציין מיקום תוכן 4">
            <a:extLst>
              <a:ext uri="{FF2B5EF4-FFF2-40B4-BE49-F238E27FC236}">
                <a16:creationId xmlns:a16="http://schemas.microsoft.com/office/drawing/2014/main" id="{7348B2B8-4808-4ED7-8666-99CDB2003C22}"/>
              </a:ext>
            </a:extLst>
          </p:cNvPr>
          <p:cNvSpPr>
            <a:spLocks noGrp="1"/>
          </p:cNvSpPr>
          <p:nvPr>
            <p:ph sz="quarter" idx="10" hasCustomPrompt="1"/>
          </p:nvPr>
        </p:nvSpPr>
        <p:spPr>
          <a:xfrm>
            <a:off x="609758" y="1600570"/>
            <a:ext cx="8904190" cy="4040687"/>
          </a:xfrm>
        </p:spPr>
        <p:txBody>
          <a:bodyPr/>
          <a:lstStyle>
            <a:lvl1pPr>
              <a:defRPr/>
            </a:lvl1pPr>
            <a:lvl2pPr>
              <a:defRPr/>
            </a:lvl2pPr>
            <a:lvl3pPr>
              <a:defRPr/>
            </a:lvl3pPr>
            <a:lvl4pPr>
              <a:defRPr/>
            </a:lvl4pPr>
            <a:lvl5pPr>
              <a:defRPr/>
            </a:lvl5pPr>
            <a:lvl6pPr>
              <a:defRPr/>
            </a:lvl6pPr>
            <a:lvl7pPr>
              <a:defRPr/>
            </a:lvl7pPr>
            <a:lvl8pPr>
              <a:defRPr/>
            </a:lvl8pPr>
          </a:lstStyle>
          <a:p>
            <a:pPr lvl="0"/>
            <a:r>
              <a:rPr lang="en-US" dirty="0"/>
              <a:t>Click to add text</a:t>
            </a:r>
            <a:endParaRPr lang="he-IL" dirty="0"/>
          </a:p>
          <a:p>
            <a:pPr lvl="1"/>
            <a:r>
              <a:rPr lang="en-US" dirty="0"/>
              <a:t>2nd level</a:t>
            </a:r>
            <a:endParaRPr lang="he-IL" dirty="0"/>
          </a:p>
          <a:p>
            <a:pPr lvl="2"/>
            <a:r>
              <a:rPr lang="en-US" dirty="0"/>
              <a:t>3rd level</a:t>
            </a:r>
            <a:endParaRPr lang="he-IL" dirty="0"/>
          </a:p>
          <a:p>
            <a:pPr lvl="3"/>
            <a:r>
              <a:rPr lang="en-US" dirty="0"/>
              <a:t>4th level</a:t>
            </a:r>
            <a:endParaRPr lang="he-IL" dirty="0"/>
          </a:p>
          <a:p>
            <a:pPr lvl="4"/>
            <a:r>
              <a:rPr lang="en-US" dirty="0"/>
              <a:t>5th level</a:t>
            </a:r>
          </a:p>
          <a:p>
            <a:pPr lvl="5"/>
            <a:r>
              <a:rPr lang="en-US" dirty="0"/>
              <a:t>6th level</a:t>
            </a:r>
          </a:p>
          <a:p>
            <a:pPr lvl="6"/>
            <a:r>
              <a:rPr lang="en-US" dirty="0"/>
              <a:t>7th level</a:t>
            </a:r>
          </a:p>
          <a:p>
            <a:pPr lvl="7"/>
            <a:r>
              <a:rPr lang="en-US" dirty="0"/>
              <a:t>8th level</a:t>
            </a:r>
            <a:endParaRPr lang="he-IL" dirty="0"/>
          </a:p>
        </p:txBody>
      </p:sp>
      <p:pic>
        <p:nvPicPr>
          <p:cNvPr id="45" name="תמונה 44">
            <a:extLst>
              <a:ext uri="{FF2B5EF4-FFF2-40B4-BE49-F238E27FC236}">
                <a16:creationId xmlns:a16="http://schemas.microsoft.com/office/drawing/2014/main" id="{4522AFBD-9A9E-4F45-B8FE-CE5FB2376C0B}"/>
              </a:ext>
            </a:extLst>
          </p:cNvPr>
          <p:cNvPicPr>
            <a:picLocks noChangeAspect="1"/>
          </p:cNvPicPr>
          <p:nvPr userDrawn="1"/>
        </p:nvPicPr>
        <p:blipFill rotWithShape="1">
          <a:blip r:embed="rId3" cstate="screen">
            <a:extLst>
              <a:ext uri="{28A0092B-C50C-407E-A947-70E740481C1C}">
                <a14:useLocalDpi xmlns:a14="http://schemas.microsoft.com/office/drawing/2010/main" val="0"/>
              </a:ext>
            </a:extLst>
          </a:blip>
          <a:srcRect/>
          <a:stretch/>
        </p:blipFill>
        <p:spPr>
          <a:xfrm>
            <a:off x="10345890" y="354365"/>
            <a:ext cx="1512000" cy="483835"/>
          </a:xfrm>
          <a:prstGeom prst="rect">
            <a:avLst/>
          </a:prstGeom>
        </p:spPr>
      </p:pic>
      <p:sp>
        <p:nvSpPr>
          <p:cNvPr id="10" name="TextBox 9">
            <a:extLst>
              <a:ext uri="{FF2B5EF4-FFF2-40B4-BE49-F238E27FC236}">
                <a16:creationId xmlns:a16="http://schemas.microsoft.com/office/drawing/2014/main" id="{C6B10DB2-7748-4164-B8A2-F994322A381A}"/>
              </a:ext>
            </a:extLst>
          </p:cNvPr>
          <p:cNvSpPr txBox="1"/>
          <p:nvPr userDrawn="1"/>
        </p:nvSpPr>
        <p:spPr>
          <a:xfrm>
            <a:off x="622779" y="6418428"/>
            <a:ext cx="1228143" cy="307777"/>
          </a:xfrm>
          <a:prstGeom prst="rect">
            <a:avLst/>
          </a:prstGeom>
          <a:noFill/>
        </p:spPr>
        <p:txBody>
          <a:bodyPr wrap="square" rtlCol="0">
            <a:spAutoFit/>
          </a:bodyPr>
          <a:lstStyle/>
          <a:p>
            <a:pPr lvl="0"/>
            <a:r>
              <a:rPr lang="en-US" sz="1400" dirty="0">
                <a:solidFill>
                  <a:schemeClr val="bg1"/>
                </a:solidFill>
              </a:rPr>
              <a:t>© ETSI 2018</a:t>
            </a:r>
            <a:endParaRPr lang="he-IL" sz="1400" dirty="0">
              <a:solidFill>
                <a:schemeClr val="bg1"/>
              </a:solidFill>
            </a:endParaRPr>
          </a:p>
        </p:txBody>
      </p:sp>
      <p:sp>
        <p:nvSpPr>
          <p:cNvPr id="13" name="Footer Placeholder 3">
            <a:extLst>
              <a:ext uri="{FF2B5EF4-FFF2-40B4-BE49-F238E27FC236}">
                <a16:creationId xmlns:a16="http://schemas.microsoft.com/office/drawing/2014/main" id="{26445544-3A41-40EE-90C9-7278D1A41F38}"/>
              </a:ext>
            </a:extLst>
          </p:cNvPr>
          <p:cNvSpPr txBox="1">
            <a:spLocks/>
          </p:cNvSpPr>
          <p:nvPr userDrawn="1"/>
        </p:nvSpPr>
        <p:spPr>
          <a:xfrm>
            <a:off x="11205491" y="6387771"/>
            <a:ext cx="629893" cy="365125"/>
          </a:xfrm>
          <a:prstGeom prst="rect">
            <a:avLst/>
          </a:prstGeom>
        </p:spPr>
        <p:txBody>
          <a:bodyPr vert="horz" lIns="0" tIns="45720" rIns="91440" bIns="45720" rtlCol="0" anchor="ctr"/>
          <a:lstStyle>
            <a:defPPr>
              <a:defRPr lang="en-US"/>
            </a:defPPr>
            <a:lvl1pPr marL="0" algn="l" defTabSz="914400" rtl="0" eaLnBrk="1" latinLnBrk="0" hangingPunct="1">
              <a:defRPr lang="en-US" sz="700" kern="1200" smtClean="0">
                <a:solidFill>
                  <a:srgbClr val="A6AACA"/>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8C81157-9992-4BD3-B8A9-14B1E5882052}" type="slidenum">
              <a:rPr lang="en-US" sz="1400" baseline="0" smtClean="0">
                <a:solidFill>
                  <a:schemeClr val="tx1"/>
                </a:solidFill>
                <a:latin typeface="Calibri" panose="020F0502020204030204" pitchFamily="34" charset="0"/>
                <a:cs typeface="Calibri" panose="020F0502020204030204" pitchFamily="34" charset="0"/>
              </a:rPr>
              <a:pPr algn="r"/>
              <a:t>‹#›</a:t>
            </a:fld>
            <a:endParaRPr lang="en-US" sz="1400" baseline="0" dirty="0">
              <a:solidFill>
                <a:schemeClr val="tx1"/>
              </a:solidFill>
              <a:latin typeface="Calibri" panose="020F0502020204030204" pitchFamily="34" charset="0"/>
              <a:cs typeface="Calibri" panose="020F0502020204030204" pitchFamily="34" charset="0"/>
            </a:endParaRPr>
          </a:p>
        </p:txBody>
      </p:sp>
      <p:sp>
        <p:nvSpPr>
          <p:cNvPr id="12" name="מציין מיקום של כותרת תחתונה 4">
            <a:extLst>
              <a:ext uri="{FF2B5EF4-FFF2-40B4-BE49-F238E27FC236}">
                <a16:creationId xmlns:a16="http://schemas.microsoft.com/office/drawing/2014/main" id="{FC31B947-751B-4A09-BE8E-F3985E927E30}"/>
              </a:ext>
            </a:extLst>
          </p:cNvPr>
          <p:cNvSpPr>
            <a:spLocks noGrp="1"/>
          </p:cNvSpPr>
          <p:nvPr>
            <p:ph type="ftr" sz="quarter" idx="3"/>
          </p:nvPr>
        </p:nvSpPr>
        <p:spPr>
          <a:xfrm>
            <a:off x="4038600" y="6388995"/>
            <a:ext cx="4114800" cy="365125"/>
          </a:xfrm>
          <a:prstGeom prst="rect">
            <a:avLst/>
          </a:prstGeom>
        </p:spPr>
        <p:txBody>
          <a:bodyPr vert="horz" lIns="108878" tIns="54439" rIns="108878" bIns="54439" rtlCol="0" anchor="ctr">
            <a:noAutofit/>
          </a:bodyPr>
          <a:lstStyle>
            <a:lvl1pPr>
              <a:defRPr lang="en-US" sz="1400" baseline="0" smtClean="0">
                <a:solidFill>
                  <a:schemeClr val="bg1"/>
                </a:solidFill>
                <a:latin typeface="Calibri" panose="020F0502020204030204" pitchFamily="34" charset="0"/>
                <a:cs typeface="Calibri" panose="020F0502020204030204" pitchFamily="34" charset="0"/>
              </a:defRPr>
            </a:lvl1pPr>
          </a:lstStyle>
          <a:p>
            <a:pPr algn="ctr">
              <a:buFont typeface="Wingdings" panose="05000000000000000000" pitchFamily="2" charset="2"/>
              <a:buNone/>
            </a:pPr>
            <a:r>
              <a:rPr lang="en-US" dirty="0"/>
              <a:t>ADD SECTION NAME</a:t>
            </a:r>
          </a:p>
        </p:txBody>
      </p:sp>
    </p:spTree>
    <p:extLst>
      <p:ext uri="{BB962C8B-B14F-4D97-AF65-F5344CB8AC3E}">
        <p14:creationId xmlns:p14="http://schemas.microsoft.com/office/powerpoint/2010/main" val="30603975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Content">
    <p:spTree>
      <p:nvGrpSpPr>
        <p:cNvPr id="1" name=""/>
        <p:cNvGrpSpPr/>
        <p:nvPr/>
      </p:nvGrpSpPr>
      <p:grpSpPr>
        <a:xfrm>
          <a:off x="0" y="0"/>
          <a:ext cx="0" cy="0"/>
          <a:chOff x="0" y="0"/>
          <a:chExt cx="0" cy="0"/>
        </a:xfrm>
      </p:grpSpPr>
      <p:cxnSp>
        <p:nvCxnSpPr>
          <p:cNvPr id="10" name="מחבר ישר 9">
            <a:extLst>
              <a:ext uri="{FF2B5EF4-FFF2-40B4-BE49-F238E27FC236}">
                <a16:creationId xmlns:a16="http://schemas.microsoft.com/office/drawing/2014/main" id="{F2461A2C-52BF-4F6E-AC6D-0086E64568D6}"/>
              </a:ext>
            </a:extLst>
          </p:cNvPr>
          <p:cNvCxnSpPr/>
          <p:nvPr userDrawn="1"/>
        </p:nvCxnSpPr>
        <p:spPr>
          <a:xfrm>
            <a:off x="609758" y="1140812"/>
            <a:ext cx="115822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9" name="מציין מיקום של כותרת 1">
            <a:extLst>
              <a:ext uri="{FF2B5EF4-FFF2-40B4-BE49-F238E27FC236}">
                <a16:creationId xmlns:a16="http://schemas.microsoft.com/office/drawing/2014/main" id="{EA62C280-1267-4CDA-A4BE-BD0F68AECDA9}"/>
              </a:ext>
            </a:extLst>
          </p:cNvPr>
          <p:cNvSpPr>
            <a:spLocks noGrp="1"/>
          </p:cNvSpPr>
          <p:nvPr>
            <p:ph type="title" hasCustomPrompt="1"/>
          </p:nvPr>
        </p:nvSpPr>
        <p:spPr>
          <a:xfrm>
            <a:off x="609759" y="274702"/>
            <a:ext cx="9525657" cy="866110"/>
          </a:xfrm>
          <a:prstGeom prst="rect">
            <a:avLst/>
          </a:prstGeom>
        </p:spPr>
        <p:txBody>
          <a:bodyPr vert="horz" lIns="108878" tIns="54439" rIns="108878" bIns="54439" rtlCol="0" anchor="b">
            <a:noAutofit/>
          </a:bodyPr>
          <a:lstStyle>
            <a:lvl1pPr>
              <a:defRPr/>
            </a:lvl1pPr>
          </a:lstStyle>
          <a:p>
            <a:r>
              <a:rPr lang="en-US" dirty="0"/>
              <a:t>Click to add Title</a:t>
            </a:r>
          </a:p>
        </p:txBody>
      </p:sp>
      <p:sp>
        <p:nvSpPr>
          <p:cNvPr id="5" name="מציין מיקום תוכן 4">
            <a:extLst>
              <a:ext uri="{FF2B5EF4-FFF2-40B4-BE49-F238E27FC236}">
                <a16:creationId xmlns:a16="http://schemas.microsoft.com/office/drawing/2014/main" id="{7348B2B8-4808-4ED7-8666-99CDB2003C22}"/>
              </a:ext>
            </a:extLst>
          </p:cNvPr>
          <p:cNvSpPr>
            <a:spLocks noGrp="1"/>
          </p:cNvSpPr>
          <p:nvPr>
            <p:ph sz="quarter" idx="10" hasCustomPrompt="1"/>
          </p:nvPr>
        </p:nvSpPr>
        <p:spPr>
          <a:xfrm>
            <a:off x="609758" y="1600571"/>
            <a:ext cx="11225625" cy="4680000"/>
          </a:xfrm>
        </p:spPr>
        <p:txBody>
          <a:bodyPr/>
          <a:lstStyle>
            <a:lvl1pPr>
              <a:defRPr/>
            </a:lvl1pPr>
            <a:lvl2pPr>
              <a:defRPr/>
            </a:lvl2pPr>
            <a:lvl3pPr>
              <a:defRPr/>
            </a:lvl3pPr>
            <a:lvl4pPr>
              <a:defRPr/>
            </a:lvl4pPr>
            <a:lvl5pPr>
              <a:defRPr/>
            </a:lvl5pPr>
            <a:lvl6pPr>
              <a:defRPr/>
            </a:lvl6pPr>
            <a:lvl7pPr>
              <a:defRPr/>
            </a:lvl7pPr>
            <a:lvl8pPr>
              <a:defRPr/>
            </a:lvl8pPr>
          </a:lstStyle>
          <a:p>
            <a:pPr lvl="0"/>
            <a:r>
              <a:rPr lang="en-US" dirty="0"/>
              <a:t>Click to add text</a:t>
            </a:r>
            <a:endParaRPr lang="he-IL" dirty="0"/>
          </a:p>
          <a:p>
            <a:pPr lvl="1"/>
            <a:r>
              <a:rPr lang="en-US" dirty="0"/>
              <a:t>2nd level</a:t>
            </a:r>
            <a:endParaRPr lang="he-IL" dirty="0"/>
          </a:p>
          <a:p>
            <a:pPr lvl="2"/>
            <a:r>
              <a:rPr lang="en-US" dirty="0"/>
              <a:t>3rd level</a:t>
            </a:r>
            <a:endParaRPr lang="he-IL" dirty="0"/>
          </a:p>
          <a:p>
            <a:pPr lvl="3"/>
            <a:r>
              <a:rPr lang="en-US" dirty="0"/>
              <a:t>4th level</a:t>
            </a:r>
            <a:endParaRPr lang="he-IL" dirty="0"/>
          </a:p>
          <a:p>
            <a:pPr lvl="4"/>
            <a:r>
              <a:rPr lang="en-US" dirty="0"/>
              <a:t>5th level</a:t>
            </a:r>
          </a:p>
          <a:p>
            <a:pPr lvl="5"/>
            <a:r>
              <a:rPr lang="en-US" dirty="0"/>
              <a:t>6th level</a:t>
            </a:r>
          </a:p>
          <a:p>
            <a:pPr lvl="6"/>
            <a:r>
              <a:rPr lang="en-US" dirty="0"/>
              <a:t>7th level</a:t>
            </a:r>
          </a:p>
          <a:p>
            <a:pPr lvl="7"/>
            <a:r>
              <a:rPr lang="en-US" dirty="0"/>
              <a:t>8th level</a:t>
            </a:r>
            <a:endParaRPr lang="he-IL" dirty="0"/>
          </a:p>
        </p:txBody>
      </p:sp>
      <p:pic>
        <p:nvPicPr>
          <p:cNvPr id="8" name="תמונה 7">
            <a:extLst>
              <a:ext uri="{FF2B5EF4-FFF2-40B4-BE49-F238E27FC236}">
                <a16:creationId xmlns:a16="http://schemas.microsoft.com/office/drawing/2014/main" id="{D9A40441-B7FA-4C56-A9F6-81667400FCC7}"/>
              </a:ext>
            </a:extLst>
          </p:cNvPr>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10345890" y="354365"/>
            <a:ext cx="1512000" cy="483835"/>
          </a:xfrm>
          <a:prstGeom prst="rect">
            <a:avLst/>
          </a:prstGeom>
        </p:spPr>
      </p:pic>
      <p:sp>
        <p:nvSpPr>
          <p:cNvPr id="13" name="TextBox 12">
            <a:extLst>
              <a:ext uri="{FF2B5EF4-FFF2-40B4-BE49-F238E27FC236}">
                <a16:creationId xmlns:a16="http://schemas.microsoft.com/office/drawing/2014/main" id="{EAB85ED7-A3EC-4840-B6B7-F3AAEA6A7EC6}"/>
              </a:ext>
            </a:extLst>
          </p:cNvPr>
          <p:cNvSpPr txBox="1"/>
          <p:nvPr userDrawn="1"/>
        </p:nvSpPr>
        <p:spPr>
          <a:xfrm>
            <a:off x="622779" y="6418428"/>
            <a:ext cx="1228143" cy="307777"/>
          </a:xfrm>
          <a:prstGeom prst="rect">
            <a:avLst/>
          </a:prstGeom>
          <a:noFill/>
        </p:spPr>
        <p:txBody>
          <a:bodyPr wrap="square" rtlCol="0">
            <a:spAutoFit/>
          </a:bodyPr>
          <a:lstStyle/>
          <a:p>
            <a:pPr lvl="0"/>
            <a:r>
              <a:rPr lang="en-US" sz="1400" dirty="0">
                <a:solidFill>
                  <a:schemeClr val="bg1"/>
                </a:solidFill>
              </a:rPr>
              <a:t>© ETSI 2019</a:t>
            </a:r>
            <a:endParaRPr lang="he-IL" sz="1400" dirty="0">
              <a:solidFill>
                <a:schemeClr val="bg1"/>
              </a:solidFill>
            </a:endParaRPr>
          </a:p>
        </p:txBody>
      </p:sp>
      <p:sp>
        <p:nvSpPr>
          <p:cNvPr id="14" name="Footer Placeholder 3">
            <a:extLst>
              <a:ext uri="{FF2B5EF4-FFF2-40B4-BE49-F238E27FC236}">
                <a16:creationId xmlns:a16="http://schemas.microsoft.com/office/drawing/2014/main" id="{65198F5C-2171-4B1F-A434-2CDEB837F2F1}"/>
              </a:ext>
            </a:extLst>
          </p:cNvPr>
          <p:cNvSpPr txBox="1">
            <a:spLocks/>
          </p:cNvSpPr>
          <p:nvPr userDrawn="1"/>
        </p:nvSpPr>
        <p:spPr>
          <a:xfrm>
            <a:off x="11205491" y="6387771"/>
            <a:ext cx="629893" cy="365125"/>
          </a:xfrm>
          <a:prstGeom prst="rect">
            <a:avLst/>
          </a:prstGeom>
        </p:spPr>
        <p:txBody>
          <a:bodyPr vert="horz" lIns="0" tIns="45720" rIns="91440" bIns="45720" rtlCol="0" anchor="ctr"/>
          <a:lstStyle>
            <a:defPPr>
              <a:defRPr lang="en-US"/>
            </a:defPPr>
            <a:lvl1pPr marL="0" algn="l" defTabSz="914400" rtl="0" eaLnBrk="1" latinLnBrk="0" hangingPunct="1">
              <a:defRPr lang="en-US" sz="700" kern="1200" smtClean="0">
                <a:solidFill>
                  <a:srgbClr val="A6AACA"/>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8C81157-9992-4BD3-B8A9-14B1E5882052}" type="slidenum">
              <a:rPr lang="en-US" sz="1400" baseline="0" smtClean="0">
                <a:solidFill>
                  <a:schemeClr val="tx1"/>
                </a:solidFill>
                <a:latin typeface="Calibri" panose="020F0502020204030204" pitchFamily="34" charset="0"/>
                <a:cs typeface="Calibri" panose="020F0502020204030204" pitchFamily="34" charset="0"/>
              </a:rPr>
              <a:pPr algn="r"/>
              <a:t>‹#›</a:t>
            </a:fld>
            <a:endParaRPr lang="en-US" sz="1400" baseline="0" dirty="0">
              <a:solidFill>
                <a:schemeClr val="tx1"/>
              </a:solidFill>
              <a:latin typeface="Calibri" panose="020F0502020204030204" pitchFamily="34" charset="0"/>
              <a:cs typeface="Calibri" panose="020F0502020204030204" pitchFamily="34" charset="0"/>
            </a:endParaRPr>
          </a:p>
        </p:txBody>
      </p:sp>
      <p:sp>
        <p:nvSpPr>
          <p:cNvPr id="11" name="מציין מיקום של כותרת תחתונה 4">
            <a:extLst>
              <a:ext uri="{FF2B5EF4-FFF2-40B4-BE49-F238E27FC236}">
                <a16:creationId xmlns:a16="http://schemas.microsoft.com/office/drawing/2014/main" id="{8052D5F3-C0B9-4514-B7A2-549305CDD45E}"/>
              </a:ext>
            </a:extLst>
          </p:cNvPr>
          <p:cNvSpPr>
            <a:spLocks noGrp="1"/>
          </p:cNvSpPr>
          <p:nvPr>
            <p:ph type="ftr" sz="quarter" idx="3"/>
          </p:nvPr>
        </p:nvSpPr>
        <p:spPr>
          <a:xfrm>
            <a:off x="4038600" y="6388995"/>
            <a:ext cx="4114800" cy="365125"/>
          </a:xfrm>
          <a:prstGeom prst="rect">
            <a:avLst/>
          </a:prstGeom>
        </p:spPr>
        <p:txBody>
          <a:bodyPr vert="horz" lIns="108878" tIns="54439" rIns="108878" bIns="54439" rtlCol="0" anchor="ctr">
            <a:noAutofit/>
          </a:bodyPr>
          <a:lstStyle>
            <a:lvl1pPr>
              <a:defRPr lang="en-US" sz="1400" baseline="0" smtClean="0">
                <a:solidFill>
                  <a:schemeClr val="bg1"/>
                </a:solidFill>
                <a:latin typeface="Calibri" panose="020F0502020204030204" pitchFamily="34" charset="0"/>
                <a:cs typeface="Calibri" panose="020F0502020204030204" pitchFamily="34" charset="0"/>
              </a:defRPr>
            </a:lvl1pPr>
          </a:lstStyle>
          <a:p>
            <a:pPr algn="ctr">
              <a:buFont typeface="Wingdings" panose="05000000000000000000" pitchFamily="2" charset="2"/>
              <a:buNone/>
            </a:pPr>
            <a:r>
              <a:rPr lang="en-US" dirty="0"/>
              <a:t>ADD SECTION NAME</a:t>
            </a:r>
          </a:p>
        </p:txBody>
      </p:sp>
    </p:spTree>
    <p:extLst>
      <p:ext uri="{BB962C8B-B14F-4D97-AF65-F5344CB8AC3E}">
        <p14:creationId xmlns:p14="http://schemas.microsoft.com/office/powerpoint/2010/main" val="33824139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2 Contents">
    <p:spTree>
      <p:nvGrpSpPr>
        <p:cNvPr id="1" name=""/>
        <p:cNvGrpSpPr/>
        <p:nvPr/>
      </p:nvGrpSpPr>
      <p:grpSpPr>
        <a:xfrm>
          <a:off x="0" y="0"/>
          <a:ext cx="0" cy="0"/>
          <a:chOff x="0" y="0"/>
          <a:chExt cx="0" cy="0"/>
        </a:xfrm>
      </p:grpSpPr>
      <p:sp>
        <p:nvSpPr>
          <p:cNvPr id="9" name="מציין מיקום של כותרת 1">
            <a:extLst>
              <a:ext uri="{FF2B5EF4-FFF2-40B4-BE49-F238E27FC236}">
                <a16:creationId xmlns:a16="http://schemas.microsoft.com/office/drawing/2014/main" id="{EA62C280-1267-4CDA-A4BE-BD0F68AECDA9}"/>
              </a:ext>
            </a:extLst>
          </p:cNvPr>
          <p:cNvSpPr>
            <a:spLocks noGrp="1"/>
          </p:cNvSpPr>
          <p:nvPr>
            <p:ph type="title" hasCustomPrompt="1"/>
          </p:nvPr>
        </p:nvSpPr>
        <p:spPr>
          <a:xfrm>
            <a:off x="609759" y="274702"/>
            <a:ext cx="9525657" cy="866110"/>
          </a:xfrm>
          <a:prstGeom prst="rect">
            <a:avLst/>
          </a:prstGeom>
        </p:spPr>
        <p:txBody>
          <a:bodyPr vert="horz" lIns="108878" tIns="54439" rIns="108878" bIns="54439" rtlCol="0" anchor="b">
            <a:noAutofit/>
          </a:bodyPr>
          <a:lstStyle>
            <a:lvl1pPr>
              <a:defRPr/>
            </a:lvl1pPr>
          </a:lstStyle>
          <a:p>
            <a:r>
              <a:rPr lang="en-US" dirty="0"/>
              <a:t>Click to add Title</a:t>
            </a:r>
          </a:p>
        </p:txBody>
      </p:sp>
      <p:sp>
        <p:nvSpPr>
          <p:cNvPr id="5" name="מציין מיקום תוכן 4">
            <a:extLst>
              <a:ext uri="{FF2B5EF4-FFF2-40B4-BE49-F238E27FC236}">
                <a16:creationId xmlns:a16="http://schemas.microsoft.com/office/drawing/2014/main" id="{7348B2B8-4808-4ED7-8666-99CDB2003C22}"/>
              </a:ext>
            </a:extLst>
          </p:cNvPr>
          <p:cNvSpPr>
            <a:spLocks noGrp="1"/>
          </p:cNvSpPr>
          <p:nvPr>
            <p:ph sz="quarter" idx="10" hasCustomPrompt="1"/>
          </p:nvPr>
        </p:nvSpPr>
        <p:spPr>
          <a:xfrm>
            <a:off x="609758" y="1600571"/>
            <a:ext cx="5508000" cy="4680000"/>
          </a:xfrm>
        </p:spPr>
        <p:txBody>
          <a:bodyPr/>
          <a:lstStyle>
            <a:lvl1pPr>
              <a:defRPr/>
            </a:lvl1pPr>
            <a:lvl2pPr>
              <a:defRPr/>
            </a:lvl2pPr>
            <a:lvl3pPr>
              <a:defRPr/>
            </a:lvl3pPr>
            <a:lvl4pPr>
              <a:defRPr/>
            </a:lvl4pPr>
            <a:lvl5pPr>
              <a:defRPr/>
            </a:lvl5pPr>
            <a:lvl6pPr>
              <a:defRPr/>
            </a:lvl6pPr>
            <a:lvl7pPr>
              <a:defRPr/>
            </a:lvl7pPr>
            <a:lvl8pPr>
              <a:defRPr/>
            </a:lvl8pPr>
          </a:lstStyle>
          <a:p>
            <a:pPr lvl="0"/>
            <a:r>
              <a:rPr lang="en-US" dirty="0"/>
              <a:t>Click to add text</a:t>
            </a:r>
            <a:endParaRPr lang="he-IL" dirty="0"/>
          </a:p>
          <a:p>
            <a:pPr lvl="1"/>
            <a:r>
              <a:rPr lang="en-US" dirty="0"/>
              <a:t>2nd level</a:t>
            </a:r>
            <a:endParaRPr lang="he-IL" dirty="0"/>
          </a:p>
          <a:p>
            <a:pPr lvl="2"/>
            <a:r>
              <a:rPr lang="en-US" dirty="0"/>
              <a:t>3rd level</a:t>
            </a:r>
            <a:endParaRPr lang="he-IL" dirty="0"/>
          </a:p>
          <a:p>
            <a:pPr lvl="3"/>
            <a:r>
              <a:rPr lang="en-US" dirty="0"/>
              <a:t>4th level</a:t>
            </a:r>
            <a:endParaRPr lang="he-IL" dirty="0"/>
          </a:p>
          <a:p>
            <a:pPr lvl="4"/>
            <a:r>
              <a:rPr lang="en-US" dirty="0"/>
              <a:t>5th level</a:t>
            </a:r>
          </a:p>
          <a:p>
            <a:pPr lvl="5"/>
            <a:r>
              <a:rPr lang="en-US" dirty="0"/>
              <a:t>6th level</a:t>
            </a:r>
          </a:p>
          <a:p>
            <a:pPr lvl="6"/>
            <a:r>
              <a:rPr lang="en-US" dirty="0"/>
              <a:t>7th level</a:t>
            </a:r>
          </a:p>
          <a:p>
            <a:pPr lvl="7"/>
            <a:r>
              <a:rPr lang="en-US" dirty="0"/>
              <a:t>8th level</a:t>
            </a:r>
            <a:endParaRPr lang="he-IL" dirty="0"/>
          </a:p>
        </p:txBody>
      </p:sp>
      <p:sp>
        <p:nvSpPr>
          <p:cNvPr id="6" name="מציין מיקום תוכן 4">
            <a:extLst>
              <a:ext uri="{FF2B5EF4-FFF2-40B4-BE49-F238E27FC236}">
                <a16:creationId xmlns:a16="http://schemas.microsoft.com/office/drawing/2014/main" id="{C3D68647-40BB-4E40-9D12-4180680B3A93}"/>
              </a:ext>
            </a:extLst>
          </p:cNvPr>
          <p:cNvSpPr>
            <a:spLocks noGrp="1"/>
          </p:cNvSpPr>
          <p:nvPr>
            <p:ph sz="quarter" idx="11" hasCustomPrompt="1"/>
          </p:nvPr>
        </p:nvSpPr>
        <p:spPr>
          <a:xfrm>
            <a:off x="6327384" y="1600571"/>
            <a:ext cx="5508000" cy="4680000"/>
          </a:xfrm>
        </p:spPr>
        <p:txBody>
          <a:bodyPr/>
          <a:lstStyle>
            <a:lvl1pPr>
              <a:defRPr/>
            </a:lvl1pPr>
            <a:lvl2pPr>
              <a:defRPr/>
            </a:lvl2pPr>
            <a:lvl3pPr>
              <a:defRPr/>
            </a:lvl3pPr>
            <a:lvl4pPr>
              <a:defRPr/>
            </a:lvl4pPr>
            <a:lvl5pPr>
              <a:defRPr/>
            </a:lvl5pPr>
            <a:lvl6pPr>
              <a:defRPr/>
            </a:lvl6pPr>
            <a:lvl7pPr>
              <a:defRPr/>
            </a:lvl7pPr>
            <a:lvl8pPr>
              <a:defRPr/>
            </a:lvl8pPr>
          </a:lstStyle>
          <a:p>
            <a:pPr lvl="0"/>
            <a:r>
              <a:rPr lang="en-US" dirty="0"/>
              <a:t>Click to add text</a:t>
            </a:r>
            <a:endParaRPr lang="he-IL" dirty="0"/>
          </a:p>
          <a:p>
            <a:pPr lvl="1"/>
            <a:r>
              <a:rPr lang="en-US" dirty="0"/>
              <a:t>2nd level</a:t>
            </a:r>
            <a:endParaRPr lang="he-IL" dirty="0"/>
          </a:p>
          <a:p>
            <a:pPr lvl="2"/>
            <a:r>
              <a:rPr lang="en-US" dirty="0"/>
              <a:t>3rd level</a:t>
            </a:r>
            <a:endParaRPr lang="he-IL" dirty="0"/>
          </a:p>
          <a:p>
            <a:pPr lvl="3"/>
            <a:r>
              <a:rPr lang="en-US" dirty="0"/>
              <a:t>4th level</a:t>
            </a:r>
            <a:endParaRPr lang="he-IL" dirty="0"/>
          </a:p>
          <a:p>
            <a:pPr lvl="4"/>
            <a:r>
              <a:rPr lang="en-US" dirty="0"/>
              <a:t>5th level</a:t>
            </a:r>
          </a:p>
          <a:p>
            <a:pPr lvl="5"/>
            <a:r>
              <a:rPr lang="en-US" dirty="0"/>
              <a:t>6th level</a:t>
            </a:r>
          </a:p>
          <a:p>
            <a:pPr lvl="6"/>
            <a:r>
              <a:rPr lang="en-US" dirty="0"/>
              <a:t>7th level</a:t>
            </a:r>
          </a:p>
          <a:p>
            <a:pPr lvl="7"/>
            <a:r>
              <a:rPr lang="en-US" dirty="0"/>
              <a:t>8th level</a:t>
            </a:r>
            <a:endParaRPr lang="he-IL" dirty="0"/>
          </a:p>
        </p:txBody>
      </p:sp>
      <p:cxnSp>
        <p:nvCxnSpPr>
          <p:cNvPr id="8" name="מחבר ישר 7">
            <a:extLst>
              <a:ext uri="{FF2B5EF4-FFF2-40B4-BE49-F238E27FC236}">
                <a16:creationId xmlns:a16="http://schemas.microsoft.com/office/drawing/2014/main" id="{19F36860-9811-4767-99D7-F50368208E0C}"/>
              </a:ext>
            </a:extLst>
          </p:cNvPr>
          <p:cNvCxnSpPr/>
          <p:nvPr userDrawn="1"/>
        </p:nvCxnSpPr>
        <p:spPr>
          <a:xfrm>
            <a:off x="609758" y="1140812"/>
            <a:ext cx="11582242"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pic>
        <p:nvPicPr>
          <p:cNvPr id="10" name="תמונה 9">
            <a:extLst>
              <a:ext uri="{FF2B5EF4-FFF2-40B4-BE49-F238E27FC236}">
                <a16:creationId xmlns:a16="http://schemas.microsoft.com/office/drawing/2014/main" id="{4AA17FF7-E86C-4838-AB9C-3F47BB9CABF0}"/>
              </a:ext>
            </a:extLst>
          </p:cNvPr>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10345890" y="354365"/>
            <a:ext cx="1512000" cy="483835"/>
          </a:xfrm>
          <a:prstGeom prst="rect">
            <a:avLst/>
          </a:prstGeom>
        </p:spPr>
      </p:pic>
      <p:sp>
        <p:nvSpPr>
          <p:cNvPr id="13" name="TextBox 12">
            <a:extLst>
              <a:ext uri="{FF2B5EF4-FFF2-40B4-BE49-F238E27FC236}">
                <a16:creationId xmlns:a16="http://schemas.microsoft.com/office/drawing/2014/main" id="{38B0F238-C625-43A1-9C2B-130EAD00CCFA}"/>
              </a:ext>
            </a:extLst>
          </p:cNvPr>
          <p:cNvSpPr txBox="1"/>
          <p:nvPr userDrawn="1"/>
        </p:nvSpPr>
        <p:spPr>
          <a:xfrm>
            <a:off x="622779" y="6418428"/>
            <a:ext cx="1228143" cy="307777"/>
          </a:xfrm>
          <a:prstGeom prst="rect">
            <a:avLst/>
          </a:prstGeom>
          <a:noFill/>
        </p:spPr>
        <p:txBody>
          <a:bodyPr wrap="square" rtlCol="0">
            <a:spAutoFit/>
          </a:bodyPr>
          <a:lstStyle/>
          <a:p>
            <a:pPr lvl="0"/>
            <a:r>
              <a:rPr lang="en-US" sz="1400" dirty="0">
                <a:solidFill>
                  <a:schemeClr val="bg1"/>
                </a:solidFill>
              </a:rPr>
              <a:t>© ETSI 2018</a:t>
            </a:r>
            <a:endParaRPr lang="he-IL" sz="1400" dirty="0">
              <a:solidFill>
                <a:schemeClr val="bg1"/>
              </a:solidFill>
            </a:endParaRPr>
          </a:p>
        </p:txBody>
      </p:sp>
      <p:sp>
        <p:nvSpPr>
          <p:cNvPr id="14" name="Footer Placeholder 3">
            <a:extLst>
              <a:ext uri="{FF2B5EF4-FFF2-40B4-BE49-F238E27FC236}">
                <a16:creationId xmlns:a16="http://schemas.microsoft.com/office/drawing/2014/main" id="{34AFCAF6-F960-4857-B88B-801B85C0EDD4}"/>
              </a:ext>
            </a:extLst>
          </p:cNvPr>
          <p:cNvSpPr txBox="1">
            <a:spLocks/>
          </p:cNvSpPr>
          <p:nvPr userDrawn="1"/>
        </p:nvSpPr>
        <p:spPr>
          <a:xfrm>
            <a:off x="11205491" y="6387771"/>
            <a:ext cx="629893" cy="365125"/>
          </a:xfrm>
          <a:prstGeom prst="rect">
            <a:avLst/>
          </a:prstGeom>
        </p:spPr>
        <p:txBody>
          <a:bodyPr vert="horz" lIns="0" tIns="45720" rIns="91440" bIns="45720" rtlCol="0" anchor="ctr"/>
          <a:lstStyle>
            <a:defPPr>
              <a:defRPr lang="en-US"/>
            </a:defPPr>
            <a:lvl1pPr marL="0" algn="l" defTabSz="914400" rtl="0" eaLnBrk="1" latinLnBrk="0" hangingPunct="1">
              <a:defRPr lang="en-US" sz="700" kern="1200" smtClean="0">
                <a:solidFill>
                  <a:srgbClr val="A6AACA"/>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B8C81157-9992-4BD3-B8A9-14B1E5882052}" type="slidenum">
              <a:rPr lang="en-US" sz="1400" baseline="0" smtClean="0">
                <a:solidFill>
                  <a:schemeClr val="tx1"/>
                </a:solidFill>
                <a:latin typeface="Calibri" panose="020F0502020204030204" pitchFamily="34" charset="0"/>
                <a:cs typeface="Calibri" panose="020F0502020204030204" pitchFamily="34" charset="0"/>
              </a:rPr>
              <a:pPr algn="r"/>
              <a:t>‹#›</a:t>
            </a:fld>
            <a:endParaRPr lang="en-US" sz="1400" baseline="0" dirty="0">
              <a:solidFill>
                <a:schemeClr val="tx1"/>
              </a:solidFill>
              <a:latin typeface="Calibri" panose="020F0502020204030204" pitchFamily="34" charset="0"/>
              <a:cs typeface="Calibri" panose="020F0502020204030204" pitchFamily="34" charset="0"/>
            </a:endParaRPr>
          </a:p>
        </p:txBody>
      </p:sp>
      <p:sp>
        <p:nvSpPr>
          <p:cNvPr id="11" name="מציין מיקום של כותרת תחתונה 4">
            <a:extLst>
              <a:ext uri="{FF2B5EF4-FFF2-40B4-BE49-F238E27FC236}">
                <a16:creationId xmlns:a16="http://schemas.microsoft.com/office/drawing/2014/main" id="{18FB610E-9806-493B-9C00-A8FB753631A5}"/>
              </a:ext>
            </a:extLst>
          </p:cNvPr>
          <p:cNvSpPr>
            <a:spLocks noGrp="1"/>
          </p:cNvSpPr>
          <p:nvPr>
            <p:ph type="ftr" sz="quarter" idx="3"/>
          </p:nvPr>
        </p:nvSpPr>
        <p:spPr>
          <a:xfrm>
            <a:off x="4038600" y="6388995"/>
            <a:ext cx="4114800" cy="365125"/>
          </a:xfrm>
          <a:prstGeom prst="rect">
            <a:avLst/>
          </a:prstGeom>
        </p:spPr>
        <p:txBody>
          <a:bodyPr vert="horz" lIns="108878" tIns="54439" rIns="108878" bIns="54439" rtlCol="0" anchor="ctr">
            <a:noAutofit/>
          </a:bodyPr>
          <a:lstStyle>
            <a:lvl1pPr>
              <a:defRPr lang="en-US" sz="1400" baseline="0" smtClean="0">
                <a:solidFill>
                  <a:schemeClr val="bg1"/>
                </a:solidFill>
                <a:latin typeface="Calibri" panose="020F0502020204030204" pitchFamily="34" charset="0"/>
                <a:cs typeface="Calibri" panose="020F0502020204030204" pitchFamily="34" charset="0"/>
              </a:defRPr>
            </a:lvl1pPr>
          </a:lstStyle>
          <a:p>
            <a:pPr algn="ctr">
              <a:buFont typeface="Wingdings" panose="05000000000000000000" pitchFamily="2" charset="2"/>
              <a:buNone/>
            </a:pPr>
            <a:r>
              <a:rPr lang="en-US" dirty="0"/>
              <a:t>ADD SECTION NAME</a:t>
            </a:r>
          </a:p>
        </p:txBody>
      </p:sp>
    </p:spTree>
    <p:extLst>
      <p:ext uri="{BB962C8B-B14F-4D97-AF65-F5344CB8AC3E}">
        <p14:creationId xmlns:p14="http://schemas.microsoft.com/office/powerpoint/2010/main" val="37953443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p>
            <a:r>
              <a:t>Title Text</a:t>
            </a:r>
          </a:p>
        </p:txBody>
      </p:sp>
      <p:sp>
        <p:nvSpPr>
          <p:cNvPr id="57"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8754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2F02DC-21A3-6742-84C1-B6A93F4EE56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2B48708-C046-AF4F-B0B1-AEBDFDBB49E4}"/>
              </a:ext>
            </a:extLst>
          </p:cNvPr>
          <p:cNvSpPr>
            <a:spLocks noGrp="1"/>
          </p:cNvSpPr>
          <p:nvPr>
            <p:ph type="dt" sz="half" idx="10"/>
          </p:nvPr>
        </p:nvSpPr>
        <p:spPr/>
        <p:txBody>
          <a:bodyPr/>
          <a:lstStyle>
            <a:lvl1pPr>
              <a:defRPr/>
            </a:lvl1pPr>
          </a:lstStyle>
          <a:p>
            <a:endParaRPr lang="en-GB" altLang="en-US"/>
          </a:p>
        </p:txBody>
      </p:sp>
      <p:sp>
        <p:nvSpPr>
          <p:cNvPr id="4" name="Footer Placeholder 3">
            <a:extLst>
              <a:ext uri="{FF2B5EF4-FFF2-40B4-BE49-F238E27FC236}">
                <a16:creationId xmlns:a16="http://schemas.microsoft.com/office/drawing/2014/main" id="{5ED333CB-9F36-5B41-B0F4-B64D30773529}"/>
              </a:ext>
            </a:extLst>
          </p:cNvPr>
          <p:cNvSpPr>
            <a:spLocks noGrp="1"/>
          </p:cNvSpPr>
          <p:nvPr>
            <p:ph type="ftr" sz="quarter" idx="11"/>
          </p:nvPr>
        </p:nvSpPr>
        <p:spPr/>
        <p:txBody>
          <a:bodyPr/>
          <a:lstStyle>
            <a:lvl1pPr>
              <a:defRPr/>
            </a:lvl1pPr>
          </a:lstStyle>
          <a:p>
            <a:endParaRPr lang="en-GB" altLang="en-US"/>
          </a:p>
        </p:txBody>
      </p:sp>
      <p:sp>
        <p:nvSpPr>
          <p:cNvPr id="5" name="Slide Number Placeholder 4">
            <a:extLst>
              <a:ext uri="{FF2B5EF4-FFF2-40B4-BE49-F238E27FC236}">
                <a16:creationId xmlns:a16="http://schemas.microsoft.com/office/drawing/2014/main" id="{E532CFCB-AFE8-4444-ABC7-9384077FAE85}"/>
              </a:ext>
            </a:extLst>
          </p:cNvPr>
          <p:cNvSpPr>
            <a:spLocks noGrp="1"/>
          </p:cNvSpPr>
          <p:nvPr>
            <p:ph type="sldNum" sz="quarter" idx="12"/>
          </p:nvPr>
        </p:nvSpPr>
        <p:spPr/>
        <p:txBody>
          <a:bodyPr/>
          <a:lstStyle>
            <a:lvl1pPr>
              <a:defRPr/>
            </a:lvl1pPr>
          </a:lstStyle>
          <a:p>
            <a:fld id="{ADC4F118-CA0F-9D40-BEAE-6A8389BCAB12}" type="slidenum">
              <a:rPr lang="en-GB" altLang="en-US"/>
              <a:pPr/>
              <a:t>‹#›</a:t>
            </a:fld>
            <a:endParaRPr lang="en-GB" altLang="en-US"/>
          </a:p>
        </p:txBody>
      </p:sp>
    </p:spTree>
    <p:extLst>
      <p:ext uri="{BB962C8B-B14F-4D97-AF65-F5344CB8AC3E}">
        <p14:creationId xmlns:p14="http://schemas.microsoft.com/office/powerpoint/2010/main" val="115866361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cSld name="Title &amp; Subtitl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190625" y="1151930"/>
            <a:ext cx="9810750" cy="2321719"/>
          </a:xfrm>
          <a:prstGeom prst="rect">
            <a:avLst/>
          </a:prstGeom>
        </p:spPr>
        <p:txBody>
          <a:bodyPr anchor="b"/>
          <a:lstStyle/>
          <a:p>
            <a:r>
              <a:t>Title Text</a:t>
            </a:r>
          </a:p>
        </p:txBody>
      </p:sp>
      <p:sp>
        <p:nvSpPr>
          <p:cNvPr id="12" name="Body Level One…"/>
          <p:cNvSpPr txBox="1">
            <a:spLocks noGrp="1"/>
          </p:cNvSpPr>
          <p:nvPr>
            <p:ph type="body" sz="quarter" idx="1"/>
          </p:nvPr>
        </p:nvSpPr>
        <p:spPr>
          <a:xfrm>
            <a:off x="1190625" y="3536156"/>
            <a:ext cx="9810750" cy="794742"/>
          </a:xfrm>
          <a:prstGeom prst="rect">
            <a:avLst/>
          </a:prstGeom>
        </p:spPr>
        <p:txBody>
          <a:bodyPr anchor="t"/>
          <a:lstStyle>
            <a:lvl1pPr marL="0" indent="0" algn="ctr">
              <a:spcBef>
                <a:spcPts val="0"/>
              </a:spcBef>
              <a:buSzTx/>
              <a:buNone/>
              <a:defRPr sz="2250"/>
            </a:lvl1pPr>
            <a:lvl2pPr marL="0" indent="160736" algn="ctr">
              <a:spcBef>
                <a:spcPts val="0"/>
              </a:spcBef>
              <a:buSzTx/>
              <a:buNone/>
              <a:defRPr sz="2250"/>
            </a:lvl2pPr>
            <a:lvl3pPr marL="0" indent="321473" algn="ctr">
              <a:spcBef>
                <a:spcPts val="0"/>
              </a:spcBef>
              <a:buSzTx/>
              <a:buNone/>
              <a:defRPr sz="2250"/>
            </a:lvl3pPr>
            <a:lvl4pPr marL="0" indent="482211" algn="ctr">
              <a:spcBef>
                <a:spcPts val="0"/>
              </a:spcBef>
              <a:buSzTx/>
              <a:buNone/>
              <a:defRPr sz="2250"/>
            </a:lvl4pPr>
            <a:lvl5pPr marL="0" indent="642947" algn="ctr">
              <a:spcBef>
                <a:spcPts val="0"/>
              </a:spcBef>
              <a:buSzTx/>
              <a:buNone/>
              <a:defRPr sz="2250"/>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41973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8" name="Title Text"/>
          <p:cNvSpPr txBox="1">
            <a:spLocks noGrp="1"/>
          </p:cNvSpPr>
          <p:nvPr>
            <p:ph type="title"/>
          </p:nvPr>
        </p:nvSpPr>
        <p:spPr>
          <a:prstGeom prst="rect">
            <a:avLst/>
          </a:prstGeom>
        </p:spPr>
        <p:txBody>
          <a:bodyPr/>
          <a:lstStyle/>
          <a:p>
            <a:r>
              <a:t>Title Text</a:t>
            </a:r>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97451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3" name="מציין מיקום של כותרת 1">
            <a:extLst>
              <a:ext uri="{FF2B5EF4-FFF2-40B4-BE49-F238E27FC236}">
                <a16:creationId xmlns:a16="http://schemas.microsoft.com/office/drawing/2014/main" id="{2CFED113-5DDD-4FFD-8CCB-BC6D24C55D09}"/>
              </a:ext>
            </a:extLst>
          </p:cNvPr>
          <p:cNvSpPr>
            <a:spLocks noGrp="1"/>
          </p:cNvSpPr>
          <p:nvPr>
            <p:ph type="title"/>
          </p:nvPr>
        </p:nvSpPr>
        <p:spPr>
          <a:xfrm>
            <a:off x="609759" y="274702"/>
            <a:ext cx="9525657" cy="866110"/>
          </a:xfrm>
          <a:prstGeom prst="rect">
            <a:avLst/>
          </a:prstGeom>
        </p:spPr>
        <p:txBody>
          <a:bodyPr vert="horz" lIns="108878" tIns="54439" rIns="108878" bIns="54439" rtlCol="0" anchor="b">
            <a:noAutofit/>
          </a:bodyPr>
          <a:lstStyle/>
          <a:p>
            <a:r>
              <a:rPr lang="en-US" dirty="0"/>
              <a:t>Click to edit headline style</a:t>
            </a:r>
          </a:p>
        </p:txBody>
      </p:sp>
      <p:sp>
        <p:nvSpPr>
          <p:cNvPr id="24" name="מציין מיקום טקסט 2">
            <a:extLst>
              <a:ext uri="{FF2B5EF4-FFF2-40B4-BE49-F238E27FC236}">
                <a16:creationId xmlns:a16="http://schemas.microsoft.com/office/drawing/2014/main" id="{C17FB1B4-EC1B-4F1E-A23B-7FB39219B1FF}"/>
              </a:ext>
            </a:extLst>
          </p:cNvPr>
          <p:cNvSpPr>
            <a:spLocks noGrp="1"/>
          </p:cNvSpPr>
          <p:nvPr>
            <p:ph type="body" idx="1"/>
          </p:nvPr>
        </p:nvSpPr>
        <p:spPr>
          <a:xfrm>
            <a:off x="609759" y="1600571"/>
            <a:ext cx="11225625" cy="4527011"/>
          </a:xfrm>
          <a:prstGeom prst="rect">
            <a:avLst/>
          </a:prstGeom>
        </p:spPr>
        <p:txBody>
          <a:bodyPr vert="horz" lIns="108878" tIns="54439" rIns="108878" bIns="54439" rtlCol="0">
            <a:noAutofit/>
          </a:bodyPr>
          <a:lstStyle/>
          <a:p>
            <a:pPr lvl="0"/>
            <a:r>
              <a:rPr lang="en-US" dirty="0"/>
              <a:t>First Level Text</a:t>
            </a:r>
            <a:endParaRPr lang="he-IL" dirty="0"/>
          </a:p>
          <a:p>
            <a:pPr lvl="1"/>
            <a:r>
              <a:rPr lang="en-US" dirty="0"/>
              <a:t>First Level Bullet</a:t>
            </a:r>
            <a:endParaRPr lang="he-IL" dirty="0"/>
          </a:p>
          <a:p>
            <a:pPr lvl="2"/>
            <a:r>
              <a:rPr lang="en-US" dirty="0"/>
              <a:t>Second Level Bullet</a:t>
            </a:r>
          </a:p>
          <a:p>
            <a:pPr lvl="3"/>
            <a:r>
              <a:rPr lang="en-US" dirty="0"/>
              <a:t>Third Level Number</a:t>
            </a:r>
            <a:endParaRPr lang="he-IL" dirty="0"/>
          </a:p>
          <a:p>
            <a:pPr lvl="4"/>
            <a:r>
              <a:rPr lang="en-US" dirty="0"/>
              <a:t>First Level Number</a:t>
            </a:r>
          </a:p>
          <a:p>
            <a:pPr lvl="5"/>
            <a:r>
              <a:rPr lang="en-US" dirty="0"/>
              <a:t>Second Level Number</a:t>
            </a:r>
          </a:p>
          <a:p>
            <a:pPr lvl="6"/>
            <a:r>
              <a:rPr lang="en-US" dirty="0"/>
              <a:t>Third Level Number</a:t>
            </a:r>
          </a:p>
          <a:p>
            <a:pPr lvl="7"/>
            <a:r>
              <a:rPr lang="en-US" dirty="0"/>
              <a:t>Note</a:t>
            </a:r>
          </a:p>
        </p:txBody>
      </p:sp>
    </p:spTree>
    <p:extLst>
      <p:ext uri="{BB962C8B-B14F-4D97-AF65-F5344CB8AC3E}">
        <p14:creationId xmlns:p14="http://schemas.microsoft.com/office/powerpoint/2010/main" val="853609190"/>
      </p:ext>
    </p:extLst>
  </p:cSld>
  <p:clrMap bg1="lt1" tx1="dk1" bg2="lt2" tx2="dk2" accent1="accent1" accent2="accent2" accent3="accent3" accent4="accent4" accent5="accent5" accent6="accent6" hlink="hlink" folHlink="folHlink"/>
  <p:sldLayoutIdLst>
    <p:sldLayoutId id="2147483803" r:id="rId1"/>
    <p:sldLayoutId id="2147483800" r:id="rId2"/>
    <p:sldLayoutId id="2147483801" r:id="rId3"/>
    <p:sldLayoutId id="2147483660" r:id="rId4"/>
    <p:sldLayoutId id="2147483779" r:id="rId5"/>
    <p:sldLayoutId id="2147483804" r:id="rId6"/>
    <p:sldLayoutId id="2147483806" r:id="rId7"/>
    <p:sldLayoutId id="2147483807" r:id="rId8"/>
    <p:sldLayoutId id="2147483808" r:id="rId9"/>
    <p:sldLayoutId id="2147483809" r:id="rId10"/>
    <p:sldLayoutId id="2147483810" r:id="rId11"/>
    <p:sldLayoutId id="2147483811" r:id="rId12"/>
  </p:sldLayoutIdLst>
  <p:hf hdr="0" dt="0"/>
  <p:txStyles>
    <p:title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p:titleStyle>
    <p:bodyStyle>
      <a:lvl1pPr marL="0" indent="0" algn="l" defTabSz="914400" rtl="0" eaLnBrk="1" latinLnBrk="0" hangingPunct="1">
        <a:lnSpc>
          <a:spcPct val="100000"/>
        </a:lnSpc>
        <a:spcBef>
          <a:spcPts val="1800"/>
        </a:spcBef>
        <a:buFont typeface="Wingdings" panose="05000000000000000000" pitchFamily="2" charset="2"/>
        <a:buNone/>
        <a:defRPr sz="2400" kern="1200" baseline="0">
          <a:solidFill>
            <a:schemeClr val="tx1"/>
          </a:solidFill>
          <a:latin typeface="+mn-lt"/>
          <a:ea typeface="+mn-ea"/>
          <a:cs typeface="Tahoma" panose="020B0604030504040204" pitchFamily="34" charset="0"/>
        </a:defRPr>
      </a:lvl1pPr>
      <a:lvl2pPr marL="360000" indent="-360000" algn="l" defTabSz="914400" rtl="0" eaLnBrk="1" latinLnBrk="0" hangingPunct="1">
        <a:lnSpc>
          <a:spcPct val="100000"/>
        </a:lnSpc>
        <a:spcBef>
          <a:spcPts val="1200"/>
        </a:spcBef>
        <a:buClr>
          <a:schemeClr val="accent3"/>
        </a:buClr>
        <a:buSzPct val="93000"/>
        <a:buFontTx/>
        <a:buBlip>
          <a:blip r:embed="rId14"/>
        </a:buBlip>
        <a:defRPr sz="2400" kern="1200" baseline="0">
          <a:solidFill>
            <a:schemeClr val="tx1"/>
          </a:solidFill>
          <a:latin typeface="+mj-lt"/>
          <a:ea typeface="+mn-ea"/>
          <a:cs typeface="Tahoma" panose="020B0604030504040204" pitchFamily="34" charset="0"/>
        </a:defRPr>
      </a:lvl2pPr>
      <a:lvl3pPr marL="720000" indent="-360000" algn="l" defTabSz="914400" rtl="0" eaLnBrk="1" latinLnBrk="0" hangingPunct="1">
        <a:lnSpc>
          <a:spcPct val="100000"/>
        </a:lnSpc>
        <a:spcBef>
          <a:spcPts val="600"/>
        </a:spcBef>
        <a:buClr>
          <a:schemeClr val="accent2"/>
        </a:buClr>
        <a:buSzPct val="93000"/>
        <a:buFontTx/>
        <a:buBlip>
          <a:blip r:embed="rId14"/>
        </a:buBlip>
        <a:defRPr sz="2000" kern="1200" baseline="0">
          <a:solidFill>
            <a:schemeClr val="tx1"/>
          </a:solidFill>
          <a:latin typeface="+mj-lt"/>
          <a:ea typeface="+mn-ea"/>
          <a:cs typeface="Tahoma" panose="020B0604030504040204" pitchFamily="34" charset="0"/>
        </a:defRPr>
      </a:lvl3pPr>
      <a:lvl4pPr marL="1008000" indent="-288000" algn="l" defTabSz="914400" rtl="0" eaLnBrk="1" latinLnBrk="0" hangingPunct="1">
        <a:lnSpc>
          <a:spcPct val="100000"/>
        </a:lnSpc>
        <a:spcBef>
          <a:spcPts val="400"/>
        </a:spcBef>
        <a:buClr>
          <a:schemeClr val="accent2"/>
        </a:buClr>
        <a:buSzPct val="93000"/>
        <a:buFontTx/>
        <a:buBlip>
          <a:blip r:embed="rId14"/>
        </a:buBlip>
        <a:defRPr sz="1800" kern="1200" baseline="0">
          <a:solidFill>
            <a:schemeClr val="tx1"/>
          </a:solidFill>
          <a:latin typeface="+mj-lt"/>
          <a:ea typeface="+mn-ea"/>
          <a:cs typeface="Tahoma" panose="020B0604030504040204" pitchFamily="34" charset="0"/>
        </a:defRPr>
      </a:lvl4pPr>
      <a:lvl5pPr marL="360000" indent="-360000" algn="l" defTabSz="914400" rtl="0" eaLnBrk="1" latinLnBrk="0" hangingPunct="1">
        <a:lnSpc>
          <a:spcPct val="100000"/>
        </a:lnSpc>
        <a:spcBef>
          <a:spcPts val="1200"/>
        </a:spcBef>
        <a:buClr>
          <a:schemeClr val="accent2"/>
        </a:buClr>
        <a:buFont typeface="+mj-lt"/>
        <a:buAutoNum type="arabicPeriod"/>
        <a:defRPr sz="2400" kern="1200" baseline="0">
          <a:solidFill>
            <a:schemeClr val="tx1"/>
          </a:solidFill>
          <a:latin typeface="+mj-lt"/>
          <a:ea typeface="+mn-ea"/>
          <a:cs typeface="Tahoma" panose="020B0604030504040204" pitchFamily="34" charset="0"/>
        </a:defRPr>
      </a:lvl5pPr>
      <a:lvl6pPr marL="720000" indent="-360000" algn="l" defTabSz="914400" rtl="0" eaLnBrk="1" latinLnBrk="0" hangingPunct="1">
        <a:lnSpc>
          <a:spcPct val="100000"/>
        </a:lnSpc>
        <a:spcBef>
          <a:spcPts val="600"/>
        </a:spcBef>
        <a:buClr>
          <a:schemeClr val="accent2"/>
        </a:buClr>
        <a:buFont typeface="+mj-lt"/>
        <a:buAutoNum type="arabicParenR"/>
        <a:defRPr sz="2000" kern="1200" baseline="0">
          <a:solidFill>
            <a:schemeClr val="tx1"/>
          </a:solidFill>
          <a:latin typeface="+mj-lt"/>
          <a:ea typeface="+mn-ea"/>
          <a:cs typeface="Tahoma" panose="020B0604030504040204" pitchFamily="34" charset="0"/>
        </a:defRPr>
      </a:lvl6pPr>
      <a:lvl7pPr marL="1008000" indent="-288000" algn="l" defTabSz="914400" rtl="0" eaLnBrk="1" latinLnBrk="0" hangingPunct="1">
        <a:lnSpc>
          <a:spcPct val="100000"/>
        </a:lnSpc>
        <a:spcBef>
          <a:spcPts val="400"/>
        </a:spcBef>
        <a:buClr>
          <a:schemeClr val="accent2"/>
        </a:buClr>
        <a:buFont typeface="+mj-lt"/>
        <a:buAutoNum type="alphaLcParenR"/>
        <a:defRPr sz="1800" kern="1200" baseline="0">
          <a:solidFill>
            <a:schemeClr val="tx1"/>
          </a:solidFill>
          <a:latin typeface="+mj-lt"/>
          <a:ea typeface="+mn-ea"/>
          <a:cs typeface="Tahoma" panose="020B0604030504040204" pitchFamily="34" charset="0"/>
        </a:defRPr>
      </a:lvl7pPr>
      <a:lvl8pPr marL="0" indent="0" algn="l" defTabSz="914400" rtl="0" eaLnBrk="1" latinLnBrk="0" hangingPunct="1">
        <a:lnSpc>
          <a:spcPct val="100000"/>
        </a:lnSpc>
        <a:spcBef>
          <a:spcPts val="600"/>
        </a:spcBef>
        <a:buFont typeface="Arial" panose="020B0604020202020204" pitchFamily="34" charset="0"/>
        <a:buNone/>
        <a:defRPr sz="1600" kern="1200" baseline="0">
          <a:solidFill>
            <a:schemeClr val="tx1"/>
          </a:solidFill>
          <a:latin typeface="+mj-lt"/>
          <a:ea typeface="+mn-ea"/>
          <a:cs typeface="Tahoma" panose="020B0604030504040204" pitchFamily="34" charset="0"/>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A4A3A4"/>
          </p15:clr>
        </p15:guide>
        <p15:guide id="2" orient="horz" pos="3960" userDrawn="1">
          <p15:clr>
            <a:srgbClr val="F26B43"/>
          </p15:clr>
        </p15:guide>
        <p15:guide id="3" orient="horz" pos="345" userDrawn="1">
          <p15:clr>
            <a:srgbClr val="F26B43"/>
          </p15:clr>
        </p15:guide>
        <p15:guide id="4" pos="336" userDrawn="1">
          <p15:clr>
            <a:srgbClr val="F26B43"/>
          </p15:clr>
        </p15:guide>
        <p15:guide id="5" pos="7334" userDrawn="1">
          <p15:clr>
            <a:srgbClr val="F26B43"/>
          </p15:clr>
        </p15:guide>
        <p15:guide id="6" orient="horz" pos="1192" userDrawn="1">
          <p15:clr>
            <a:srgbClr val="A4A3A4"/>
          </p15:clr>
        </p15:guide>
        <p15:guide id="7" orient="horz" pos="960" userDrawn="1">
          <p15:clr>
            <a:srgbClr val="A4A3A4"/>
          </p15:clr>
        </p15:guide>
        <p15:guide id="9" orient="horz" pos="1420" userDrawn="1">
          <p15:clr>
            <a:srgbClr val="A4A3A4"/>
          </p15:clr>
        </p15:guide>
        <p15:guide id="12" orient="horz" pos="2160" userDrawn="1">
          <p15:clr>
            <a:srgbClr val="A4A3A4"/>
          </p15:clr>
        </p15:guide>
        <p15:guide id="13" orient="horz" pos="632" userDrawn="1">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4.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101.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4.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4.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openxmlformats.org/officeDocument/2006/relationships/diagramData" Target="../diagrams/data30.xml"/><Relationship Id="rId7" Type="http://schemas.microsoft.com/office/2007/relationships/diagramDrawing" Target="../diagrams/drawing30.xml"/><Relationship Id="rId2" Type="http://schemas.openxmlformats.org/officeDocument/2006/relationships/notesSlide" Target="../notesSlides/notesSlide41.xml"/><Relationship Id="rId1" Type="http://schemas.openxmlformats.org/officeDocument/2006/relationships/slideLayout" Target="../slideLayouts/slideLayout4.xml"/><Relationship Id="rId6" Type="http://schemas.openxmlformats.org/officeDocument/2006/relationships/diagramColors" Target="../diagrams/colors30.xml"/><Relationship Id="rId5" Type="http://schemas.openxmlformats.org/officeDocument/2006/relationships/diagramQuickStyle" Target="../diagrams/quickStyle30.xml"/><Relationship Id="rId4" Type="http://schemas.openxmlformats.org/officeDocument/2006/relationships/diagramLayout" Target="../diagrams/layout30.xml"/></Relationships>
</file>

<file path=ppt/slides/_rels/slide10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3.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notesSlide" Target="../notesSlides/notesSlide51.xml"/><Relationship Id="rId1" Type="http://schemas.openxmlformats.org/officeDocument/2006/relationships/slideLayout" Target="../slideLayouts/slideLayout4.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6.xml.rels><?xml version="1.0" encoding="UTF-8" standalone="yes"?>
<Relationships xmlns="http://schemas.openxmlformats.org/package/2006/relationships"><Relationship Id="rId3" Type="http://schemas.openxmlformats.org/officeDocument/2006/relationships/diagramData" Target="../diagrams/data32.xml"/><Relationship Id="rId7" Type="http://schemas.microsoft.com/office/2007/relationships/diagramDrawing" Target="../diagrams/drawing32.xml"/><Relationship Id="rId2" Type="http://schemas.openxmlformats.org/officeDocument/2006/relationships/notesSlide" Target="../notesSlides/notesSlide53.xml"/><Relationship Id="rId1" Type="http://schemas.openxmlformats.org/officeDocument/2006/relationships/slideLayout" Target="../slideLayouts/slideLayout4.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4.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67.xml"/><Relationship Id="rId1" Type="http://schemas.openxmlformats.org/officeDocument/2006/relationships/slideLayout" Target="../slideLayouts/slideLayout4.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hyperlink" Target="http://www.etsi.org/standardization-education"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4.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notesSlide" Target="../notesSlides/notesSlide70.xml"/><Relationship Id="rId1" Type="http://schemas.openxmlformats.org/officeDocument/2006/relationships/slideLayout" Target="../slideLayouts/slideLayout4.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0.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6.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4.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10.jpe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5.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4.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4.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12.sv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53.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4.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257.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4.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25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261.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0.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26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0.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26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0.xml"/></Relationships>
</file>

<file path=ppt/slides/_rels/slide266.xml.rels><?xml version="1.0" encoding="UTF-8" standalone="yes"?>
<Relationships xmlns="http://schemas.openxmlformats.org/package/2006/relationships"><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notesSlide" Target="../notesSlides/notesSlide81.xml"/><Relationship Id="rId1" Type="http://schemas.openxmlformats.org/officeDocument/2006/relationships/slideLayout" Target="../slideLayouts/slideLayout4.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s>
</file>

<file path=ppt/slides/_rels/slide267.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10.xml"/></Relationships>
</file>

<file path=ppt/slides/_rels/slide268.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4.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70.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83.xml"/><Relationship Id="rId1" Type="http://schemas.openxmlformats.org/officeDocument/2006/relationships/slideLayout" Target="../slideLayouts/slideLayout9.xml"/></Relationships>
</file>

<file path=ppt/slides/_rels/slide27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84.xml"/><Relationship Id="rId1" Type="http://schemas.openxmlformats.org/officeDocument/2006/relationships/slideLayout" Target="../slideLayouts/slideLayout9.xml"/></Relationships>
</file>

<file path=ppt/slides/_rels/slide272.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9.xml"/></Relationships>
</file>

<file path=ppt/slides/_rels/slide273.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9.xml"/></Relationships>
</file>

<file path=ppt/slides/_rels/slide274.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9.xml"/></Relationships>
</file>

<file path=ppt/slides/_rels/slide275.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9.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8.xml.rels><?xml version="1.0" encoding="UTF-8" standalone="yes"?>
<Relationships xmlns="http://schemas.openxmlformats.org/package/2006/relationships"><Relationship Id="rId2" Type="http://schemas.openxmlformats.org/officeDocument/2006/relationships/image" Target="../media/image213.tiff"/><Relationship Id="rId1" Type="http://schemas.openxmlformats.org/officeDocument/2006/relationships/slideLayout" Target="../slideLayouts/slideLayout5.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6.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notesSlide" Target="../notesSlides/notesSlide87.xml"/><Relationship Id="rId1" Type="http://schemas.openxmlformats.org/officeDocument/2006/relationships/slideLayout" Target="../slideLayouts/slideLayout4.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8.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file:////var/folders/83/fw6429955gz2qzcp15yykdfm0000gn/T/com.microsoft.Word/WebArchiveCopyPasteTempFiles/exploits_of_a_mom.png" TargetMode="Externa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292.xml.rels><?xml version="1.0" encoding="UTF-8" standalone="yes"?>
<Relationships xmlns="http://schemas.openxmlformats.org/package/2006/relationships"><Relationship Id="rId2" Type="http://schemas.openxmlformats.org/officeDocument/2006/relationships/image" Target="../media/image224.png"/><Relationship Id="rId1" Type="http://schemas.openxmlformats.org/officeDocument/2006/relationships/slideLayout" Target="../slideLayouts/slideLayout4.xml"/></Relationships>
</file>

<file path=ppt/slides/_rels/slide293.xml.rels><?xml version="1.0" encoding="UTF-8" standalone="yes"?>
<Relationships xmlns="http://schemas.openxmlformats.org/package/2006/relationships"><Relationship Id="rId2" Type="http://schemas.openxmlformats.org/officeDocument/2006/relationships/hyperlink" Target="https://certification.comptia.org/certifications/security" TargetMode="External"/><Relationship Id="rId1" Type="http://schemas.openxmlformats.org/officeDocument/2006/relationships/slideLayout" Target="../slideLayouts/slideLayout4.xml"/></Relationships>
</file>

<file path=ppt/slides/_rels/slide294.xml.rels><?xml version="1.0" encoding="UTF-8" standalone="yes"?>
<Relationships xmlns="http://schemas.openxmlformats.org/package/2006/relationships"><Relationship Id="rId2" Type="http://schemas.openxmlformats.org/officeDocument/2006/relationships/hyperlink" Target="https://www.isc2.org/en/Certifications/SSCP" TargetMode="External"/><Relationship Id="rId1" Type="http://schemas.openxmlformats.org/officeDocument/2006/relationships/slideLayout" Target="../slideLayouts/slideLayout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6.xml.rels><?xml version="1.0" encoding="UTF-8" standalone="yes"?>
<Relationships xmlns="http://schemas.openxmlformats.org/package/2006/relationships"><Relationship Id="rId3" Type="http://schemas.openxmlformats.org/officeDocument/2006/relationships/image" Target="../media/image225.tiff"/><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8" Type="http://schemas.openxmlformats.org/officeDocument/2006/relationships/slide" Target="slide103.xml"/><Relationship Id="rId3" Type="http://schemas.openxmlformats.org/officeDocument/2006/relationships/slide" Target="slide37.xml"/><Relationship Id="rId7" Type="http://schemas.openxmlformats.org/officeDocument/2006/relationships/slide" Target="slide91.xml"/><Relationship Id="rId2" Type="http://schemas.openxmlformats.org/officeDocument/2006/relationships/slide" Target="slide6.xml"/><Relationship Id="rId1" Type="http://schemas.openxmlformats.org/officeDocument/2006/relationships/slideLayout" Target="../slideLayouts/slideLayout4.xml"/><Relationship Id="rId6" Type="http://schemas.openxmlformats.org/officeDocument/2006/relationships/slide" Target="slide63.xml"/><Relationship Id="rId11" Type="http://schemas.openxmlformats.org/officeDocument/2006/relationships/slide" Target="slide297.xml"/><Relationship Id="rId5" Type="http://schemas.openxmlformats.org/officeDocument/2006/relationships/slide" Target="slide49.xml"/><Relationship Id="rId10" Type="http://schemas.openxmlformats.org/officeDocument/2006/relationships/slide" Target="slide290.xml"/><Relationship Id="rId4" Type="http://schemas.openxmlformats.org/officeDocument/2006/relationships/slide" Target="slide44.xml"/><Relationship Id="rId9" Type="http://schemas.openxmlformats.org/officeDocument/2006/relationships/slide" Target="slide2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8" Type="http://schemas.openxmlformats.org/officeDocument/2006/relationships/diagramData" Target="../diagrams/data4.xml"/><Relationship Id="rId3" Type="http://schemas.openxmlformats.org/officeDocument/2006/relationships/diagramData" Target="../diagrams/data3.xml"/><Relationship Id="rId7" Type="http://schemas.microsoft.com/office/2007/relationships/diagramDrawing" Target="../diagrams/drawing3.xml"/><Relationship Id="rId12" Type="http://schemas.microsoft.com/office/2007/relationships/diagramDrawing" Target="../diagrams/drawing4.xml"/><Relationship Id="rId2" Type="http://schemas.openxmlformats.org/officeDocument/2006/relationships/notesSlide" Target="../notesSlides/notesSlide23.xml"/><Relationship Id="rId1" Type="http://schemas.openxmlformats.org/officeDocument/2006/relationships/slideLayout" Target="../slideLayouts/slideLayout5.xml"/><Relationship Id="rId6" Type="http://schemas.openxmlformats.org/officeDocument/2006/relationships/diagramColors" Target="../diagrams/colors3.xml"/><Relationship Id="rId11" Type="http://schemas.openxmlformats.org/officeDocument/2006/relationships/diagramColors" Target="../diagrams/colors4.xml"/><Relationship Id="rId5" Type="http://schemas.openxmlformats.org/officeDocument/2006/relationships/diagramQuickStyle" Target="../diagrams/quickStyle3.xml"/><Relationship Id="rId10" Type="http://schemas.openxmlformats.org/officeDocument/2006/relationships/diagramQuickStyle" Target="../diagrams/quickStyle4.xml"/><Relationship Id="rId4" Type="http://schemas.openxmlformats.org/officeDocument/2006/relationships/diagramLayout" Target="../diagrams/layout3.xml"/><Relationship Id="rId9" Type="http://schemas.openxmlformats.org/officeDocument/2006/relationships/diagramLayout" Target="../diagrams/layout4.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4.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4.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27.xml"/><Relationship Id="rId1" Type="http://schemas.openxmlformats.org/officeDocument/2006/relationships/slideLayout" Target="../slideLayouts/slideLayout5.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59.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3.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65.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4.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4.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71.x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4.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4.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4.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4.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77.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32.xml"/><Relationship Id="rId1" Type="http://schemas.openxmlformats.org/officeDocument/2006/relationships/slideLayout" Target="../slideLayouts/slideLayout4.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4.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4.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1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81.xml.rels><?xml version="1.0" encoding="UTF-8" standalone="yes"?>
<Relationships xmlns="http://schemas.openxmlformats.org/package/2006/relationships"><Relationship Id="rId2" Type="http://schemas.openxmlformats.org/officeDocument/2006/relationships/image" Target="../media/image97.emf"/><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image" Target="../media/image125.emf"/><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2" Type="http://schemas.openxmlformats.org/officeDocument/2006/relationships/image" Target="../media/image126.emf"/><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4.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4.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86.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4.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diagramData" Target="../diagrams/data25.xml"/><Relationship Id="rId7" Type="http://schemas.microsoft.com/office/2007/relationships/diagramDrawing" Target="../diagrams/drawing25.xml"/><Relationship Id="rId2" Type="http://schemas.openxmlformats.org/officeDocument/2006/relationships/notesSlide" Target="../notesSlides/notesSlide33.xml"/><Relationship Id="rId1" Type="http://schemas.openxmlformats.org/officeDocument/2006/relationships/slideLayout" Target="../slideLayouts/slideLayout4.xml"/><Relationship Id="rId6" Type="http://schemas.openxmlformats.org/officeDocument/2006/relationships/diagramColors" Target="../diagrams/colors25.xml"/><Relationship Id="rId5" Type="http://schemas.openxmlformats.org/officeDocument/2006/relationships/diagramQuickStyle" Target="../diagrams/quickStyle25.xml"/><Relationship Id="rId4" Type="http://schemas.openxmlformats.org/officeDocument/2006/relationships/diagramLayout" Target="../diagrams/layout2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4.xml"/><Relationship Id="rId1" Type="http://schemas.openxmlformats.org/officeDocument/2006/relationships/vmlDrawing" Target="../drawings/vmlDrawing1.vml"/><Relationship Id="rId5" Type="http://schemas.openxmlformats.org/officeDocument/2006/relationships/image" Target="../media/image145.emf"/><Relationship Id="rId4" Type="http://schemas.openxmlformats.org/officeDocument/2006/relationships/oleObject" Target="../embeddings/Microsoft_Word_97-2004_Document.doc"/></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4.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98.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 name="כותרת 1">
            <a:extLst>
              <a:ext uri="{FF2B5EF4-FFF2-40B4-BE49-F238E27FC236}">
                <a16:creationId xmlns:a16="http://schemas.microsoft.com/office/drawing/2014/main" id="{B78FA871-3A3D-2B41-9937-405D0D5A674F}"/>
              </a:ext>
            </a:extLst>
          </p:cNvPr>
          <p:cNvSpPr txBox="1">
            <a:spLocks/>
          </p:cNvSpPr>
          <p:nvPr/>
        </p:nvSpPr>
        <p:spPr>
          <a:xfrm>
            <a:off x="609759" y="274702"/>
            <a:ext cx="8904188" cy="866110"/>
          </a:xfrm>
          <a:prstGeom prst="rect">
            <a:avLst/>
          </a:prstGeom>
        </p:spPr>
        <p:txBody>
          <a:bodyPr vert="horz" lIns="108878" tIns="54439" rIns="108878" bIns="54439" rtlCol="0" anchor="b">
            <a:norm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pPr>
              <a:spcAft>
                <a:spcPts val="600"/>
              </a:spcAft>
            </a:pPr>
            <a:r>
              <a:rPr lang="en-GB" sz="4400" dirty="0"/>
              <a:t>Teaching security in the context of IoT</a:t>
            </a: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a:xfrm>
            <a:off x="4038600" y="6388995"/>
            <a:ext cx="4114800" cy="365125"/>
          </a:xfrm>
          <a:prstGeom prst="rect">
            <a:avLst/>
          </a:prstGeom>
        </p:spPr>
        <p:txBody>
          <a:bodyPr anchor="ctr">
            <a:normAutofit/>
          </a:bodyPr>
          <a:lstStyle/>
          <a:p>
            <a:pPr algn="ctr">
              <a:spcAft>
                <a:spcPts val="600"/>
              </a:spcAft>
              <a:buFont typeface="Wingdings" panose="05000000000000000000" pitchFamily="2" charset="2"/>
              <a:buNone/>
            </a:pPr>
            <a:r>
              <a:rPr lang="en-GB"/>
              <a:t>Teaching security in the context of IoT</a:t>
            </a:r>
          </a:p>
        </p:txBody>
      </p:sp>
      <p:graphicFrame>
        <p:nvGraphicFramePr>
          <p:cNvPr id="9" name="TextBox 3">
            <a:extLst>
              <a:ext uri="{FF2B5EF4-FFF2-40B4-BE49-F238E27FC236}">
                <a16:creationId xmlns:a16="http://schemas.microsoft.com/office/drawing/2014/main" id="{30CAEE73-A27D-48C0-AEB6-C777B9BD36BA}"/>
              </a:ext>
            </a:extLst>
          </p:cNvPr>
          <p:cNvGraphicFramePr/>
          <p:nvPr>
            <p:extLst>
              <p:ext uri="{D42A27DB-BD31-4B8C-83A1-F6EECF244321}">
                <p14:modId xmlns:p14="http://schemas.microsoft.com/office/powerpoint/2010/main" val="2090361036"/>
              </p:ext>
            </p:extLst>
          </p:nvPr>
        </p:nvGraphicFramePr>
        <p:xfrm>
          <a:off x="609758" y="1600570"/>
          <a:ext cx="8904190" cy="40406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0314632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425D5B2C-2314-2649-B649-68B0C390709E}"/>
              </a:ext>
            </a:extLst>
          </p:cNvPr>
          <p:cNvSpPr>
            <a:spLocks noGrp="1" noChangeArrowheads="1"/>
          </p:cNvSpPr>
          <p:nvPr>
            <p:ph type="title"/>
          </p:nvPr>
        </p:nvSpPr>
        <p:spPr/>
        <p:txBody>
          <a:bodyPr/>
          <a:lstStyle/>
          <a:p>
            <a:r>
              <a:rPr lang="en-GB" altLang="en-US"/>
              <a:t>Safety deals with …</a:t>
            </a:r>
          </a:p>
        </p:txBody>
      </p:sp>
      <p:sp>
        <p:nvSpPr>
          <p:cNvPr id="83971" name="Rectangle 3">
            <a:extLst>
              <a:ext uri="{FF2B5EF4-FFF2-40B4-BE49-F238E27FC236}">
                <a16:creationId xmlns:a16="http://schemas.microsoft.com/office/drawing/2014/main" id="{08A3EC05-BAF6-954E-929D-BA89F5107625}"/>
              </a:ext>
            </a:extLst>
          </p:cNvPr>
          <p:cNvSpPr>
            <a:spLocks noGrp="1" noChangeArrowheads="1"/>
          </p:cNvSpPr>
          <p:nvPr>
            <p:ph sz="quarter" idx="10"/>
          </p:nvPr>
        </p:nvSpPr>
        <p:spPr/>
        <p:txBody>
          <a:bodyPr/>
          <a:lstStyle/>
          <a:p>
            <a:r>
              <a:rPr lang="en-GB" altLang="en-US" dirty="0"/>
              <a:t>Health &amp; Wellbeing</a:t>
            </a:r>
          </a:p>
          <a:p>
            <a:pPr lvl="1"/>
            <a:r>
              <a:rPr lang="en-GB" altLang="en-US" dirty="0"/>
              <a:t>Will I suffer (</a:t>
            </a:r>
            <a:r>
              <a:rPr lang="en-GB" altLang="en-US" dirty="0">
                <a:solidFill>
                  <a:srgbClr val="B4B0BA"/>
                </a:solidFill>
              </a:rPr>
              <a:t>physically/mentally</a:t>
            </a:r>
            <a:r>
              <a:rPr lang="en-GB" altLang="en-US" dirty="0"/>
              <a:t>) from doing this activity?</a:t>
            </a:r>
          </a:p>
          <a:p>
            <a:pPr lvl="1"/>
            <a:r>
              <a:rPr lang="en-GB" altLang="en-US" dirty="0"/>
              <a:t>Will others suffer from my doing this activity?</a:t>
            </a:r>
          </a:p>
        </p:txBody>
      </p:sp>
    </p:spTree>
    <p:extLst>
      <p:ext uri="{BB962C8B-B14F-4D97-AF65-F5344CB8AC3E}">
        <p14:creationId xmlns:p14="http://schemas.microsoft.com/office/powerpoint/2010/main" val="426656068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a:xfrm>
            <a:off x="609759" y="274702"/>
            <a:ext cx="9525657" cy="866110"/>
          </a:xfrm>
          <a:prstGeom prst="rect">
            <a:avLst/>
          </a:prstGeom>
        </p:spPr>
        <p:txBody>
          <a:bodyPr anchor="b">
            <a:normAutofit/>
          </a:bodyPr>
          <a:lstStyle/>
          <a:p>
            <a:r>
              <a:rPr lang="en-US" dirty="0"/>
              <a:t>Secure Operation of IoT Devices</a:t>
            </a:r>
          </a:p>
        </p:txBody>
      </p:sp>
      <p:sp>
        <p:nvSpPr>
          <p:cNvPr id="4" name="Footer Placeholder 3">
            <a:extLst>
              <a:ext uri="{FF2B5EF4-FFF2-40B4-BE49-F238E27FC236}">
                <a16:creationId xmlns:a16="http://schemas.microsoft.com/office/drawing/2014/main" id="{1A269D07-5480-6C40-B246-64DB347D2129}"/>
              </a:ext>
            </a:extLst>
          </p:cNvPr>
          <p:cNvSpPr>
            <a:spLocks noGrp="1"/>
          </p:cNvSpPr>
          <p:nvPr>
            <p:ph type="ftr" sz="quarter" idx="3"/>
          </p:nvPr>
        </p:nvSpPr>
        <p:spPr>
          <a:xfrm>
            <a:off x="4038600" y="6388995"/>
            <a:ext cx="4114800" cy="365125"/>
          </a:xfrm>
          <a:prstGeom prst="rect">
            <a:avLst/>
          </a:prstGeom>
        </p:spPr>
        <p:txBody>
          <a:bodyPr anchor="ctr">
            <a:normAutofit/>
          </a:bodyPr>
          <a:lstStyle/>
          <a:p>
            <a:pPr algn="ctr">
              <a:spcAft>
                <a:spcPts val="600"/>
              </a:spcAft>
              <a:buFont typeface="Wingdings" panose="05000000000000000000" pitchFamily="2" charset="2"/>
              <a:buNone/>
            </a:pPr>
            <a:r>
              <a:rPr lang="en-US"/>
              <a:t>ADD SECTION NAME</a:t>
            </a:r>
          </a:p>
        </p:txBody>
      </p:sp>
      <p:graphicFrame>
        <p:nvGraphicFramePr>
          <p:cNvPr id="6" name="Content Placeholder 2">
            <a:extLst>
              <a:ext uri="{FF2B5EF4-FFF2-40B4-BE49-F238E27FC236}">
                <a16:creationId xmlns:a16="http://schemas.microsoft.com/office/drawing/2014/main" id="{B38BED8F-89A3-489A-AF06-538CAE52A3C5}"/>
              </a:ext>
            </a:extLst>
          </p:cNvPr>
          <p:cNvGraphicFramePr>
            <a:graphicFrameLocks noGrp="1"/>
          </p:cNvGraphicFramePr>
          <p:nvPr>
            <p:ph sz="quarter" idx="10"/>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428449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12375C-1FF5-478A-BEE3-200DAD4E415C}"/>
              </a:ext>
            </a:extLst>
          </p:cNvPr>
          <p:cNvSpPr>
            <a:spLocks noGrp="1"/>
          </p:cNvSpPr>
          <p:nvPr>
            <p:ph type="title"/>
          </p:nvPr>
        </p:nvSpPr>
        <p:spPr/>
        <p:txBody>
          <a:bodyPr/>
          <a:lstStyle/>
          <a:p>
            <a:r>
              <a:rPr lang="en-GB" dirty="0"/>
              <a:t>Critical recommendation for IoT Devices</a:t>
            </a:r>
          </a:p>
        </p:txBody>
      </p:sp>
      <p:sp>
        <p:nvSpPr>
          <p:cNvPr id="4" name="Footer Placeholder 3">
            <a:extLst>
              <a:ext uri="{FF2B5EF4-FFF2-40B4-BE49-F238E27FC236}">
                <a16:creationId xmlns:a16="http://schemas.microsoft.com/office/drawing/2014/main" id="{5D9C4C85-0EB5-4E2A-8A53-9474709D8314}"/>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pic>
        <p:nvPicPr>
          <p:cNvPr id="6" name="Picture 5">
            <a:extLst>
              <a:ext uri="{FF2B5EF4-FFF2-40B4-BE49-F238E27FC236}">
                <a16:creationId xmlns:a16="http://schemas.microsoft.com/office/drawing/2014/main" id="{913E8553-A3D2-4A0D-8381-B452CD33424B}"/>
              </a:ext>
            </a:extLst>
          </p:cNvPr>
          <p:cNvPicPr>
            <a:picLocks noChangeAspect="1"/>
          </p:cNvPicPr>
          <p:nvPr/>
        </p:nvPicPr>
        <p:blipFill>
          <a:blip r:embed="rId2"/>
          <a:stretch>
            <a:fillRect/>
          </a:stretch>
        </p:blipFill>
        <p:spPr>
          <a:xfrm>
            <a:off x="5290957" y="3063874"/>
            <a:ext cx="1948460" cy="1085353"/>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7" name="Oval 6">
            <a:extLst>
              <a:ext uri="{FF2B5EF4-FFF2-40B4-BE49-F238E27FC236}">
                <a16:creationId xmlns:a16="http://schemas.microsoft.com/office/drawing/2014/main" id="{6B7C2E98-B0D1-4853-A05D-F9CB2F266798}"/>
              </a:ext>
            </a:extLst>
          </p:cNvPr>
          <p:cNvSpPr/>
          <p:nvPr/>
        </p:nvSpPr>
        <p:spPr>
          <a:xfrm>
            <a:off x="2993066" y="5056524"/>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2" name="Oval 11">
            <a:extLst>
              <a:ext uri="{FF2B5EF4-FFF2-40B4-BE49-F238E27FC236}">
                <a16:creationId xmlns:a16="http://schemas.microsoft.com/office/drawing/2014/main" id="{F44480F8-15E9-464E-94A3-D52B8C1B09BB}"/>
              </a:ext>
            </a:extLst>
          </p:cNvPr>
          <p:cNvSpPr/>
          <p:nvPr/>
        </p:nvSpPr>
        <p:spPr>
          <a:xfrm>
            <a:off x="7176977" y="5042491"/>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3" name="Oval 12">
            <a:extLst>
              <a:ext uri="{FF2B5EF4-FFF2-40B4-BE49-F238E27FC236}">
                <a16:creationId xmlns:a16="http://schemas.microsoft.com/office/drawing/2014/main" id="{92778E4C-EE8C-4C49-8961-471BBDF04211}"/>
              </a:ext>
            </a:extLst>
          </p:cNvPr>
          <p:cNvSpPr/>
          <p:nvPr/>
        </p:nvSpPr>
        <p:spPr>
          <a:xfrm>
            <a:off x="4986670" y="4968063"/>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4" name="Oval 13">
            <a:extLst>
              <a:ext uri="{FF2B5EF4-FFF2-40B4-BE49-F238E27FC236}">
                <a16:creationId xmlns:a16="http://schemas.microsoft.com/office/drawing/2014/main" id="{964AAA6A-4B67-46F0-8A8B-EFB465EA2427}"/>
              </a:ext>
            </a:extLst>
          </p:cNvPr>
          <p:cNvSpPr/>
          <p:nvPr/>
        </p:nvSpPr>
        <p:spPr>
          <a:xfrm>
            <a:off x="901111" y="5056524"/>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5" name="Oval 14">
            <a:extLst>
              <a:ext uri="{FF2B5EF4-FFF2-40B4-BE49-F238E27FC236}">
                <a16:creationId xmlns:a16="http://schemas.microsoft.com/office/drawing/2014/main" id="{F527B2D3-767C-437A-B422-A7F7DE99E50B}"/>
              </a:ext>
            </a:extLst>
          </p:cNvPr>
          <p:cNvSpPr/>
          <p:nvPr/>
        </p:nvSpPr>
        <p:spPr>
          <a:xfrm>
            <a:off x="9198934" y="4968062"/>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6" name="Oval 15">
            <a:extLst>
              <a:ext uri="{FF2B5EF4-FFF2-40B4-BE49-F238E27FC236}">
                <a16:creationId xmlns:a16="http://schemas.microsoft.com/office/drawing/2014/main" id="{C97FAC20-643D-4A61-B161-DAC5ACAF44B2}"/>
              </a:ext>
            </a:extLst>
          </p:cNvPr>
          <p:cNvSpPr/>
          <p:nvPr/>
        </p:nvSpPr>
        <p:spPr>
          <a:xfrm>
            <a:off x="790353" y="3274827"/>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7" name="Oval 16">
            <a:extLst>
              <a:ext uri="{FF2B5EF4-FFF2-40B4-BE49-F238E27FC236}">
                <a16:creationId xmlns:a16="http://schemas.microsoft.com/office/drawing/2014/main" id="{DDBB05C3-1C9A-4411-8D31-251E1BD8C2D6}"/>
              </a:ext>
            </a:extLst>
          </p:cNvPr>
          <p:cNvSpPr/>
          <p:nvPr/>
        </p:nvSpPr>
        <p:spPr>
          <a:xfrm>
            <a:off x="790353" y="1801476"/>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8" name="Oval 17">
            <a:extLst>
              <a:ext uri="{FF2B5EF4-FFF2-40B4-BE49-F238E27FC236}">
                <a16:creationId xmlns:a16="http://schemas.microsoft.com/office/drawing/2014/main" id="{2E01CBED-619C-48EE-846B-6394219CAF70}"/>
              </a:ext>
            </a:extLst>
          </p:cNvPr>
          <p:cNvSpPr/>
          <p:nvPr/>
        </p:nvSpPr>
        <p:spPr>
          <a:xfrm>
            <a:off x="2698013" y="1179471"/>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9" name="Oval 18">
            <a:extLst>
              <a:ext uri="{FF2B5EF4-FFF2-40B4-BE49-F238E27FC236}">
                <a16:creationId xmlns:a16="http://schemas.microsoft.com/office/drawing/2014/main" id="{505D600A-0F6C-4447-9B76-77170D711568}"/>
              </a:ext>
            </a:extLst>
          </p:cNvPr>
          <p:cNvSpPr/>
          <p:nvPr/>
        </p:nvSpPr>
        <p:spPr>
          <a:xfrm>
            <a:off x="4789968" y="1179471"/>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0" name="Oval 19">
            <a:extLst>
              <a:ext uri="{FF2B5EF4-FFF2-40B4-BE49-F238E27FC236}">
                <a16:creationId xmlns:a16="http://schemas.microsoft.com/office/drawing/2014/main" id="{C202F71E-0C6F-4D2C-A2D0-544177D8E4B1}"/>
              </a:ext>
            </a:extLst>
          </p:cNvPr>
          <p:cNvSpPr/>
          <p:nvPr/>
        </p:nvSpPr>
        <p:spPr>
          <a:xfrm>
            <a:off x="6738630" y="1177048"/>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1" name="Oval 20">
            <a:extLst>
              <a:ext uri="{FF2B5EF4-FFF2-40B4-BE49-F238E27FC236}">
                <a16:creationId xmlns:a16="http://schemas.microsoft.com/office/drawing/2014/main" id="{D4ABEC58-EF9D-444E-9921-24B17A07CD49}"/>
              </a:ext>
            </a:extLst>
          </p:cNvPr>
          <p:cNvSpPr/>
          <p:nvPr/>
        </p:nvSpPr>
        <p:spPr>
          <a:xfrm>
            <a:off x="9831646" y="3606550"/>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2" name="Oval 21">
            <a:extLst>
              <a:ext uri="{FF2B5EF4-FFF2-40B4-BE49-F238E27FC236}">
                <a16:creationId xmlns:a16="http://schemas.microsoft.com/office/drawing/2014/main" id="{85BF8B36-1099-4A70-BDCA-29C83A19424B}"/>
              </a:ext>
            </a:extLst>
          </p:cNvPr>
          <p:cNvSpPr/>
          <p:nvPr/>
        </p:nvSpPr>
        <p:spPr>
          <a:xfrm>
            <a:off x="9880796" y="2265412"/>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3" name="Oval 22">
            <a:extLst>
              <a:ext uri="{FF2B5EF4-FFF2-40B4-BE49-F238E27FC236}">
                <a16:creationId xmlns:a16="http://schemas.microsoft.com/office/drawing/2014/main" id="{67104F54-952C-4A64-9757-05EB20E70F0B}"/>
              </a:ext>
            </a:extLst>
          </p:cNvPr>
          <p:cNvSpPr/>
          <p:nvPr/>
        </p:nvSpPr>
        <p:spPr>
          <a:xfrm>
            <a:off x="8683747" y="1225638"/>
            <a:ext cx="1796902" cy="1244009"/>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5" name="TextBox 24">
            <a:extLst>
              <a:ext uri="{FF2B5EF4-FFF2-40B4-BE49-F238E27FC236}">
                <a16:creationId xmlns:a16="http://schemas.microsoft.com/office/drawing/2014/main" id="{19AE3F4E-0AD3-46D3-A703-2FB6FA5207A1}"/>
              </a:ext>
            </a:extLst>
          </p:cNvPr>
          <p:cNvSpPr txBox="1"/>
          <p:nvPr/>
        </p:nvSpPr>
        <p:spPr>
          <a:xfrm flipH="1">
            <a:off x="2900696" y="1363679"/>
            <a:ext cx="1391535" cy="738664"/>
          </a:xfrm>
          <a:prstGeom prst="rect">
            <a:avLst/>
          </a:prstGeom>
          <a:noFill/>
        </p:spPr>
        <p:txBody>
          <a:bodyPr wrap="square" rtlCol="0">
            <a:spAutoFit/>
          </a:bodyPr>
          <a:lstStyle/>
          <a:p>
            <a:r>
              <a:rPr lang="en-GB" sz="1400" dirty="0">
                <a:solidFill>
                  <a:schemeClr val="tx2"/>
                </a:solidFill>
              </a:rPr>
              <a:t>Implementing a service trusted computing base</a:t>
            </a:r>
          </a:p>
        </p:txBody>
      </p:sp>
      <p:sp>
        <p:nvSpPr>
          <p:cNvPr id="26" name="TextBox 25">
            <a:extLst>
              <a:ext uri="{FF2B5EF4-FFF2-40B4-BE49-F238E27FC236}">
                <a16:creationId xmlns:a16="http://schemas.microsoft.com/office/drawing/2014/main" id="{505D307A-48C8-4158-852C-C568E49B86F7}"/>
              </a:ext>
            </a:extLst>
          </p:cNvPr>
          <p:cNvSpPr txBox="1"/>
          <p:nvPr/>
        </p:nvSpPr>
        <p:spPr>
          <a:xfrm flipH="1">
            <a:off x="4992651" y="1471401"/>
            <a:ext cx="1391535" cy="523220"/>
          </a:xfrm>
          <a:prstGeom prst="rect">
            <a:avLst/>
          </a:prstGeom>
          <a:noFill/>
        </p:spPr>
        <p:txBody>
          <a:bodyPr wrap="square" rtlCol="0">
            <a:spAutoFit/>
          </a:bodyPr>
          <a:lstStyle/>
          <a:p>
            <a:r>
              <a:rPr lang="en-GB" sz="1400" dirty="0">
                <a:solidFill>
                  <a:schemeClr val="tx2"/>
                </a:solidFill>
              </a:rPr>
              <a:t>Utilize a trusted Anchor</a:t>
            </a:r>
          </a:p>
        </p:txBody>
      </p:sp>
      <p:sp>
        <p:nvSpPr>
          <p:cNvPr id="27" name="TextBox 26">
            <a:extLst>
              <a:ext uri="{FF2B5EF4-FFF2-40B4-BE49-F238E27FC236}">
                <a16:creationId xmlns:a16="http://schemas.microsoft.com/office/drawing/2014/main" id="{3B380F7D-9D85-4414-9BD1-EAC48BA35F67}"/>
              </a:ext>
            </a:extLst>
          </p:cNvPr>
          <p:cNvSpPr txBox="1"/>
          <p:nvPr/>
        </p:nvSpPr>
        <p:spPr>
          <a:xfrm flipH="1">
            <a:off x="7027634" y="1311305"/>
            <a:ext cx="1391535" cy="954107"/>
          </a:xfrm>
          <a:prstGeom prst="rect">
            <a:avLst/>
          </a:prstGeom>
          <a:noFill/>
        </p:spPr>
        <p:txBody>
          <a:bodyPr wrap="square" rtlCol="0">
            <a:spAutoFit/>
          </a:bodyPr>
          <a:lstStyle/>
          <a:p>
            <a:r>
              <a:rPr lang="en-GB" sz="1400" dirty="0">
                <a:solidFill>
                  <a:schemeClr val="tx2"/>
                </a:solidFill>
              </a:rPr>
              <a:t>Utilize an API for the TCB</a:t>
            </a:r>
          </a:p>
          <a:p>
            <a:r>
              <a:rPr lang="en-GB" sz="1400" dirty="0">
                <a:solidFill>
                  <a:schemeClr val="tx2"/>
                </a:solidFill>
              </a:rPr>
              <a:t>Defining an Org root trust</a:t>
            </a:r>
          </a:p>
        </p:txBody>
      </p:sp>
      <p:sp>
        <p:nvSpPr>
          <p:cNvPr id="29" name="TextBox 28">
            <a:extLst>
              <a:ext uri="{FF2B5EF4-FFF2-40B4-BE49-F238E27FC236}">
                <a16:creationId xmlns:a16="http://schemas.microsoft.com/office/drawing/2014/main" id="{6D925201-5EB3-4222-AE68-248022C8CFE2}"/>
              </a:ext>
            </a:extLst>
          </p:cNvPr>
          <p:cNvSpPr txBox="1"/>
          <p:nvPr/>
        </p:nvSpPr>
        <p:spPr>
          <a:xfrm flipH="1">
            <a:off x="8886430" y="1465192"/>
            <a:ext cx="1391535" cy="646331"/>
          </a:xfrm>
          <a:prstGeom prst="rect">
            <a:avLst/>
          </a:prstGeom>
          <a:noFill/>
        </p:spPr>
        <p:txBody>
          <a:bodyPr wrap="square" rtlCol="0">
            <a:spAutoFit/>
          </a:bodyPr>
          <a:lstStyle/>
          <a:p>
            <a:r>
              <a:rPr lang="en-GB" sz="1200" dirty="0">
                <a:solidFill>
                  <a:schemeClr val="tx2"/>
                </a:solidFill>
              </a:rPr>
              <a:t>Personalize each endpoint device prior to fulfilment</a:t>
            </a:r>
          </a:p>
        </p:txBody>
      </p:sp>
      <p:sp>
        <p:nvSpPr>
          <p:cNvPr id="30" name="TextBox 29">
            <a:extLst>
              <a:ext uri="{FF2B5EF4-FFF2-40B4-BE49-F238E27FC236}">
                <a16:creationId xmlns:a16="http://schemas.microsoft.com/office/drawing/2014/main" id="{B35ACED1-9C02-4DDF-979A-22C1D6EF9F3A}"/>
              </a:ext>
            </a:extLst>
          </p:cNvPr>
          <p:cNvSpPr txBox="1"/>
          <p:nvPr/>
        </p:nvSpPr>
        <p:spPr>
          <a:xfrm flipH="1">
            <a:off x="10065367" y="2486391"/>
            <a:ext cx="1391535" cy="830997"/>
          </a:xfrm>
          <a:prstGeom prst="rect">
            <a:avLst/>
          </a:prstGeom>
          <a:noFill/>
        </p:spPr>
        <p:txBody>
          <a:bodyPr wrap="square" rtlCol="0">
            <a:spAutoFit/>
          </a:bodyPr>
          <a:lstStyle/>
          <a:p>
            <a:r>
              <a:rPr lang="en-GB" sz="1200" dirty="0">
                <a:solidFill>
                  <a:schemeClr val="tx2"/>
                </a:solidFill>
              </a:rPr>
              <a:t>Minimum viable execution platform </a:t>
            </a:r>
          </a:p>
          <a:p>
            <a:r>
              <a:rPr lang="en-GB" sz="1200" dirty="0">
                <a:solidFill>
                  <a:schemeClr val="tx2"/>
                </a:solidFill>
              </a:rPr>
              <a:t>Uniquely provision each end point</a:t>
            </a:r>
          </a:p>
        </p:txBody>
      </p:sp>
      <p:sp>
        <p:nvSpPr>
          <p:cNvPr id="31" name="TextBox 30">
            <a:extLst>
              <a:ext uri="{FF2B5EF4-FFF2-40B4-BE49-F238E27FC236}">
                <a16:creationId xmlns:a16="http://schemas.microsoft.com/office/drawing/2014/main" id="{54CDCB1C-BC4D-42E1-9B90-DC6D6EDE8D47}"/>
              </a:ext>
            </a:extLst>
          </p:cNvPr>
          <p:cNvSpPr txBox="1"/>
          <p:nvPr/>
        </p:nvSpPr>
        <p:spPr>
          <a:xfrm flipH="1">
            <a:off x="10108686" y="3859222"/>
            <a:ext cx="1391535" cy="738664"/>
          </a:xfrm>
          <a:prstGeom prst="rect">
            <a:avLst/>
          </a:prstGeom>
          <a:noFill/>
        </p:spPr>
        <p:txBody>
          <a:bodyPr wrap="square" rtlCol="0">
            <a:spAutoFit/>
          </a:bodyPr>
          <a:lstStyle/>
          <a:p>
            <a:r>
              <a:rPr lang="en-GB" sz="1400" dirty="0">
                <a:solidFill>
                  <a:schemeClr val="tx2"/>
                </a:solidFill>
              </a:rPr>
              <a:t>Endpoint password management</a:t>
            </a:r>
          </a:p>
        </p:txBody>
      </p:sp>
      <p:sp>
        <p:nvSpPr>
          <p:cNvPr id="32" name="TextBox 31">
            <a:extLst>
              <a:ext uri="{FF2B5EF4-FFF2-40B4-BE49-F238E27FC236}">
                <a16:creationId xmlns:a16="http://schemas.microsoft.com/office/drawing/2014/main" id="{D332B87E-B3FD-49BC-8247-D7F59EFAC3B4}"/>
              </a:ext>
            </a:extLst>
          </p:cNvPr>
          <p:cNvSpPr txBox="1"/>
          <p:nvPr/>
        </p:nvSpPr>
        <p:spPr>
          <a:xfrm flipH="1">
            <a:off x="9532018" y="5134837"/>
            <a:ext cx="1391535" cy="738664"/>
          </a:xfrm>
          <a:prstGeom prst="rect">
            <a:avLst/>
          </a:prstGeom>
          <a:noFill/>
        </p:spPr>
        <p:txBody>
          <a:bodyPr wrap="square" rtlCol="0">
            <a:spAutoFit/>
          </a:bodyPr>
          <a:lstStyle/>
          <a:p>
            <a:r>
              <a:rPr lang="en-GB" sz="1400" dirty="0">
                <a:solidFill>
                  <a:schemeClr val="tx2"/>
                </a:solidFill>
              </a:rPr>
              <a:t>Use a proven random number generator</a:t>
            </a:r>
          </a:p>
        </p:txBody>
      </p:sp>
      <p:sp>
        <p:nvSpPr>
          <p:cNvPr id="33" name="TextBox 32">
            <a:extLst>
              <a:ext uri="{FF2B5EF4-FFF2-40B4-BE49-F238E27FC236}">
                <a16:creationId xmlns:a16="http://schemas.microsoft.com/office/drawing/2014/main" id="{0A0E0E2B-4111-422F-98C9-140E32DE4EC8}"/>
              </a:ext>
            </a:extLst>
          </p:cNvPr>
          <p:cNvSpPr txBox="1"/>
          <p:nvPr/>
        </p:nvSpPr>
        <p:spPr>
          <a:xfrm flipH="1">
            <a:off x="7379659" y="5295163"/>
            <a:ext cx="1477261" cy="738664"/>
          </a:xfrm>
          <a:prstGeom prst="rect">
            <a:avLst/>
          </a:prstGeom>
          <a:noFill/>
        </p:spPr>
        <p:txBody>
          <a:bodyPr wrap="square" rtlCol="0">
            <a:spAutoFit/>
          </a:bodyPr>
          <a:lstStyle/>
          <a:p>
            <a:r>
              <a:rPr lang="en-GB" sz="1400" dirty="0">
                <a:solidFill>
                  <a:schemeClr val="tx2"/>
                </a:solidFill>
              </a:rPr>
              <a:t>Cryptographically sign application images</a:t>
            </a:r>
          </a:p>
        </p:txBody>
      </p:sp>
      <p:sp>
        <p:nvSpPr>
          <p:cNvPr id="34" name="TextBox 33">
            <a:extLst>
              <a:ext uri="{FF2B5EF4-FFF2-40B4-BE49-F238E27FC236}">
                <a16:creationId xmlns:a16="http://schemas.microsoft.com/office/drawing/2014/main" id="{AD5DB68C-072D-4A49-80E7-C959BF31A58E}"/>
              </a:ext>
            </a:extLst>
          </p:cNvPr>
          <p:cNvSpPr txBox="1"/>
          <p:nvPr/>
        </p:nvSpPr>
        <p:spPr>
          <a:xfrm flipH="1">
            <a:off x="5179830" y="5236768"/>
            <a:ext cx="1391535" cy="738664"/>
          </a:xfrm>
          <a:prstGeom prst="rect">
            <a:avLst/>
          </a:prstGeom>
          <a:noFill/>
        </p:spPr>
        <p:txBody>
          <a:bodyPr wrap="square" rtlCol="0">
            <a:spAutoFit/>
          </a:bodyPr>
          <a:lstStyle/>
          <a:p>
            <a:r>
              <a:rPr lang="en-GB" sz="1400" dirty="0">
                <a:solidFill>
                  <a:schemeClr val="tx2"/>
                </a:solidFill>
              </a:rPr>
              <a:t>Remote end point administration</a:t>
            </a:r>
          </a:p>
        </p:txBody>
      </p:sp>
      <p:sp>
        <p:nvSpPr>
          <p:cNvPr id="35" name="TextBox 34">
            <a:extLst>
              <a:ext uri="{FF2B5EF4-FFF2-40B4-BE49-F238E27FC236}">
                <a16:creationId xmlns:a16="http://schemas.microsoft.com/office/drawing/2014/main" id="{61B07BD3-237C-4BF8-A206-80786651B2F7}"/>
              </a:ext>
            </a:extLst>
          </p:cNvPr>
          <p:cNvSpPr txBox="1"/>
          <p:nvPr/>
        </p:nvSpPr>
        <p:spPr>
          <a:xfrm flipH="1">
            <a:off x="3201731" y="5236768"/>
            <a:ext cx="1391535" cy="954107"/>
          </a:xfrm>
          <a:prstGeom prst="rect">
            <a:avLst/>
          </a:prstGeom>
          <a:noFill/>
        </p:spPr>
        <p:txBody>
          <a:bodyPr wrap="square" rtlCol="0">
            <a:spAutoFit/>
          </a:bodyPr>
          <a:lstStyle/>
          <a:p>
            <a:r>
              <a:rPr lang="en-GB" sz="1400" dirty="0">
                <a:solidFill>
                  <a:schemeClr val="tx2"/>
                </a:solidFill>
              </a:rPr>
              <a:t>Logging and diagnostics</a:t>
            </a:r>
          </a:p>
          <a:p>
            <a:r>
              <a:rPr lang="en-GB" sz="1400" dirty="0">
                <a:solidFill>
                  <a:schemeClr val="tx2"/>
                </a:solidFill>
              </a:rPr>
              <a:t>Enforce memory protection</a:t>
            </a:r>
          </a:p>
        </p:txBody>
      </p:sp>
      <p:sp>
        <p:nvSpPr>
          <p:cNvPr id="36" name="TextBox 35">
            <a:extLst>
              <a:ext uri="{FF2B5EF4-FFF2-40B4-BE49-F238E27FC236}">
                <a16:creationId xmlns:a16="http://schemas.microsoft.com/office/drawing/2014/main" id="{BF1E5F20-1E99-4BFA-A276-84501635985F}"/>
              </a:ext>
            </a:extLst>
          </p:cNvPr>
          <p:cNvSpPr txBox="1"/>
          <p:nvPr/>
        </p:nvSpPr>
        <p:spPr>
          <a:xfrm flipH="1">
            <a:off x="1404828" y="5042669"/>
            <a:ext cx="1391535" cy="1169551"/>
          </a:xfrm>
          <a:prstGeom prst="rect">
            <a:avLst/>
          </a:prstGeom>
          <a:noFill/>
        </p:spPr>
        <p:txBody>
          <a:bodyPr wrap="square" rtlCol="0">
            <a:spAutoFit/>
          </a:bodyPr>
          <a:lstStyle/>
          <a:p>
            <a:r>
              <a:rPr lang="en-GB" sz="1400" dirty="0">
                <a:solidFill>
                  <a:schemeClr val="tx2"/>
                </a:solidFill>
              </a:rPr>
              <a:t>Secure bootloaders</a:t>
            </a:r>
          </a:p>
          <a:p>
            <a:r>
              <a:rPr lang="en-GB" sz="1400" dirty="0">
                <a:solidFill>
                  <a:schemeClr val="tx2"/>
                </a:solidFill>
              </a:rPr>
              <a:t>Locking critical section of memory</a:t>
            </a:r>
          </a:p>
        </p:txBody>
      </p:sp>
      <p:sp>
        <p:nvSpPr>
          <p:cNvPr id="37" name="TextBox 36">
            <a:extLst>
              <a:ext uri="{FF2B5EF4-FFF2-40B4-BE49-F238E27FC236}">
                <a16:creationId xmlns:a16="http://schemas.microsoft.com/office/drawing/2014/main" id="{B506BF4C-3CFF-4214-8E2D-CBE0581698D4}"/>
              </a:ext>
            </a:extLst>
          </p:cNvPr>
          <p:cNvSpPr txBox="1"/>
          <p:nvPr/>
        </p:nvSpPr>
        <p:spPr>
          <a:xfrm flipH="1">
            <a:off x="993036" y="3388039"/>
            <a:ext cx="1391535" cy="954107"/>
          </a:xfrm>
          <a:prstGeom prst="rect">
            <a:avLst/>
          </a:prstGeom>
          <a:noFill/>
        </p:spPr>
        <p:txBody>
          <a:bodyPr wrap="square" rtlCol="0">
            <a:spAutoFit/>
          </a:bodyPr>
          <a:lstStyle/>
          <a:p>
            <a:r>
              <a:rPr lang="en-GB" sz="1400" dirty="0">
                <a:solidFill>
                  <a:schemeClr val="tx2"/>
                </a:solidFill>
              </a:rPr>
              <a:t>Perfect forward secrecy</a:t>
            </a:r>
          </a:p>
          <a:p>
            <a:r>
              <a:rPr lang="en-GB" sz="1400" dirty="0">
                <a:solidFill>
                  <a:schemeClr val="tx2"/>
                </a:solidFill>
              </a:rPr>
              <a:t>Endpoint comms security</a:t>
            </a:r>
          </a:p>
        </p:txBody>
      </p:sp>
      <p:sp>
        <p:nvSpPr>
          <p:cNvPr id="38" name="TextBox 37">
            <a:extLst>
              <a:ext uri="{FF2B5EF4-FFF2-40B4-BE49-F238E27FC236}">
                <a16:creationId xmlns:a16="http://schemas.microsoft.com/office/drawing/2014/main" id="{D5D1587A-120E-40F5-92D0-75734A111AA6}"/>
              </a:ext>
            </a:extLst>
          </p:cNvPr>
          <p:cNvSpPr txBox="1"/>
          <p:nvPr/>
        </p:nvSpPr>
        <p:spPr>
          <a:xfrm flipH="1">
            <a:off x="1011425" y="1990672"/>
            <a:ext cx="1391535" cy="738664"/>
          </a:xfrm>
          <a:prstGeom prst="rect">
            <a:avLst/>
          </a:prstGeom>
          <a:noFill/>
        </p:spPr>
        <p:txBody>
          <a:bodyPr wrap="square" rtlCol="0">
            <a:spAutoFit/>
          </a:bodyPr>
          <a:lstStyle/>
          <a:p>
            <a:r>
              <a:rPr lang="en-GB" sz="1400" dirty="0">
                <a:solidFill>
                  <a:schemeClr val="tx2"/>
                </a:solidFill>
              </a:rPr>
              <a:t>Authentication endpoint identity</a:t>
            </a:r>
          </a:p>
        </p:txBody>
      </p:sp>
    </p:spTree>
    <p:extLst>
      <p:ext uri="{BB962C8B-B14F-4D97-AF65-F5344CB8AC3E}">
        <p14:creationId xmlns:p14="http://schemas.microsoft.com/office/powerpoint/2010/main" val="214342555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12375C-1FF5-478A-BEE3-200DAD4E415C}"/>
              </a:ext>
            </a:extLst>
          </p:cNvPr>
          <p:cNvSpPr>
            <a:spLocks noGrp="1"/>
          </p:cNvSpPr>
          <p:nvPr>
            <p:ph type="title"/>
          </p:nvPr>
        </p:nvSpPr>
        <p:spPr/>
        <p:txBody>
          <a:bodyPr/>
          <a:lstStyle/>
          <a:p>
            <a:r>
              <a:rPr lang="en-GB" dirty="0"/>
              <a:t>Highly Priority recommendation for IoT Devices</a:t>
            </a:r>
          </a:p>
        </p:txBody>
      </p:sp>
      <p:sp>
        <p:nvSpPr>
          <p:cNvPr id="4" name="Footer Placeholder 3">
            <a:extLst>
              <a:ext uri="{FF2B5EF4-FFF2-40B4-BE49-F238E27FC236}">
                <a16:creationId xmlns:a16="http://schemas.microsoft.com/office/drawing/2014/main" id="{5D9C4C85-0EB5-4E2A-8A53-9474709D8314}"/>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pic>
        <p:nvPicPr>
          <p:cNvPr id="6" name="Picture 5">
            <a:extLst>
              <a:ext uri="{FF2B5EF4-FFF2-40B4-BE49-F238E27FC236}">
                <a16:creationId xmlns:a16="http://schemas.microsoft.com/office/drawing/2014/main" id="{913E8553-A3D2-4A0D-8381-B452CD33424B}"/>
              </a:ext>
            </a:extLst>
          </p:cNvPr>
          <p:cNvPicPr>
            <a:picLocks noChangeAspect="1"/>
          </p:cNvPicPr>
          <p:nvPr/>
        </p:nvPicPr>
        <p:blipFill>
          <a:blip r:embed="rId2"/>
          <a:stretch>
            <a:fillRect/>
          </a:stretch>
        </p:blipFill>
        <p:spPr>
          <a:xfrm>
            <a:off x="5290957" y="3063874"/>
            <a:ext cx="1948460" cy="1085353"/>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7" name="Oval 6">
            <a:extLst>
              <a:ext uri="{FF2B5EF4-FFF2-40B4-BE49-F238E27FC236}">
                <a16:creationId xmlns:a16="http://schemas.microsoft.com/office/drawing/2014/main" id="{6B7C2E98-B0D1-4853-A05D-F9CB2F266798}"/>
              </a:ext>
            </a:extLst>
          </p:cNvPr>
          <p:cNvSpPr/>
          <p:nvPr/>
        </p:nvSpPr>
        <p:spPr>
          <a:xfrm>
            <a:off x="1050739" y="4894279"/>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2" name="Oval 11">
            <a:extLst>
              <a:ext uri="{FF2B5EF4-FFF2-40B4-BE49-F238E27FC236}">
                <a16:creationId xmlns:a16="http://schemas.microsoft.com/office/drawing/2014/main" id="{F44480F8-15E9-464E-94A3-D52B8C1B09BB}"/>
              </a:ext>
            </a:extLst>
          </p:cNvPr>
          <p:cNvSpPr/>
          <p:nvPr/>
        </p:nvSpPr>
        <p:spPr>
          <a:xfrm>
            <a:off x="6140897" y="4828280"/>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3" name="Oval 12">
            <a:extLst>
              <a:ext uri="{FF2B5EF4-FFF2-40B4-BE49-F238E27FC236}">
                <a16:creationId xmlns:a16="http://schemas.microsoft.com/office/drawing/2014/main" id="{92778E4C-EE8C-4C49-8961-471BBDF04211}"/>
              </a:ext>
            </a:extLst>
          </p:cNvPr>
          <p:cNvSpPr/>
          <p:nvPr/>
        </p:nvSpPr>
        <p:spPr>
          <a:xfrm>
            <a:off x="3576863" y="4942034"/>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4" name="Oval 13">
            <a:extLst>
              <a:ext uri="{FF2B5EF4-FFF2-40B4-BE49-F238E27FC236}">
                <a16:creationId xmlns:a16="http://schemas.microsoft.com/office/drawing/2014/main" id="{964AAA6A-4B67-46F0-8A8B-EFB465EA2427}"/>
              </a:ext>
            </a:extLst>
          </p:cNvPr>
          <p:cNvSpPr/>
          <p:nvPr/>
        </p:nvSpPr>
        <p:spPr>
          <a:xfrm>
            <a:off x="651901" y="3072395"/>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5" name="Oval 14">
            <a:extLst>
              <a:ext uri="{FF2B5EF4-FFF2-40B4-BE49-F238E27FC236}">
                <a16:creationId xmlns:a16="http://schemas.microsoft.com/office/drawing/2014/main" id="{F527B2D3-767C-437A-B422-A7F7DE99E50B}"/>
              </a:ext>
            </a:extLst>
          </p:cNvPr>
          <p:cNvSpPr/>
          <p:nvPr/>
        </p:nvSpPr>
        <p:spPr>
          <a:xfrm>
            <a:off x="8359451" y="4902006"/>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8" name="Oval 17">
            <a:extLst>
              <a:ext uri="{FF2B5EF4-FFF2-40B4-BE49-F238E27FC236}">
                <a16:creationId xmlns:a16="http://schemas.microsoft.com/office/drawing/2014/main" id="{2E01CBED-619C-48EE-846B-6394219CAF70}"/>
              </a:ext>
            </a:extLst>
          </p:cNvPr>
          <p:cNvSpPr/>
          <p:nvPr/>
        </p:nvSpPr>
        <p:spPr>
          <a:xfrm>
            <a:off x="847837" y="1331392"/>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9" name="Oval 18">
            <a:extLst>
              <a:ext uri="{FF2B5EF4-FFF2-40B4-BE49-F238E27FC236}">
                <a16:creationId xmlns:a16="http://schemas.microsoft.com/office/drawing/2014/main" id="{505D600A-0F6C-4447-9B76-77170D711568}"/>
              </a:ext>
            </a:extLst>
          </p:cNvPr>
          <p:cNvSpPr/>
          <p:nvPr/>
        </p:nvSpPr>
        <p:spPr>
          <a:xfrm>
            <a:off x="3480976" y="1186021"/>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0" name="Oval 19">
            <a:extLst>
              <a:ext uri="{FF2B5EF4-FFF2-40B4-BE49-F238E27FC236}">
                <a16:creationId xmlns:a16="http://schemas.microsoft.com/office/drawing/2014/main" id="{C202F71E-0C6F-4D2C-A2D0-544177D8E4B1}"/>
              </a:ext>
            </a:extLst>
          </p:cNvPr>
          <p:cNvSpPr/>
          <p:nvPr/>
        </p:nvSpPr>
        <p:spPr>
          <a:xfrm>
            <a:off x="5819543" y="1140812"/>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1" name="Oval 20">
            <a:extLst>
              <a:ext uri="{FF2B5EF4-FFF2-40B4-BE49-F238E27FC236}">
                <a16:creationId xmlns:a16="http://schemas.microsoft.com/office/drawing/2014/main" id="{D4ABEC58-EF9D-444E-9921-24B17A07CD49}"/>
              </a:ext>
            </a:extLst>
          </p:cNvPr>
          <p:cNvSpPr/>
          <p:nvPr/>
        </p:nvSpPr>
        <p:spPr>
          <a:xfrm>
            <a:off x="9821016" y="3633178"/>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2" name="Oval 21">
            <a:extLst>
              <a:ext uri="{FF2B5EF4-FFF2-40B4-BE49-F238E27FC236}">
                <a16:creationId xmlns:a16="http://schemas.microsoft.com/office/drawing/2014/main" id="{85BF8B36-1099-4A70-BDCA-29C83A19424B}"/>
              </a:ext>
            </a:extLst>
          </p:cNvPr>
          <p:cNvSpPr/>
          <p:nvPr/>
        </p:nvSpPr>
        <p:spPr>
          <a:xfrm>
            <a:off x="9906001" y="2122126"/>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3" name="Oval 22">
            <a:extLst>
              <a:ext uri="{FF2B5EF4-FFF2-40B4-BE49-F238E27FC236}">
                <a16:creationId xmlns:a16="http://schemas.microsoft.com/office/drawing/2014/main" id="{67104F54-952C-4A64-9757-05EB20E70F0B}"/>
              </a:ext>
            </a:extLst>
          </p:cNvPr>
          <p:cNvSpPr/>
          <p:nvPr/>
        </p:nvSpPr>
        <p:spPr>
          <a:xfrm>
            <a:off x="8277080" y="1156097"/>
            <a:ext cx="1796902" cy="124400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5" name="TextBox 24">
            <a:extLst>
              <a:ext uri="{FF2B5EF4-FFF2-40B4-BE49-F238E27FC236}">
                <a16:creationId xmlns:a16="http://schemas.microsoft.com/office/drawing/2014/main" id="{19AE3F4E-0AD3-46D3-A703-2FB6FA5207A1}"/>
              </a:ext>
            </a:extLst>
          </p:cNvPr>
          <p:cNvSpPr txBox="1"/>
          <p:nvPr/>
        </p:nvSpPr>
        <p:spPr>
          <a:xfrm flipH="1">
            <a:off x="1219758" y="1515586"/>
            <a:ext cx="1391535" cy="738664"/>
          </a:xfrm>
          <a:prstGeom prst="rect">
            <a:avLst/>
          </a:prstGeom>
          <a:noFill/>
        </p:spPr>
        <p:txBody>
          <a:bodyPr wrap="square" rtlCol="0">
            <a:spAutoFit/>
          </a:bodyPr>
          <a:lstStyle/>
          <a:p>
            <a:r>
              <a:rPr lang="en-GB" sz="1400" dirty="0">
                <a:solidFill>
                  <a:schemeClr val="tx2"/>
                </a:solidFill>
              </a:rPr>
              <a:t>Use inter memory for secrets</a:t>
            </a:r>
          </a:p>
        </p:txBody>
      </p:sp>
      <p:sp>
        <p:nvSpPr>
          <p:cNvPr id="26" name="TextBox 25">
            <a:extLst>
              <a:ext uri="{FF2B5EF4-FFF2-40B4-BE49-F238E27FC236}">
                <a16:creationId xmlns:a16="http://schemas.microsoft.com/office/drawing/2014/main" id="{505D307A-48C8-4158-852C-C568E49B86F7}"/>
              </a:ext>
            </a:extLst>
          </p:cNvPr>
          <p:cNvSpPr txBox="1"/>
          <p:nvPr/>
        </p:nvSpPr>
        <p:spPr>
          <a:xfrm flipH="1">
            <a:off x="3954492" y="1446438"/>
            <a:ext cx="1391535" cy="523220"/>
          </a:xfrm>
          <a:prstGeom prst="rect">
            <a:avLst/>
          </a:prstGeom>
          <a:noFill/>
        </p:spPr>
        <p:txBody>
          <a:bodyPr wrap="square" rtlCol="0">
            <a:spAutoFit/>
          </a:bodyPr>
          <a:lstStyle/>
          <a:p>
            <a:r>
              <a:rPr lang="en-GB" sz="1400" dirty="0">
                <a:solidFill>
                  <a:schemeClr val="tx2"/>
                </a:solidFill>
              </a:rPr>
              <a:t>Anomaly Detection</a:t>
            </a:r>
          </a:p>
        </p:txBody>
      </p:sp>
      <p:sp>
        <p:nvSpPr>
          <p:cNvPr id="27" name="TextBox 26">
            <a:extLst>
              <a:ext uri="{FF2B5EF4-FFF2-40B4-BE49-F238E27FC236}">
                <a16:creationId xmlns:a16="http://schemas.microsoft.com/office/drawing/2014/main" id="{3B380F7D-9D85-4414-9BD1-EAC48BA35F67}"/>
              </a:ext>
            </a:extLst>
          </p:cNvPr>
          <p:cNvSpPr txBox="1"/>
          <p:nvPr/>
        </p:nvSpPr>
        <p:spPr>
          <a:xfrm flipH="1">
            <a:off x="6140897" y="1353931"/>
            <a:ext cx="1391535" cy="738664"/>
          </a:xfrm>
          <a:prstGeom prst="rect">
            <a:avLst/>
          </a:prstGeom>
          <a:noFill/>
        </p:spPr>
        <p:txBody>
          <a:bodyPr wrap="square" rtlCol="0">
            <a:spAutoFit/>
          </a:bodyPr>
          <a:lstStyle/>
          <a:p>
            <a:r>
              <a:rPr lang="en-GB" sz="1400" dirty="0">
                <a:solidFill>
                  <a:schemeClr val="tx2"/>
                </a:solidFill>
              </a:rPr>
              <a:t>Use tamper resistant product casing</a:t>
            </a:r>
          </a:p>
        </p:txBody>
      </p:sp>
      <p:sp>
        <p:nvSpPr>
          <p:cNvPr id="29" name="TextBox 28">
            <a:extLst>
              <a:ext uri="{FF2B5EF4-FFF2-40B4-BE49-F238E27FC236}">
                <a16:creationId xmlns:a16="http://schemas.microsoft.com/office/drawing/2014/main" id="{6D925201-5EB3-4222-AE68-248022C8CFE2}"/>
              </a:ext>
            </a:extLst>
          </p:cNvPr>
          <p:cNvSpPr txBox="1"/>
          <p:nvPr/>
        </p:nvSpPr>
        <p:spPr>
          <a:xfrm flipH="1">
            <a:off x="8661993" y="1327372"/>
            <a:ext cx="1391535" cy="830997"/>
          </a:xfrm>
          <a:prstGeom prst="rect">
            <a:avLst/>
          </a:prstGeom>
          <a:noFill/>
        </p:spPr>
        <p:txBody>
          <a:bodyPr wrap="square" rtlCol="0">
            <a:spAutoFit/>
          </a:bodyPr>
          <a:lstStyle/>
          <a:p>
            <a:r>
              <a:rPr lang="en-GB" sz="1200" dirty="0">
                <a:solidFill>
                  <a:schemeClr val="tx2"/>
                </a:solidFill>
              </a:rPr>
              <a:t>Enforce confidentiality and integrity to/from the trust Anchor</a:t>
            </a:r>
          </a:p>
        </p:txBody>
      </p:sp>
      <p:sp>
        <p:nvSpPr>
          <p:cNvPr id="30" name="TextBox 29">
            <a:extLst>
              <a:ext uri="{FF2B5EF4-FFF2-40B4-BE49-F238E27FC236}">
                <a16:creationId xmlns:a16="http://schemas.microsoft.com/office/drawing/2014/main" id="{B35ACED1-9C02-4DDF-979A-22C1D6EF9F3A}"/>
              </a:ext>
            </a:extLst>
          </p:cNvPr>
          <p:cNvSpPr txBox="1"/>
          <p:nvPr/>
        </p:nvSpPr>
        <p:spPr>
          <a:xfrm flipH="1">
            <a:off x="10156353" y="2482521"/>
            <a:ext cx="1391535" cy="523220"/>
          </a:xfrm>
          <a:prstGeom prst="rect">
            <a:avLst/>
          </a:prstGeom>
          <a:noFill/>
        </p:spPr>
        <p:txBody>
          <a:bodyPr wrap="square" rtlCol="0">
            <a:spAutoFit/>
          </a:bodyPr>
          <a:lstStyle/>
          <a:p>
            <a:r>
              <a:rPr lang="en-GB" sz="1400" dirty="0">
                <a:solidFill>
                  <a:schemeClr val="tx2"/>
                </a:solidFill>
              </a:rPr>
              <a:t>Over the air updates</a:t>
            </a:r>
          </a:p>
        </p:txBody>
      </p:sp>
      <p:sp>
        <p:nvSpPr>
          <p:cNvPr id="31" name="TextBox 30">
            <a:extLst>
              <a:ext uri="{FF2B5EF4-FFF2-40B4-BE49-F238E27FC236}">
                <a16:creationId xmlns:a16="http://schemas.microsoft.com/office/drawing/2014/main" id="{54CDCB1C-BC4D-42E1-9B90-DC6D6EDE8D47}"/>
              </a:ext>
            </a:extLst>
          </p:cNvPr>
          <p:cNvSpPr txBox="1"/>
          <p:nvPr/>
        </p:nvSpPr>
        <p:spPr>
          <a:xfrm flipH="1">
            <a:off x="10108685" y="3670406"/>
            <a:ext cx="1391535" cy="1169551"/>
          </a:xfrm>
          <a:prstGeom prst="rect">
            <a:avLst/>
          </a:prstGeom>
          <a:noFill/>
        </p:spPr>
        <p:txBody>
          <a:bodyPr wrap="square" rtlCol="0">
            <a:spAutoFit/>
          </a:bodyPr>
          <a:lstStyle/>
          <a:p>
            <a:r>
              <a:rPr lang="en-GB" sz="1400" dirty="0">
                <a:solidFill>
                  <a:schemeClr val="tx2"/>
                </a:solidFill>
              </a:rPr>
              <a:t>Improperly engineered or unimplemented mutual authentication</a:t>
            </a:r>
          </a:p>
        </p:txBody>
      </p:sp>
      <p:sp>
        <p:nvSpPr>
          <p:cNvPr id="32" name="TextBox 31">
            <a:extLst>
              <a:ext uri="{FF2B5EF4-FFF2-40B4-BE49-F238E27FC236}">
                <a16:creationId xmlns:a16="http://schemas.microsoft.com/office/drawing/2014/main" id="{D332B87E-B3FD-49BC-8247-D7F59EFAC3B4}"/>
              </a:ext>
            </a:extLst>
          </p:cNvPr>
          <p:cNvSpPr txBox="1"/>
          <p:nvPr/>
        </p:nvSpPr>
        <p:spPr>
          <a:xfrm flipH="1">
            <a:off x="8757029" y="5154678"/>
            <a:ext cx="1391535" cy="738664"/>
          </a:xfrm>
          <a:prstGeom prst="rect">
            <a:avLst/>
          </a:prstGeom>
          <a:noFill/>
        </p:spPr>
        <p:txBody>
          <a:bodyPr wrap="square" rtlCol="0">
            <a:spAutoFit/>
          </a:bodyPr>
          <a:lstStyle/>
          <a:p>
            <a:r>
              <a:rPr lang="en-GB" sz="1400" dirty="0">
                <a:solidFill>
                  <a:schemeClr val="tx2"/>
                </a:solidFill>
              </a:rPr>
              <a:t>Privacy and unique endpoint identities</a:t>
            </a:r>
          </a:p>
        </p:txBody>
      </p:sp>
      <p:sp>
        <p:nvSpPr>
          <p:cNvPr id="33" name="TextBox 32">
            <a:extLst>
              <a:ext uri="{FF2B5EF4-FFF2-40B4-BE49-F238E27FC236}">
                <a16:creationId xmlns:a16="http://schemas.microsoft.com/office/drawing/2014/main" id="{0A0E0E2B-4111-422F-98C9-140E32DE4EC8}"/>
              </a:ext>
            </a:extLst>
          </p:cNvPr>
          <p:cNvSpPr txBox="1"/>
          <p:nvPr/>
        </p:nvSpPr>
        <p:spPr>
          <a:xfrm flipH="1">
            <a:off x="6547149" y="4971319"/>
            <a:ext cx="1391535" cy="954107"/>
          </a:xfrm>
          <a:prstGeom prst="rect">
            <a:avLst/>
          </a:prstGeom>
          <a:noFill/>
        </p:spPr>
        <p:txBody>
          <a:bodyPr wrap="square" rtlCol="0">
            <a:spAutoFit/>
          </a:bodyPr>
          <a:lstStyle/>
          <a:p>
            <a:r>
              <a:rPr lang="en-GB" sz="1400" dirty="0">
                <a:solidFill>
                  <a:schemeClr val="tx2"/>
                </a:solidFill>
              </a:rPr>
              <a:t>Run application with appropriate privilege levels</a:t>
            </a:r>
          </a:p>
        </p:txBody>
      </p:sp>
      <p:sp>
        <p:nvSpPr>
          <p:cNvPr id="34" name="TextBox 33">
            <a:extLst>
              <a:ext uri="{FF2B5EF4-FFF2-40B4-BE49-F238E27FC236}">
                <a16:creationId xmlns:a16="http://schemas.microsoft.com/office/drawing/2014/main" id="{AD5DB68C-072D-4A49-80E7-C959BF31A58E}"/>
              </a:ext>
            </a:extLst>
          </p:cNvPr>
          <p:cNvSpPr txBox="1"/>
          <p:nvPr/>
        </p:nvSpPr>
        <p:spPr>
          <a:xfrm flipH="1">
            <a:off x="3911674" y="4971319"/>
            <a:ext cx="1391535" cy="1169551"/>
          </a:xfrm>
          <a:prstGeom prst="rect">
            <a:avLst/>
          </a:prstGeom>
          <a:noFill/>
        </p:spPr>
        <p:txBody>
          <a:bodyPr wrap="square" rtlCol="0">
            <a:spAutoFit/>
          </a:bodyPr>
          <a:lstStyle/>
          <a:p>
            <a:r>
              <a:rPr lang="en-GB" sz="1400" dirty="0">
                <a:solidFill>
                  <a:schemeClr val="tx2"/>
                </a:solidFill>
              </a:rPr>
              <a:t>Enforce a separation of duties in the application architecture</a:t>
            </a:r>
          </a:p>
        </p:txBody>
      </p:sp>
      <p:sp>
        <p:nvSpPr>
          <p:cNvPr id="35" name="TextBox 34">
            <a:extLst>
              <a:ext uri="{FF2B5EF4-FFF2-40B4-BE49-F238E27FC236}">
                <a16:creationId xmlns:a16="http://schemas.microsoft.com/office/drawing/2014/main" id="{61B07BD3-237C-4BF8-A206-80786651B2F7}"/>
              </a:ext>
            </a:extLst>
          </p:cNvPr>
          <p:cNvSpPr txBox="1"/>
          <p:nvPr/>
        </p:nvSpPr>
        <p:spPr>
          <a:xfrm flipH="1">
            <a:off x="1482983" y="5146952"/>
            <a:ext cx="1391535" cy="738664"/>
          </a:xfrm>
          <a:prstGeom prst="rect">
            <a:avLst/>
          </a:prstGeom>
          <a:noFill/>
        </p:spPr>
        <p:txBody>
          <a:bodyPr wrap="square" rtlCol="0">
            <a:spAutoFit/>
          </a:bodyPr>
          <a:lstStyle/>
          <a:p>
            <a:r>
              <a:rPr lang="en-GB" sz="1400" dirty="0">
                <a:solidFill>
                  <a:schemeClr val="tx2"/>
                </a:solidFill>
              </a:rPr>
              <a:t>Enforce language security</a:t>
            </a:r>
          </a:p>
        </p:txBody>
      </p:sp>
      <p:sp>
        <p:nvSpPr>
          <p:cNvPr id="36" name="TextBox 35">
            <a:extLst>
              <a:ext uri="{FF2B5EF4-FFF2-40B4-BE49-F238E27FC236}">
                <a16:creationId xmlns:a16="http://schemas.microsoft.com/office/drawing/2014/main" id="{BF1E5F20-1E99-4BFA-A276-84501635985F}"/>
              </a:ext>
            </a:extLst>
          </p:cNvPr>
          <p:cNvSpPr txBox="1"/>
          <p:nvPr/>
        </p:nvSpPr>
        <p:spPr>
          <a:xfrm flipH="1">
            <a:off x="931648" y="3325067"/>
            <a:ext cx="1391535" cy="738664"/>
          </a:xfrm>
          <a:prstGeom prst="rect">
            <a:avLst/>
          </a:prstGeom>
          <a:noFill/>
        </p:spPr>
        <p:txBody>
          <a:bodyPr wrap="square" rtlCol="0">
            <a:spAutoFit/>
          </a:bodyPr>
          <a:lstStyle/>
          <a:p>
            <a:r>
              <a:rPr lang="en-GB" sz="1400" dirty="0">
                <a:solidFill>
                  <a:schemeClr val="tx2"/>
                </a:solidFill>
              </a:rPr>
              <a:t>Implement persistent </a:t>
            </a:r>
            <a:r>
              <a:rPr lang="en-GB" sz="1400" dirty="0" err="1">
                <a:solidFill>
                  <a:schemeClr val="tx2"/>
                </a:solidFill>
              </a:rPr>
              <a:t>pentesting</a:t>
            </a:r>
            <a:r>
              <a:rPr lang="en-GB" sz="1400" dirty="0">
                <a:solidFill>
                  <a:schemeClr val="tx2"/>
                </a:solidFill>
              </a:rPr>
              <a:t> </a:t>
            </a:r>
          </a:p>
        </p:txBody>
      </p:sp>
    </p:spTree>
    <p:extLst>
      <p:ext uri="{BB962C8B-B14F-4D97-AF65-F5344CB8AC3E}">
        <p14:creationId xmlns:p14="http://schemas.microsoft.com/office/powerpoint/2010/main" val="344972365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B52802-1A6D-AE49-B6B5-8C1D142E8525}"/>
              </a:ext>
            </a:extLst>
          </p:cNvPr>
          <p:cNvSpPr>
            <a:spLocks noGrp="1"/>
          </p:cNvSpPr>
          <p:nvPr>
            <p:ph type="title"/>
          </p:nvPr>
        </p:nvSpPr>
        <p:spPr>
          <a:xfrm>
            <a:off x="609759" y="274702"/>
            <a:ext cx="9525657" cy="866110"/>
          </a:xfrm>
          <a:prstGeom prst="rect">
            <a:avLst/>
          </a:prstGeom>
        </p:spPr>
        <p:txBody>
          <a:bodyPr anchor="b">
            <a:normAutofit/>
          </a:bodyPr>
          <a:lstStyle/>
          <a:p>
            <a:r>
              <a:rPr lang="en-US" dirty="0"/>
              <a:t>Overview</a:t>
            </a:r>
          </a:p>
        </p:txBody>
      </p:sp>
      <p:graphicFrame>
        <p:nvGraphicFramePr>
          <p:cNvPr id="5" name="Content Placeholder 2">
            <a:extLst>
              <a:ext uri="{FF2B5EF4-FFF2-40B4-BE49-F238E27FC236}">
                <a16:creationId xmlns:a16="http://schemas.microsoft.com/office/drawing/2014/main" id="{06A26206-F3E6-41BF-A29A-E632B5DB5FE7}"/>
              </a:ext>
            </a:extLst>
          </p:cNvPr>
          <p:cNvGraphicFramePr>
            <a:graphicFrameLocks noGrp="1"/>
          </p:cNvGraphicFramePr>
          <p:nvPr>
            <p:ph sz="quarter" idx="10"/>
            <p:extLst>
              <p:ext uri="{D42A27DB-BD31-4B8C-83A1-F6EECF244321}">
                <p14:modId xmlns:p14="http://schemas.microsoft.com/office/powerpoint/2010/main" val="3996278656"/>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3001661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0F4849-24C7-E04A-8AEC-053C6334397C}"/>
              </a:ext>
            </a:extLst>
          </p:cNvPr>
          <p:cNvSpPr>
            <a:spLocks noGrp="1"/>
          </p:cNvSpPr>
          <p:nvPr>
            <p:ph type="title"/>
          </p:nvPr>
        </p:nvSpPr>
        <p:spPr>
          <a:xfrm>
            <a:off x="609759" y="274702"/>
            <a:ext cx="9525657" cy="866110"/>
          </a:xfrm>
          <a:prstGeom prst="rect">
            <a:avLst/>
          </a:prstGeom>
        </p:spPr>
        <p:txBody>
          <a:bodyPr anchor="b">
            <a:normAutofit/>
          </a:bodyPr>
          <a:lstStyle/>
          <a:p>
            <a:r>
              <a:rPr lang="en-US" dirty="0"/>
              <a:t>Summary</a:t>
            </a:r>
          </a:p>
        </p:txBody>
      </p:sp>
      <p:graphicFrame>
        <p:nvGraphicFramePr>
          <p:cNvPr id="5" name="Content Placeholder 2">
            <a:extLst>
              <a:ext uri="{FF2B5EF4-FFF2-40B4-BE49-F238E27FC236}">
                <a16:creationId xmlns:a16="http://schemas.microsoft.com/office/drawing/2014/main" id="{8098C0B7-8314-4993-8A3A-A581230F95FD}"/>
              </a:ext>
            </a:extLst>
          </p:cNvPr>
          <p:cNvGraphicFramePr>
            <a:graphicFrameLocks noGrp="1"/>
          </p:cNvGraphicFramePr>
          <p:nvPr>
            <p:ph sz="quarter" idx="10"/>
            <p:extLst>
              <p:ext uri="{D42A27DB-BD31-4B8C-83A1-F6EECF244321}">
                <p14:modId xmlns:p14="http://schemas.microsoft.com/office/powerpoint/2010/main" val="41432856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744408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5" name="Introduction to Encryption"/>
          <p:cNvSpPr txBox="1">
            <a:spLocks noGrp="1"/>
          </p:cNvSpPr>
          <p:nvPr>
            <p:ph type="title"/>
          </p:nvPr>
        </p:nvSpPr>
        <p:spPr>
          <a:prstGeom prst="rect">
            <a:avLst/>
          </a:prstGeom>
        </p:spPr>
        <p:txBody>
          <a:bodyPr anchor="b">
            <a:normAutofit/>
          </a:bodyPr>
          <a:lstStyle/>
          <a:p>
            <a:r>
              <a:rPr dirty="0"/>
              <a:t>Introduction to Encryption</a:t>
            </a:r>
          </a:p>
        </p:txBody>
      </p:sp>
    </p:spTree>
    <p:extLst>
      <p:ext uri="{BB962C8B-B14F-4D97-AF65-F5344CB8AC3E}">
        <p14:creationId xmlns:p14="http://schemas.microsoft.com/office/powerpoint/2010/main" val="400358162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 name="Encryption"/>
          <p:cNvSpPr txBox="1">
            <a:spLocks noGrp="1"/>
          </p:cNvSpPr>
          <p:nvPr>
            <p:ph type="title"/>
          </p:nvPr>
        </p:nvSpPr>
        <p:spPr>
          <a:prstGeom prst="rect">
            <a:avLst/>
          </a:prstGeom>
        </p:spPr>
        <p:txBody>
          <a:bodyPr/>
          <a:lstStyle>
            <a:lvl1pPr indent="54864"/>
          </a:lstStyle>
          <a:p>
            <a:r>
              <a:rPr dirty="0"/>
              <a:t>Encryption</a:t>
            </a:r>
          </a:p>
        </p:txBody>
      </p:sp>
      <p:sp>
        <p:nvSpPr>
          <p:cNvPr id="179" name="Ancient practice…"/>
          <p:cNvSpPr txBox="1">
            <a:spLocks noGrp="1"/>
          </p:cNvSpPr>
          <p:nvPr>
            <p:ph sz="quarter" idx="10"/>
          </p:nvPr>
        </p:nvSpPr>
        <p:spPr>
          <a:prstGeom prst="rect">
            <a:avLst/>
          </a:prstGeom>
        </p:spPr>
        <p:txBody>
          <a:bodyPr>
            <a:normAutofit fontScale="92500" lnSpcReduction="10000"/>
          </a:bodyPr>
          <a:lstStyle/>
          <a:p>
            <a:pPr marL="312543" indent="-312543">
              <a:defRPr sz="3700"/>
            </a:pPr>
            <a:r>
              <a:rPr dirty="0"/>
              <a:t>Ancient practice</a:t>
            </a:r>
          </a:p>
          <a:p>
            <a:pPr marL="508007" lvl="1" indent="-190999">
              <a:spcBef>
                <a:spcPts val="211"/>
              </a:spcBef>
              <a:defRPr sz="3700"/>
            </a:pPr>
            <a:r>
              <a:rPr dirty="0"/>
              <a:t>Recorded in Caesar’s time (Caesar cipher described in Gallic Wars)</a:t>
            </a:r>
          </a:p>
          <a:p>
            <a:pPr marL="508007" lvl="1" indent="-190999">
              <a:spcBef>
                <a:spcPts val="211"/>
              </a:spcBef>
              <a:defRPr sz="3700"/>
            </a:pPr>
            <a:r>
              <a:rPr dirty="0"/>
              <a:t>Tool of war</a:t>
            </a:r>
          </a:p>
          <a:p>
            <a:pPr marL="790289" lvl="2" indent="-156272">
              <a:spcBef>
                <a:spcPts val="211"/>
              </a:spcBef>
              <a:defRPr sz="3700"/>
            </a:pPr>
            <a:r>
              <a:rPr dirty="0"/>
              <a:t>Scots rebellion against England (Mary QoS may have been defeated by poor crypto)</a:t>
            </a:r>
          </a:p>
          <a:p>
            <a:pPr marL="790289" lvl="2" indent="-156272">
              <a:spcBef>
                <a:spcPts val="211"/>
              </a:spcBef>
              <a:defRPr sz="3700"/>
            </a:pPr>
            <a:r>
              <a:rPr dirty="0"/>
              <a:t>Atlantic fleet in WWII (Enigma et al)</a:t>
            </a:r>
          </a:p>
          <a:p>
            <a:pPr marL="312543" indent="-312543">
              <a:defRPr sz="3700"/>
            </a:pPr>
            <a:r>
              <a:rPr dirty="0"/>
              <a:t>Simple tool</a:t>
            </a:r>
          </a:p>
          <a:p>
            <a:pPr marL="508007" lvl="1" indent="-190999">
              <a:spcBef>
                <a:spcPts val="211"/>
              </a:spcBef>
              <a:defRPr sz="3700"/>
            </a:pPr>
            <a:r>
              <a:rPr dirty="0"/>
              <a:t>In theory</a:t>
            </a:r>
          </a:p>
        </p:txBody>
      </p:sp>
    </p:spTree>
    <p:extLst>
      <p:ext uri="{BB962C8B-B14F-4D97-AF65-F5344CB8AC3E}">
        <p14:creationId xmlns:p14="http://schemas.microsoft.com/office/powerpoint/2010/main" val="232722259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93" name="Encryption - substitution"/>
          <p:cNvSpPr txBox="1">
            <a:spLocks noGrp="1"/>
          </p:cNvSpPr>
          <p:nvPr>
            <p:ph type="title"/>
          </p:nvPr>
        </p:nvSpPr>
        <p:spPr>
          <a:xfrm>
            <a:off x="609759" y="274702"/>
            <a:ext cx="9525657" cy="866110"/>
          </a:xfrm>
          <a:prstGeom prst="rect">
            <a:avLst/>
          </a:prstGeom>
        </p:spPr>
        <p:txBody>
          <a:bodyPr anchor="b">
            <a:normAutofit/>
          </a:bodyPr>
          <a:lstStyle>
            <a:lvl1pPr indent="54315" defTabSz="578358">
              <a:defRPr sz="7919"/>
            </a:lvl1pPr>
          </a:lstStyle>
          <a:p>
            <a:r>
              <a:rPr lang="en-GB" sz="3000"/>
              <a:t>Encryption - substitution</a:t>
            </a:r>
          </a:p>
        </p:txBody>
      </p:sp>
      <p:graphicFrame>
        <p:nvGraphicFramePr>
          <p:cNvPr id="199" name="Cipher text (simple cipher):…">
            <a:extLst>
              <a:ext uri="{FF2B5EF4-FFF2-40B4-BE49-F238E27FC236}">
                <a16:creationId xmlns:a16="http://schemas.microsoft.com/office/drawing/2014/main" id="{B4114086-D931-49EF-9BA7-0734EFCB6ED0}"/>
              </a:ext>
            </a:extLst>
          </p:cNvPr>
          <p:cNvGraphicFramePr>
            <a:graphicFrameLocks noGrp="1"/>
          </p:cNvGraphicFramePr>
          <p:nvPr>
            <p:ph sz="quarter" idx="10"/>
            <p:extLst>
              <p:ext uri="{D42A27DB-BD31-4B8C-83A1-F6EECF244321}">
                <p14:modId xmlns:p14="http://schemas.microsoft.com/office/powerpoint/2010/main" val="2300463326"/>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92637392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 name="Substitution cipher"/>
          <p:cNvSpPr txBox="1">
            <a:spLocks noGrp="1"/>
          </p:cNvSpPr>
          <p:nvPr>
            <p:ph type="title"/>
          </p:nvPr>
        </p:nvSpPr>
        <p:spPr>
          <a:prstGeom prst="rect">
            <a:avLst/>
          </a:prstGeom>
        </p:spPr>
        <p:txBody>
          <a:bodyPr/>
          <a:lstStyle/>
          <a:p>
            <a:r>
              <a:t>Substitution cipher</a:t>
            </a:r>
          </a:p>
        </p:txBody>
      </p:sp>
      <p:graphicFrame>
        <p:nvGraphicFramePr>
          <p:cNvPr id="199"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00" name="Arrow"/>
          <p:cNvSpPr/>
          <p:nvPr/>
        </p:nvSpPr>
        <p:spPr>
          <a:xfrm rot="5400000">
            <a:off x="2275161" y="3660193"/>
            <a:ext cx="466533" cy="273192"/>
          </a:xfrm>
          <a:prstGeom prst="rightArrow">
            <a:avLst>
              <a:gd name="adj1" fmla="val 32000"/>
              <a:gd name="adj2" fmla="val 109293"/>
            </a:avLst>
          </a:prstGeom>
          <a:blipFill>
            <a:blip r:embed="rId3"/>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01" name="Arrow"/>
          <p:cNvSpPr/>
          <p:nvPr/>
        </p:nvSpPr>
        <p:spPr>
          <a:xfrm rot="5400000">
            <a:off x="3962837" y="3660193"/>
            <a:ext cx="466533" cy="273192"/>
          </a:xfrm>
          <a:prstGeom prst="rightArrow">
            <a:avLst>
              <a:gd name="adj1" fmla="val 32000"/>
              <a:gd name="adj2" fmla="val 109293"/>
            </a:avLst>
          </a:prstGeom>
          <a:blipFill>
            <a:blip r:embed="rId3"/>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02" name="Arrow"/>
          <p:cNvSpPr/>
          <p:nvPr/>
        </p:nvSpPr>
        <p:spPr>
          <a:xfrm rot="5400000">
            <a:off x="5650512" y="3660193"/>
            <a:ext cx="466533" cy="273192"/>
          </a:xfrm>
          <a:prstGeom prst="rightArrow">
            <a:avLst>
              <a:gd name="adj1" fmla="val 32000"/>
              <a:gd name="adj2" fmla="val 109293"/>
            </a:avLst>
          </a:prstGeom>
          <a:blipFill>
            <a:blip r:embed="rId3"/>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03" name="Arrow"/>
          <p:cNvSpPr/>
          <p:nvPr/>
        </p:nvSpPr>
        <p:spPr>
          <a:xfrm rot="5400000">
            <a:off x="7338187" y="3660193"/>
            <a:ext cx="466533" cy="273192"/>
          </a:xfrm>
          <a:prstGeom prst="rightArrow">
            <a:avLst>
              <a:gd name="adj1" fmla="val 32000"/>
              <a:gd name="adj2" fmla="val 109293"/>
            </a:avLst>
          </a:prstGeom>
          <a:blipFill>
            <a:blip r:embed="rId3"/>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04" name="Arrow"/>
          <p:cNvSpPr/>
          <p:nvPr/>
        </p:nvSpPr>
        <p:spPr>
          <a:xfrm rot="5400000">
            <a:off x="9025863" y="3660193"/>
            <a:ext cx="466533" cy="273192"/>
          </a:xfrm>
          <a:prstGeom prst="rightArrow">
            <a:avLst>
              <a:gd name="adj1" fmla="val 32000"/>
              <a:gd name="adj2" fmla="val 109293"/>
            </a:avLst>
          </a:prstGeom>
          <a:blipFill>
            <a:blip r:embed="rId3"/>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35900936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Substitution cipher"/>
          <p:cNvSpPr txBox="1">
            <a:spLocks noGrp="1"/>
          </p:cNvSpPr>
          <p:nvPr>
            <p:ph type="title"/>
          </p:nvPr>
        </p:nvSpPr>
        <p:spPr>
          <a:prstGeom prst="rect">
            <a:avLst/>
          </a:prstGeom>
        </p:spPr>
        <p:txBody>
          <a:bodyPr/>
          <a:lstStyle/>
          <a:p>
            <a:r>
              <a:t>Substitution cipher</a:t>
            </a:r>
          </a:p>
        </p:txBody>
      </p:sp>
      <p:graphicFrame>
        <p:nvGraphicFramePr>
          <p:cNvPr id="209"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10"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11"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12"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13"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14"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45258304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a:extLst>
              <a:ext uri="{FF2B5EF4-FFF2-40B4-BE49-F238E27FC236}">
                <a16:creationId xmlns:a16="http://schemas.microsoft.com/office/drawing/2014/main" id="{D12B5045-14D7-F141-836A-E5DD96B74FC1}"/>
              </a:ext>
            </a:extLst>
          </p:cNvPr>
          <p:cNvSpPr>
            <a:spLocks noGrp="1" noChangeArrowheads="1"/>
          </p:cNvSpPr>
          <p:nvPr>
            <p:ph type="title"/>
          </p:nvPr>
        </p:nvSpPr>
        <p:spPr/>
        <p:txBody>
          <a:bodyPr/>
          <a:lstStyle/>
          <a:p>
            <a:r>
              <a:rPr lang="en-GB" altLang="en-US"/>
              <a:t>Security deals with …</a:t>
            </a:r>
          </a:p>
        </p:txBody>
      </p:sp>
      <p:sp>
        <p:nvSpPr>
          <p:cNvPr id="84995" name="Rectangle 3">
            <a:extLst>
              <a:ext uri="{FF2B5EF4-FFF2-40B4-BE49-F238E27FC236}">
                <a16:creationId xmlns:a16="http://schemas.microsoft.com/office/drawing/2014/main" id="{8B7ABB1E-6410-5C4F-8F7C-B06C2CD68F94}"/>
              </a:ext>
            </a:extLst>
          </p:cNvPr>
          <p:cNvSpPr>
            <a:spLocks noGrp="1" noChangeArrowheads="1"/>
          </p:cNvSpPr>
          <p:nvPr>
            <p:ph sz="quarter" idx="10"/>
          </p:nvPr>
        </p:nvSpPr>
        <p:spPr/>
        <p:txBody>
          <a:bodyPr/>
          <a:lstStyle/>
          <a:p>
            <a:r>
              <a:rPr lang="en-GB" altLang="en-US"/>
              <a:t>The things we think of that make us feel safe</a:t>
            </a:r>
          </a:p>
          <a:p>
            <a:pPr lvl="1"/>
            <a:r>
              <a:rPr lang="en-GB" altLang="en-US"/>
              <a:t>Details to lead to safety</a:t>
            </a:r>
          </a:p>
          <a:p>
            <a:pPr lvl="1"/>
            <a:endParaRPr lang="en-GB" altLang="en-US"/>
          </a:p>
          <a:p>
            <a:pPr lvl="1"/>
            <a:r>
              <a:rPr lang="en-GB" altLang="en-US"/>
              <a:t>Checking who people are</a:t>
            </a:r>
          </a:p>
          <a:p>
            <a:pPr lvl="1"/>
            <a:r>
              <a:rPr lang="en-GB" altLang="en-US"/>
              <a:t>Checking people are allowed to do things</a:t>
            </a:r>
          </a:p>
          <a:p>
            <a:pPr lvl="1"/>
            <a:r>
              <a:rPr lang="en-GB" altLang="en-US"/>
              <a:t>Keeping their communication confidential</a:t>
            </a:r>
          </a:p>
        </p:txBody>
      </p:sp>
    </p:spTree>
    <p:extLst>
      <p:ext uri="{BB962C8B-B14F-4D97-AF65-F5344CB8AC3E}">
        <p14:creationId xmlns:p14="http://schemas.microsoft.com/office/powerpoint/2010/main" val="244431301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Substitution cipher"/>
          <p:cNvSpPr txBox="1">
            <a:spLocks noGrp="1"/>
          </p:cNvSpPr>
          <p:nvPr>
            <p:ph type="title"/>
          </p:nvPr>
        </p:nvSpPr>
        <p:spPr>
          <a:prstGeom prst="rect">
            <a:avLst/>
          </a:prstGeom>
        </p:spPr>
        <p:txBody>
          <a:bodyPr/>
          <a:lstStyle/>
          <a:p>
            <a:r>
              <a:t>Substitution cipher</a:t>
            </a:r>
          </a:p>
        </p:txBody>
      </p:sp>
      <p:graphicFrame>
        <p:nvGraphicFramePr>
          <p:cNvPr id="217"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18"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19"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0"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1"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2"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151624800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 name="Substitution cipher"/>
          <p:cNvSpPr txBox="1">
            <a:spLocks noGrp="1"/>
          </p:cNvSpPr>
          <p:nvPr>
            <p:ph type="title"/>
          </p:nvPr>
        </p:nvSpPr>
        <p:spPr>
          <a:prstGeom prst="rect">
            <a:avLst/>
          </a:prstGeom>
        </p:spPr>
        <p:txBody>
          <a:bodyPr/>
          <a:lstStyle/>
          <a:p>
            <a:r>
              <a:t>Substitution cipher</a:t>
            </a:r>
          </a:p>
        </p:txBody>
      </p:sp>
      <p:graphicFrame>
        <p:nvGraphicFramePr>
          <p:cNvPr id="225"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26"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7"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8"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29"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30"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4765741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Substitution cipher"/>
          <p:cNvSpPr txBox="1">
            <a:spLocks noGrp="1"/>
          </p:cNvSpPr>
          <p:nvPr>
            <p:ph type="title"/>
          </p:nvPr>
        </p:nvSpPr>
        <p:spPr>
          <a:prstGeom prst="rect">
            <a:avLst/>
          </a:prstGeom>
        </p:spPr>
        <p:txBody>
          <a:bodyPr/>
          <a:lstStyle/>
          <a:p>
            <a:r>
              <a:t>Substitution cipher</a:t>
            </a:r>
          </a:p>
        </p:txBody>
      </p:sp>
      <p:graphicFrame>
        <p:nvGraphicFramePr>
          <p:cNvPr id="233"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34"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35"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36"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37"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38"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78386738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 name="Substitution cipher"/>
          <p:cNvSpPr txBox="1">
            <a:spLocks noGrp="1"/>
          </p:cNvSpPr>
          <p:nvPr>
            <p:ph type="title"/>
          </p:nvPr>
        </p:nvSpPr>
        <p:spPr>
          <a:prstGeom prst="rect">
            <a:avLst/>
          </a:prstGeom>
        </p:spPr>
        <p:txBody>
          <a:bodyPr/>
          <a:lstStyle/>
          <a:p>
            <a:r>
              <a:t>Substitution cipher</a:t>
            </a:r>
          </a:p>
        </p:txBody>
      </p:sp>
      <p:graphicFrame>
        <p:nvGraphicFramePr>
          <p:cNvPr id="241"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42"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43"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44"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45"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46"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32587087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 name="Substitution cipher"/>
          <p:cNvSpPr txBox="1">
            <a:spLocks noGrp="1"/>
          </p:cNvSpPr>
          <p:nvPr>
            <p:ph type="title"/>
          </p:nvPr>
        </p:nvSpPr>
        <p:spPr>
          <a:prstGeom prst="rect">
            <a:avLst/>
          </a:prstGeom>
        </p:spPr>
        <p:txBody>
          <a:bodyPr/>
          <a:lstStyle/>
          <a:p>
            <a:r>
              <a:t>Substitution cipher</a:t>
            </a:r>
          </a:p>
        </p:txBody>
      </p:sp>
      <p:graphicFrame>
        <p:nvGraphicFramePr>
          <p:cNvPr id="249"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50"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51"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52"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53"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54"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98901213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 name="Substitution cipher"/>
          <p:cNvSpPr txBox="1">
            <a:spLocks noGrp="1"/>
          </p:cNvSpPr>
          <p:nvPr>
            <p:ph type="title"/>
          </p:nvPr>
        </p:nvSpPr>
        <p:spPr>
          <a:prstGeom prst="rect">
            <a:avLst/>
          </a:prstGeom>
        </p:spPr>
        <p:txBody>
          <a:bodyPr/>
          <a:lstStyle/>
          <a:p>
            <a:r>
              <a:t>Substitution cipher</a:t>
            </a:r>
          </a:p>
        </p:txBody>
      </p:sp>
      <p:graphicFrame>
        <p:nvGraphicFramePr>
          <p:cNvPr id="257"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58"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59"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0"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1"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2"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256349300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 name="Substitution cipher"/>
          <p:cNvSpPr txBox="1">
            <a:spLocks noGrp="1"/>
          </p:cNvSpPr>
          <p:nvPr>
            <p:ph type="title"/>
          </p:nvPr>
        </p:nvSpPr>
        <p:spPr>
          <a:prstGeom prst="rect">
            <a:avLst/>
          </a:prstGeom>
        </p:spPr>
        <p:txBody>
          <a:bodyPr/>
          <a:lstStyle/>
          <a:p>
            <a:r>
              <a:t>Substitution cipher</a:t>
            </a:r>
          </a:p>
        </p:txBody>
      </p:sp>
      <p:graphicFrame>
        <p:nvGraphicFramePr>
          <p:cNvPr id="265"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66"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7"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8"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69"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70"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61870031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 name="Substitution cipher"/>
          <p:cNvSpPr txBox="1">
            <a:spLocks noGrp="1"/>
          </p:cNvSpPr>
          <p:nvPr>
            <p:ph type="title"/>
          </p:nvPr>
        </p:nvSpPr>
        <p:spPr>
          <a:prstGeom prst="rect">
            <a:avLst/>
          </a:prstGeom>
        </p:spPr>
        <p:txBody>
          <a:bodyPr/>
          <a:lstStyle/>
          <a:p>
            <a:r>
              <a:t>Substitution cipher</a:t>
            </a:r>
          </a:p>
        </p:txBody>
      </p:sp>
      <p:graphicFrame>
        <p:nvGraphicFramePr>
          <p:cNvPr id="273"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74"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75"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76"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77"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78"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7742725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 name="Substitution cipher"/>
          <p:cNvSpPr txBox="1">
            <a:spLocks noGrp="1"/>
          </p:cNvSpPr>
          <p:nvPr>
            <p:ph type="title"/>
          </p:nvPr>
        </p:nvSpPr>
        <p:spPr>
          <a:prstGeom prst="rect">
            <a:avLst/>
          </a:prstGeom>
        </p:spPr>
        <p:txBody>
          <a:bodyPr/>
          <a:lstStyle/>
          <a:p>
            <a:r>
              <a:t>Substitution cipher</a:t>
            </a:r>
          </a:p>
        </p:txBody>
      </p:sp>
      <p:graphicFrame>
        <p:nvGraphicFramePr>
          <p:cNvPr id="281"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82"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83"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84"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85"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86"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28767823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 name="Substitution cipher"/>
          <p:cNvSpPr txBox="1">
            <a:spLocks noGrp="1"/>
          </p:cNvSpPr>
          <p:nvPr>
            <p:ph type="title"/>
          </p:nvPr>
        </p:nvSpPr>
        <p:spPr>
          <a:prstGeom prst="rect">
            <a:avLst/>
          </a:prstGeom>
        </p:spPr>
        <p:txBody>
          <a:bodyPr/>
          <a:lstStyle/>
          <a:p>
            <a:r>
              <a:t>Substitution cipher</a:t>
            </a:r>
          </a:p>
        </p:txBody>
      </p:sp>
      <p:graphicFrame>
        <p:nvGraphicFramePr>
          <p:cNvPr id="289"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90"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91"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92"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93"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94"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10760535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a:extLst>
              <a:ext uri="{FF2B5EF4-FFF2-40B4-BE49-F238E27FC236}">
                <a16:creationId xmlns:a16="http://schemas.microsoft.com/office/drawing/2014/main" id="{3C120575-76EA-874B-93BD-5CFAB0F881C2}"/>
              </a:ext>
            </a:extLst>
          </p:cNvPr>
          <p:cNvSpPr>
            <a:spLocks noGrp="1" noChangeArrowheads="1"/>
          </p:cNvSpPr>
          <p:nvPr>
            <p:ph type="title"/>
          </p:nvPr>
        </p:nvSpPr>
        <p:spPr/>
        <p:txBody>
          <a:bodyPr/>
          <a:lstStyle/>
          <a:p>
            <a:r>
              <a:rPr lang="en-GB" altLang="en-US"/>
              <a:t>Security deals with …</a:t>
            </a:r>
          </a:p>
        </p:txBody>
      </p:sp>
      <p:sp>
        <p:nvSpPr>
          <p:cNvPr id="86019" name="Rectangle 3">
            <a:extLst>
              <a:ext uri="{FF2B5EF4-FFF2-40B4-BE49-F238E27FC236}">
                <a16:creationId xmlns:a16="http://schemas.microsoft.com/office/drawing/2014/main" id="{E2D41DB5-1479-9240-8B1C-6B9FEA0043F7}"/>
              </a:ext>
            </a:extLst>
          </p:cNvPr>
          <p:cNvSpPr>
            <a:spLocks noGrp="1" noChangeArrowheads="1"/>
          </p:cNvSpPr>
          <p:nvPr>
            <p:ph sz="quarter" idx="10"/>
          </p:nvPr>
        </p:nvSpPr>
        <p:spPr/>
        <p:txBody>
          <a:bodyPr>
            <a:normAutofit fontScale="92500" lnSpcReduction="20000"/>
          </a:bodyPr>
          <a:lstStyle/>
          <a:p>
            <a:pPr>
              <a:lnSpc>
                <a:spcPct val="80000"/>
              </a:lnSpc>
            </a:pPr>
            <a:r>
              <a:rPr lang="en-GB" altLang="en-US" dirty="0"/>
              <a:t>Authenticity</a:t>
            </a:r>
          </a:p>
          <a:p>
            <a:pPr lvl="1">
              <a:lnSpc>
                <a:spcPct val="80000"/>
              </a:lnSpc>
            </a:pPr>
            <a:r>
              <a:rPr lang="en-GB" altLang="en-US" sz="2200" dirty="0"/>
              <a:t>Are you really you?</a:t>
            </a:r>
          </a:p>
          <a:p>
            <a:pPr>
              <a:lnSpc>
                <a:spcPct val="80000"/>
              </a:lnSpc>
            </a:pPr>
            <a:r>
              <a:rPr lang="en-GB" altLang="en-US" dirty="0"/>
              <a:t>Authority</a:t>
            </a:r>
          </a:p>
          <a:p>
            <a:pPr lvl="1">
              <a:lnSpc>
                <a:spcPct val="80000"/>
              </a:lnSpc>
            </a:pPr>
            <a:r>
              <a:rPr lang="en-GB" altLang="en-US" sz="2200" dirty="0"/>
              <a:t>Are you allowed to do that?</a:t>
            </a:r>
          </a:p>
          <a:p>
            <a:pPr>
              <a:lnSpc>
                <a:spcPct val="80000"/>
              </a:lnSpc>
            </a:pPr>
            <a:r>
              <a:rPr lang="en-GB" altLang="en-US" dirty="0"/>
              <a:t>Confidentiality</a:t>
            </a:r>
          </a:p>
          <a:p>
            <a:pPr lvl="1">
              <a:lnSpc>
                <a:spcPct val="80000"/>
              </a:lnSpc>
            </a:pPr>
            <a:r>
              <a:rPr lang="en-GB" altLang="en-US" sz="2200" dirty="0"/>
              <a:t>Only I can hear you!</a:t>
            </a:r>
          </a:p>
          <a:p>
            <a:pPr>
              <a:lnSpc>
                <a:spcPct val="80000"/>
              </a:lnSpc>
            </a:pPr>
            <a:r>
              <a:rPr lang="en-GB" altLang="en-US" dirty="0"/>
              <a:t>Integrity</a:t>
            </a:r>
          </a:p>
          <a:p>
            <a:pPr lvl="1">
              <a:lnSpc>
                <a:spcPct val="80000"/>
              </a:lnSpc>
            </a:pPr>
            <a:r>
              <a:rPr lang="en-GB" altLang="en-US" sz="2200" dirty="0"/>
              <a:t>Is what you received what I sent?</a:t>
            </a:r>
          </a:p>
          <a:p>
            <a:pPr>
              <a:lnSpc>
                <a:spcPct val="80000"/>
              </a:lnSpc>
            </a:pPr>
            <a:r>
              <a:rPr lang="en-GB" altLang="en-US" dirty="0"/>
              <a:t>Availability</a:t>
            </a:r>
          </a:p>
          <a:p>
            <a:pPr lvl="1">
              <a:lnSpc>
                <a:spcPct val="80000"/>
              </a:lnSpc>
            </a:pPr>
            <a:r>
              <a:rPr lang="en-GB" altLang="en-US" sz="2200" dirty="0"/>
              <a:t>Is the system working?</a:t>
            </a:r>
          </a:p>
          <a:p>
            <a:pPr>
              <a:lnSpc>
                <a:spcPct val="80000"/>
              </a:lnSpc>
            </a:pPr>
            <a:endParaRPr lang="en-GB" altLang="en-US" dirty="0"/>
          </a:p>
          <a:p>
            <a:pPr>
              <a:lnSpc>
                <a:spcPct val="80000"/>
              </a:lnSpc>
            </a:pPr>
            <a:r>
              <a:rPr lang="en-GB" altLang="en-US" dirty="0"/>
              <a:t>The LAW</a:t>
            </a:r>
          </a:p>
        </p:txBody>
      </p:sp>
    </p:spTree>
    <p:extLst>
      <p:ext uri="{BB962C8B-B14F-4D97-AF65-F5344CB8AC3E}">
        <p14:creationId xmlns:p14="http://schemas.microsoft.com/office/powerpoint/2010/main" val="23318612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Substitution cipher"/>
          <p:cNvSpPr txBox="1">
            <a:spLocks noGrp="1"/>
          </p:cNvSpPr>
          <p:nvPr>
            <p:ph type="title"/>
          </p:nvPr>
        </p:nvSpPr>
        <p:spPr>
          <a:prstGeom prst="rect">
            <a:avLst/>
          </a:prstGeom>
        </p:spPr>
        <p:txBody>
          <a:bodyPr/>
          <a:lstStyle/>
          <a:p>
            <a:r>
              <a:t>Substitution cipher</a:t>
            </a:r>
          </a:p>
        </p:txBody>
      </p:sp>
      <p:graphicFrame>
        <p:nvGraphicFramePr>
          <p:cNvPr id="297"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298"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299"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0"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1"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2"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22272059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 name="Substitution cipher"/>
          <p:cNvSpPr txBox="1">
            <a:spLocks noGrp="1"/>
          </p:cNvSpPr>
          <p:nvPr>
            <p:ph type="title"/>
          </p:nvPr>
        </p:nvSpPr>
        <p:spPr>
          <a:prstGeom prst="rect">
            <a:avLst/>
          </a:prstGeom>
        </p:spPr>
        <p:txBody>
          <a:bodyPr/>
          <a:lstStyle/>
          <a:p>
            <a:r>
              <a:t>Substitution cipher</a:t>
            </a:r>
          </a:p>
        </p:txBody>
      </p:sp>
      <p:graphicFrame>
        <p:nvGraphicFramePr>
          <p:cNvPr id="305"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06"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7"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8"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09"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10"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219297841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 name="Substitution cipher"/>
          <p:cNvSpPr txBox="1">
            <a:spLocks noGrp="1"/>
          </p:cNvSpPr>
          <p:nvPr>
            <p:ph type="title"/>
          </p:nvPr>
        </p:nvSpPr>
        <p:spPr>
          <a:prstGeom prst="rect">
            <a:avLst/>
          </a:prstGeom>
        </p:spPr>
        <p:txBody>
          <a:bodyPr/>
          <a:lstStyle/>
          <a:p>
            <a:r>
              <a:t>Substitution cipher</a:t>
            </a:r>
          </a:p>
        </p:txBody>
      </p:sp>
      <p:graphicFrame>
        <p:nvGraphicFramePr>
          <p:cNvPr id="313"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14"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15"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16"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17"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18"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4053241110"/>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 name="Substitution cipher"/>
          <p:cNvSpPr txBox="1">
            <a:spLocks noGrp="1"/>
          </p:cNvSpPr>
          <p:nvPr>
            <p:ph type="title"/>
          </p:nvPr>
        </p:nvSpPr>
        <p:spPr>
          <a:prstGeom prst="rect">
            <a:avLst/>
          </a:prstGeom>
        </p:spPr>
        <p:txBody>
          <a:bodyPr/>
          <a:lstStyle/>
          <a:p>
            <a:r>
              <a:t>Substitution cipher</a:t>
            </a:r>
          </a:p>
        </p:txBody>
      </p:sp>
      <p:graphicFrame>
        <p:nvGraphicFramePr>
          <p:cNvPr id="321"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tcPr>
                </a:tc>
                <a:tc>
                  <a:txBody>
                    <a:bodyPr/>
                    <a:lstStyle/>
                    <a:p>
                      <a:pPr defTabSz="914400"/>
                      <a:r>
                        <a:rPr sz="1800"/>
                        <a:t>S</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22"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23"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24"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25"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26"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56282534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Substitution cipher"/>
          <p:cNvSpPr txBox="1">
            <a:spLocks noGrp="1"/>
          </p:cNvSpPr>
          <p:nvPr>
            <p:ph type="title"/>
          </p:nvPr>
        </p:nvSpPr>
        <p:spPr>
          <a:prstGeom prst="rect">
            <a:avLst/>
          </a:prstGeom>
        </p:spPr>
        <p:txBody>
          <a:bodyPr/>
          <a:lstStyle/>
          <a:p>
            <a:r>
              <a:t>Substitution cipher</a:t>
            </a:r>
          </a:p>
        </p:txBody>
      </p:sp>
      <p:graphicFrame>
        <p:nvGraphicFramePr>
          <p:cNvPr id="329"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tcPr>
                </a:tc>
                <a:tc>
                  <a:txBody>
                    <a:bodyPr/>
                    <a:lstStyle/>
                    <a:p>
                      <a:pPr defTabSz="914400"/>
                      <a:r>
                        <a:rPr sz="1800"/>
                        <a:t>S</a:t>
                      </a:r>
                    </a:p>
                  </a:txBody>
                  <a:tcPr marL="35719" marR="35719" marT="35719" marB="35719" anchor="ctr" horzOverflow="overflow">
                    <a:lnB w="12700">
                      <a:solidFill>
                        <a:srgbClr val="606060"/>
                      </a:solidFill>
                      <a:miter lim="400000"/>
                    </a:lnB>
                  </a:tcPr>
                </a:tc>
                <a:tc>
                  <a:txBody>
                    <a:bodyPr/>
                    <a:lstStyle/>
                    <a:p>
                      <a:pPr defTabSz="914400"/>
                      <a:r>
                        <a:rPr sz="1800"/>
                        <a:t>K</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30"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31"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32"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33"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34"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428797992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 name="Substitution cipher"/>
          <p:cNvSpPr txBox="1">
            <a:spLocks noGrp="1"/>
          </p:cNvSpPr>
          <p:nvPr>
            <p:ph type="title"/>
          </p:nvPr>
        </p:nvSpPr>
        <p:spPr>
          <a:prstGeom prst="rect">
            <a:avLst/>
          </a:prstGeom>
        </p:spPr>
        <p:txBody>
          <a:bodyPr/>
          <a:lstStyle/>
          <a:p>
            <a:r>
              <a:t>Substitution cipher</a:t>
            </a:r>
          </a:p>
        </p:txBody>
      </p:sp>
      <p:graphicFrame>
        <p:nvGraphicFramePr>
          <p:cNvPr id="337"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tcPr>
                </a:tc>
                <a:tc>
                  <a:txBody>
                    <a:bodyPr/>
                    <a:lstStyle/>
                    <a:p>
                      <a:pPr defTabSz="914400"/>
                      <a:r>
                        <a:rPr sz="1800"/>
                        <a:t>S</a:t>
                      </a:r>
                    </a:p>
                  </a:txBody>
                  <a:tcPr marL="35719" marR="35719" marT="35719" marB="35719" anchor="ctr" horzOverflow="overflow">
                    <a:lnB w="12700">
                      <a:solidFill>
                        <a:srgbClr val="606060"/>
                      </a:solidFill>
                      <a:miter lim="400000"/>
                    </a:lnB>
                  </a:tcPr>
                </a:tc>
                <a:tc>
                  <a:txBody>
                    <a:bodyPr/>
                    <a:lstStyle/>
                    <a:p>
                      <a:pPr defTabSz="914400"/>
                      <a:r>
                        <a:rPr sz="1800"/>
                        <a:t>K</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38"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39"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0"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1"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2"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114399544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 name="Substitution cipher"/>
          <p:cNvSpPr txBox="1">
            <a:spLocks noGrp="1"/>
          </p:cNvSpPr>
          <p:nvPr>
            <p:ph type="title"/>
          </p:nvPr>
        </p:nvSpPr>
        <p:spPr>
          <a:prstGeom prst="rect">
            <a:avLst/>
          </a:prstGeom>
        </p:spPr>
        <p:txBody>
          <a:bodyPr/>
          <a:lstStyle/>
          <a:p>
            <a:r>
              <a:t>Substitution cipher</a:t>
            </a:r>
          </a:p>
        </p:txBody>
      </p:sp>
      <p:graphicFrame>
        <p:nvGraphicFramePr>
          <p:cNvPr id="345"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tcPr>
                </a:tc>
                <a:tc>
                  <a:txBody>
                    <a:bodyPr/>
                    <a:lstStyle/>
                    <a:p>
                      <a:pPr defTabSz="914400"/>
                      <a:r>
                        <a:rPr sz="1800"/>
                        <a:t>S</a:t>
                      </a:r>
                    </a:p>
                  </a:txBody>
                  <a:tcPr marL="35719" marR="35719" marT="35719" marB="35719" anchor="ctr" horzOverflow="overflow">
                    <a:lnB w="12700">
                      <a:solidFill>
                        <a:srgbClr val="606060"/>
                      </a:solidFill>
                      <a:miter lim="400000"/>
                    </a:lnB>
                  </a:tcPr>
                </a:tc>
                <a:tc>
                  <a:txBody>
                    <a:bodyPr/>
                    <a:lstStyle/>
                    <a:p>
                      <a:pPr defTabSz="914400"/>
                      <a:r>
                        <a:rPr sz="1800"/>
                        <a:t>K</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2"/>
                  </a:ext>
                </a:extLst>
              </a:tr>
            </a:tbl>
          </a:graphicData>
        </a:graphic>
      </p:graphicFrame>
      <p:sp>
        <p:nvSpPr>
          <p:cNvPr id="346"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7"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8"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49"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50"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203657291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 name="Substitution cipher"/>
          <p:cNvSpPr txBox="1">
            <a:spLocks noGrp="1"/>
          </p:cNvSpPr>
          <p:nvPr>
            <p:ph type="title"/>
          </p:nvPr>
        </p:nvSpPr>
        <p:spPr>
          <a:prstGeom prst="rect">
            <a:avLst/>
          </a:prstGeom>
        </p:spPr>
        <p:txBody>
          <a:bodyPr/>
          <a:lstStyle/>
          <a:p>
            <a:r>
              <a:t>Substitution cipher</a:t>
            </a:r>
          </a:p>
        </p:txBody>
      </p:sp>
      <p:graphicFrame>
        <p:nvGraphicFramePr>
          <p:cNvPr id="353" name="Table"/>
          <p:cNvGraphicFramePr/>
          <p:nvPr/>
        </p:nvGraphicFramePr>
        <p:xfrm>
          <a:off x="2081287" y="2278743"/>
          <a:ext cx="8029419" cy="3036094"/>
        </p:xfrm>
        <a:graphic>
          <a:graphicData uri="http://schemas.openxmlformats.org/drawingml/2006/table">
            <a:tbl>
              <a:tblPr/>
              <a:tblGrid>
                <a:gridCol w="422601">
                  <a:extLst>
                    <a:ext uri="{9D8B030D-6E8A-4147-A177-3AD203B41FA5}">
                      <a16:colId xmlns:a16="http://schemas.microsoft.com/office/drawing/2014/main" val="20000"/>
                    </a:ext>
                  </a:extLst>
                </a:gridCol>
                <a:gridCol w="422601">
                  <a:extLst>
                    <a:ext uri="{9D8B030D-6E8A-4147-A177-3AD203B41FA5}">
                      <a16:colId xmlns:a16="http://schemas.microsoft.com/office/drawing/2014/main" val="20001"/>
                    </a:ext>
                  </a:extLst>
                </a:gridCol>
                <a:gridCol w="422601">
                  <a:extLst>
                    <a:ext uri="{9D8B030D-6E8A-4147-A177-3AD203B41FA5}">
                      <a16:colId xmlns:a16="http://schemas.microsoft.com/office/drawing/2014/main" val="20002"/>
                    </a:ext>
                  </a:extLst>
                </a:gridCol>
                <a:gridCol w="422601">
                  <a:extLst>
                    <a:ext uri="{9D8B030D-6E8A-4147-A177-3AD203B41FA5}">
                      <a16:colId xmlns:a16="http://schemas.microsoft.com/office/drawing/2014/main" val="20003"/>
                    </a:ext>
                  </a:extLst>
                </a:gridCol>
                <a:gridCol w="422601">
                  <a:extLst>
                    <a:ext uri="{9D8B030D-6E8A-4147-A177-3AD203B41FA5}">
                      <a16:colId xmlns:a16="http://schemas.microsoft.com/office/drawing/2014/main" val="20004"/>
                    </a:ext>
                  </a:extLst>
                </a:gridCol>
                <a:gridCol w="422601">
                  <a:extLst>
                    <a:ext uri="{9D8B030D-6E8A-4147-A177-3AD203B41FA5}">
                      <a16:colId xmlns:a16="http://schemas.microsoft.com/office/drawing/2014/main" val="20005"/>
                    </a:ext>
                  </a:extLst>
                </a:gridCol>
                <a:gridCol w="422601">
                  <a:extLst>
                    <a:ext uri="{9D8B030D-6E8A-4147-A177-3AD203B41FA5}">
                      <a16:colId xmlns:a16="http://schemas.microsoft.com/office/drawing/2014/main" val="20006"/>
                    </a:ext>
                  </a:extLst>
                </a:gridCol>
                <a:gridCol w="422601">
                  <a:extLst>
                    <a:ext uri="{9D8B030D-6E8A-4147-A177-3AD203B41FA5}">
                      <a16:colId xmlns:a16="http://schemas.microsoft.com/office/drawing/2014/main" val="20007"/>
                    </a:ext>
                  </a:extLst>
                </a:gridCol>
                <a:gridCol w="422601">
                  <a:extLst>
                    <a:ext uri="{9D8B030D-6E8A-4147-A177-3AD203B41FA5}">
                      <a16:colId xmlns:a16="http://schemas.microsoft.com/office/drawing/2014/main" val="20008"/>
                    </a:ext>
                  </a:extLst>
                </a:gridCol>
                <a:gridCol w="422601">
                  <a:extLst>
                    <a:ext uri="{9D8B030D-6E8A-4147-A177-3AD203B41FA5}">
                      <a16:colId xmlns:a16="http://schemas.microsoft.com/office/drawing/2014/main" val="20009"/>
                    </a:ext>
                  </a:extLst>
                </a:gridCol>
                <a:gridCol w="422601">
                  <a:extLst>
                    <a:ext uri="{9D8B030D-6E8A-4147-A177-3AD203B41FA5}">
                      <a16:colId xmlns:a16="http://schemas.microsoft.com/office/drawing/2014/main" val="20010"/>
                    </a:ext>
                  </a:extLst>
                </a:gridCol>
                <a:gridCol w="422601">
                  <a:extLst>
                    <a:ext uri="{9D8B030D-6E8A-4147-A177-3AD203B41FA5}">
                      <a16:colId xmlns:a16="http://schemas.microsoft.com/office/drawing/2014/main" val="20011"/>
                    </a:ext>
                  </a:extLst>
                </a:gridCol>
                <a:gridCol w="422601">
                  <a:extLst>
                    <a:ext uri="{9D8B030D-6E8A-4147-A177-3AD203B41FA5}">
                      <a16:colId xmlns:a16="http://schemas.microsoft.com/office/drawing/2014/main" val="20012"/>
                    </a:ext>
                  </a:extLst>
                </a:gridCol>
                <a:gridCol w="422601">
                  <a:extLst>
                    <a:ext uri="{9D8B030D-6E8A-4147-A177-3AD203B41FA5}">
                      <a16:colId xmlns:a16="http://schemas.microsoft.com/office/drawing/2014/main" val="20013"/>
                    </a:ext>
                  </a:extLst>
                </a:gridCol>
                <a:gridCol w="422601">
                  <a:extLst>
                    <a:ext uri="{9D8B030D-6E8A-4147-A177-3AD203B41FA5}">
                      <a16:colId xmlns:a16="http://schemas.microsoft.com/office/drawing/2014/main" val="20014"/>
                    </a:ext>
                  </a:extLst>
                </a:gridCol>
                <a:gridCol w="422601">
                  <a:extLst>
                    <a:ext uri="{9D8B030D-6E8A-4147-A177-3AD203B41FA5}">
                      <a16:colId xmlns:a16="http://schemas.microsoft.com/office/drawing/2014/main" val="20015"/>
                    </a:ext>
                  </a:extLst>
                </a:gridCol>
                <a:gridCol w="422601">
                  <a:extLst>
                    <a:ext uri="{9D8B030D-6E8A-4147-A177-3AD203B41FA5}">
                      <a16:colId xmlns:a16="http://schemas.microsoft.com/office/drawing/2014/main" val="20016"/>
                    </a:ext>
                  </a:extLst>
                </a:gridCol>
                <a:gridCol w="422601">
                  <a:extLst>
                    <a:ext uri="{9D8B030D-6E8A-4147-A177-3AD203B41FA5}">
                      <a16:colId xmlns:a16="http://schemas.microsoft.com/office/drawing/2014/main" val="20017"/>
                    </a:ext>
                  </a:extLst>
                </a:gridCol>
                <a:gridCol w="422601">
                  <a:extLst>
                    <a:ext uri="{9D8B030D-6E8A-4147-A177-3AD203B41FA5}">
                      <a16:colId xmlns:a16="http://schemas.microsoft.com/office/drawing/2014/main" val="20018"/>
                    </a:ext>
                  </a:extLst>
                </a:gridCol>
              </a:tblGrid>
              <a:tr h="1339453">
                <a:tc>
                  <a:txBody>
                    <a:bodyPr/>
                    <a:lstStyle/>
                    <a:p>
                      <a:pPr defTabSz="914400"/>
                      <a:r>
                        <a:rPr sz="1800"/>
                        <a:t>L</a:t>
                      </a:r>
                    </a:p>
                  </a:txBody>
                  <a:tcPr marL="35719" marR="35719" marT="35719" marB="35719" anchor="ctr" horzOverflow="overflow">
                    <a:lnL w="12700">
                      <a:solidFill>
                        <a:srgbClr val="606060"/>
                      </a:solidFill>
                      <a:miter lim="400000"/>
                    </a:lnL>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T</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Y</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S</a:t>
                      </a:r>
                    </a:p>
                  </a:txBody>
                  <a:tcPr marL="35719" marR="35719" marT="35719" marB="35719" anchor="ctr" horzOverflow="overflow">
                    <a:lnT w="12700">
                      <a:solidFill>
                        <a:srgbClr val="606060"/>
                      </a:solidFill>
                      <a:miter lim="400000"/>
                    </a:lnT>
                  </a:tcPr>
                </a:tc>
                <a:tc>
                  <a:txBody>
                    <a:bodyPr/>
                    <a:lstStyle/>
                    <a:p>
                      <a:pPr defTabSz="914400"/>
                      <a:r>
                        <a:rPr sz="1800"/>
                        <a:t>A</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T w="12700">
                      <a:solidFill>
                        <a:srgbClr val="606060"/>
                      </a:solidFill>
                      <a:miter lim="400000"/>
                    </a:lnT>
                  </a:tcPr>
                </a:tc>
                <a:tc>
                  <a:txBody>
                    <a:bodyPr/>
                    <a:lstStyle/>
                    <a:p>
                      <a:pPr defTabSz="914400"/>
                      <a:r>
                        <a:rPr sz="1800"/>
                        <a:t>C</a:t>
                      </a:r>
                    </a:p>
                  </a:txBody>
                  <a:tcPr marL="35719" marR="35719" marT="35719" marB="35719" anchor="ctr" horzOverflow="overflow">
                    <a:lnT w="12700">
                      <a:solidFill>
                        <a:srgbClr val="606060"/>
                      </a:solidFill>
                      <a:miter lim="400000"/>
                    </a:lnT>
                  </a:tcPr>
                </a:tc>
                <a:tc>
                  <a:txBody>
                    <a:bodyPr/>
                    <a:lstStyle/>
                    <a:p>
                      <a:pPr defTabSz="914400"/>
                      <a:r>
                        <a:rPr sz="1800"/>
                        <a:t>I</a:t>
                      </a:r>
                    </a:p>
                  </a:txBody>
                  <a:tcPr marL="35719" marR="35719" marT="35719" marB="35719" anchor="ctr" horzOverflow="overflow">
                    <a:lnT w="12700">
                      <a:solidFill>
                        <a:srgbClr val="606060"/>
                      </a:solidFill>
                      <a:miter lim="400000"/>
                    </a:lnT>
                  </a:tcPr>
                </a:tc>
                <a:tc>
                  <a:txBody>
                    <a:bodyPr/>
                    <a:lstStyle/>
                    <a:p>
                      <a:pPr defTabSz="914400"/>
                      <a:r>
                        <a:rPr sz="1800"/>
                        <a:t>P</a:t>
                      </a:r>
                    </a:p>
                  </a:txBody>
                  <a:tcPr marL="35719" marR="35719" marT="35719" marB="35719" anchor="ctr" horzOverflow="overflow">
                    <a:lnT w="12700">
                      <a:solidFill>
                        <a:srgbClr val="606060"/>
                      </a:solidFill>
                      <a:miter lim="400000"/>
                    </a:lnT>
                  </a:tcPr>
                </a:tc>
                <a:tc>
                  <a:txBody>
                    <a:bodyPr/>
                    <a:lstStyle/>
                    <a:p>
                      <a:pPr defTabSz="914400"/>
                      <a:r>
                        <a:rPr sz="1800"/>
                        <a:t>H</a:t>
                      </a:r>
                    </a:p>
                  </a:txBody>
                  <a:tcPr marL="35719" marR="35719" marT="35719" marB="35719" anchor="ctr" horzOverflow="overflow">
                    <a:lnT w="12700">
                      <a:solidFill>
                        <a:srgbClr val="606060"/>
                      </a:solidFill>
                      <a:miter lim="400000"/>
                    </a:lnT>
                  </a:tcPr>
                </a:tc>
                <a:tc>
                  <a:txBody>
                    <a:bodyPr/>
                    <a:lstStyle/>
                    <a:p>
                      <a:pPr defTabSz="914400"/>
                      <a:r>
                        <a:rPr sz="1800"/>
                        <a:t>E</a:t>
                      </a:r>
                    </a:p>
                  </a:txBody>
                  <a:tcPr marL="35719" marR="35719" marT="35719" marB="35719" anchor="ctr" horzOverflow="overflow">
                    <a:lnT w="12700">
                      <a:solidFill>
                        <a:srgbClr val="606060"/>
                      </a:solidFill>
                      <a:miter lim="400000"/>
                    </a:lnT>
                  </a:tcPr>
                </a:tc>
                <a:tc>
                  <a:txBody>
                    <a:bodyPr/>
                    <a:lstStyle/>
                    <a:p>
                      <a:pPr defTabSz="914400"/>
                      <a:r>
                        <a:rPr sz="1800"/>
                        <a:t>R</a:t>
                      </a:r>
                    </a:p>
                  </a:txBody>
                  <a:tcPr marL="35719" marR="35719" marT="35719" marB="35719" anchor="ctr" horzOverflow="overflow">
                    <a:lnR w="12700">
                      <a:solidFill>
                        <a:srgbClr val="606060"/>
                      </a:solidFill>
                      <a:miter lim="400000"/>
                    </a:lnR>
                    <a:lnT w="12700">
                      <a:solidFill>
                        <a:srgbClr val="606060"/>
                      </a:solidFill>
                      <a:miter lim="400000"/>
                    </a:lnT>
                  </a:tcPr>
                </a:tc>
                <a:extLst>
                  <a:ext uri="{0D108BD9-81ED-4DB2-BD59-A6C34878D82A}">
                    <a16:rowId xmlns:a16="http://schemas.microsoft.com/office/drawing/2014/main" val="10000"/>
                  </a:ext>
                </a:extLst>
              </a:tr>
              <a:tr h="357188">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1339453">
                <a:tc>
                  <a:txBody>
                    <a:bodyPr/>
                    <a:lstStyle/>
                    <a:p>
                      <a:pPr defTabSz="914400"/>
                      <a:r>
                        <a:rPr sz="1800"/>
                        <a:t>O</a:t>
                      </a:r>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W</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B</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V</a:t>
                      </a:r>
                    </a:p>
                  </a:txBody>
                  <a:tcPr marL="35719" marR="35719" marT="35719" marB="35719" anchor="ctr" horzOverflow="overflow">
                    <a:lnB w="12700">
                      <a:solidFill>
                        <a:srgbClr val="606060"/>
                      </a:solidFill>
                      <a:miter lim="400000"/>
                    </a:lnB>
                  </a:tcPr>
                </a:tc>
                <a:tc>
                  <a:txBody>
                    <a:bodyPr/>
                    <a:lstStyle/>
                    <a:p>
                      <a:pPr defTabSz="914400"/>
                      <a:r>
                        <a:rPr sz="1800"/>
                        <a:t>D</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B w="12700">
                      <a:solidFill>
                        <a:srgbClr val="606060"/>
                      </a:solidFill>
                      <a:miter lim="400000"/>
                    </a:lnB>
                  </a:tcPr>
                </a:tc>
                <a:tc>
                  <a:txBody>
                    <a:bodyPr/>
                    <a:lstStyle/>
                    <a:p>
                      <a:pPr defTabSz="914400"/>
                      <a:r>
                        <a:rPr sz="1800"/>
                        <a:t>F</a:t>
                      </a:r>
                    </a:p>
                  </a:txBody>
                  <a:tcPr marL="35719" marR="35719" marT="35719" marB="35719" anchor="ctr" horzOverflow="overflow">
                    <a:lnB w="12700">
                      <a:solidFill>
                        <a:srgbClr val="606060"/>
                      </a:solidFill>
                      <a:miter lim="400000"/>
                    </a:lnB>
                  </a:tcPr>
                </a:tc>
                <a:tc>
                  <a:txBody>
                    <a:bodyPr/>
                    <a:lstStyle/>
                    <a:p>
                      <a:pPr defTabSz="914400"/>
                      <a:r>
                        <a:rPr sz="1800"/>
                        <a:t>L</a:t>
                      </a:r>
                    </a:p>
                  </a:txBody>
                  <a:tcPr marL="35719" marR="35719" marT="35719" marB="35719" anchor="ctr" horzOverflow="overflow">
                    <a:lnB w="12700">
                      <a:solidFill>
                        <a:srgbClr val="606060"/>
                      </a:solidFill>
                      <a:miter lim="400000"/>
                    </a:lnB>
                  </a:tcPr>
                </a:tc>
                <a:tc>
                  <a:txBody>
                    <a:bodyPr/>
                    <a:lstStyle/>
                    <a:p>
                      <a:pPr defTabSz="914400"/>
                      <a:r>
                        <a:rPr sz="1800"/>
                        <a:t>S</a:t>
                      </a:r>
                    </a:p>
                  </a:txBody>
                  <a:tcPr marL="35719" marR="35719" marT="35719" marB="35719" anchor="ctr" horzOverflow="overflow">
                    <a:lnB w="12700">
                      <a:solidFill>
                        <a:srgbClr val="606060"/>
                      </a:solidFill>
                      <a:miter lim="400000"/>
                    </a:lnB>
                  </a:tcPr>
                </a:tc>
                <a:tc>
                  <a:txBody>
                    <a:bodyPr/>
                    <a:lstStyle/>
                    <a:p>
                      <a:pPr defTabSz="914400"/>
                      <a:r>
                        <a:rPr sz="1800"/>
                        <a:t>K</a:t>
                      </a:r>
                    </a:p>
                  </a:txBody>
                  <a:tcPr marL="35719" marR="35719" marT="35719" marB="35719" anchor="ctr" horzOverflow="overflow">
                    <a:lnB w="12700">
                      <a:solidFill>
                        <a:srgbClr val="606060"/>
                      </a:solidFill>
                      <a:miter lim="400000"/>
                    </a:lnB>
                  </a:tcPr>
                </a:tc>
                <a:tc>
                  <a:txBody>
                    <a:bodyPr/>
                    <a:lstStyle/>
                    <a:p>
                      <a:pPr defTabSz="914400"/>
                      <a:r>
                        <a:rPr sz="1800"/>
                        <a:t>H</a:t>
                      </a:r>
                    </a:p>
                  </a:txBody>
                  <a:tcPr marL="35719" marR="35719" marT="35719" marB="35719" anchor="ctr" horzOverflow="overflow">
                    <a:lnB w="12700">
                      <a:solidFill>
                        <a:srgbClr val="606060"/>
                      </a:solidFill>
                      <a:miter lim="400000"/>
                    </a:lnB>
                  </a:tcPr>
                </a:tc>
                <a:tc>
                  <a:txBody>
                    <a:bodyPr/>
                    <a:lstStyle/>
                    <a:p>
                      <a:pPr defTabSz="914400"/>
                      <a:r>
                        <a:rPr sz="1800"/>
                        <a:t>U</a:t>
                      </a:r>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2"/>
                  </a:ext>
                </a:extLst>
              </a:tr>
            </a:tbl>
          </a:graphicData>
        </a:graphic>
      </p:graphicFrame>
      <p:sp>
        <p:nvSpPr>
          <p:cNvPr id="354" name="Arrow"/>
          <p:cNvSpPr/>
          <p:nvPr/>
        </p:nvSpPr>
        <p:spPr>
          <a:xfrm rot="5400000">
            <a:off x="2275161"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55" name="Arrow"/>
          <p:cNvSpPr/>
          <p:nvPr/>
        </p:nvSpPr>
        <p:spPr>
          <a:xfrm rot="5400000">
            <a:off x="396283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56" name="Arrow"/>
          <p:cNvSpPr/>
          <p:nvPr/>
        </p:nvSpPr>
        <p:spPr>
          <a:xfrm rot="5400000">
            <a:off x="5650512"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57" name="Arrow"/>
          <p:cNvSpPr/>
          <p:nvPr/>
        </p:nvSpPr>
        <p:spPr>
          <a:xfrm rot="5400000">
            <a:off x="7338187"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358" name="Arrow"/>
          <p:cNvSpPr/>
          <p:nvPr/>
        </p:nvSpPr>
        <p:spPr>
          <a:xfrm rot="5400000">
            <a:off x="9025863" y="3660193"/>
            <a:ext cx="466533" cy="273192"/>
          </a:xfrm>
          <a:prstGeom prst="rightArrow">
            <a:avLst>
              <a:gd name="adj1" fmla="val 32000"/>
              <a:gd name="adj2" fmla="val 109293"/>
            </a:avLst>
          </a:prstGeom>
          <a:blipFill>
            <a:blip r:embed="rId2"/>
          </a:blip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Tree>
    <p:extLst>
      <p:ext uri="{BB962C8B-B14F-4D97-AF65-F5344CB8AC3E}">
        <p14:creationId xmlns:p14="http://schemas.microsoft.com/office/powerpoint/2010/main" val="190089099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 name="Caesar cipher tools"/>
          <p:cNvSpPr txBox="1">
            <a:spLocks noGrp="1"/>
          </p:cNvSpPr>
          <p:nvPr>
            <p:ph type="title"/>
          </p:nvPr>
        </p:nvSpPr>
        <p:spPr>
          <a:prstGeom prst="rect">
            <a:avLst/>
          </a:prstGeom>
        </p:spPr>
        <p:txBody>
          <a:bodyPr/>
          <a:lstStyle>
            <a:lvl1pPr indent="54864"/>
          </a:lstStyle>
          <a:p>
            <a:r>
              <a:t>Caesar cipher tools</a:t>
            </a:r>
          </a:p>
        </p:txBody>
      </p:sp>
      <p:pic>
        <p:nvPicPr>
          <p:cNvPr id="361" name="Caesar_ring.jpg" descr="Caesar_ring.jpg"/>
          <p:cNvPicPr>
            <a:picLocks noChangeAspect="1"/>
          </p:cNvPicPr>
          <p:nvPr/>
        </p:nvPicPr>
        <p:blipFill>
          <a:blip r:embed="rId3"/>
          <a:stretch>
            <a:fillRect/>
          </a:stretch>
        </p:blipFill>
        <p:spPr>
          <a:xfrm>
            <a:off x="3863579" y="2558355"/>
            <a:ext cx="4464844" cy="2973586"/>
          </a:xfrm>
          <a:prstGeom prst="rect">
            <a:avLst/>
          </a:prstGeom>
          <a:ln w="12700">
            <a:miter lim="400000"/>
          </a:ln>
        </p:spPr>
      </p:pic>
    </p:spTree>
    <p:extLst>
      <p:ext uri="{BB962C8B-B14F-4D97-AF65-F5344CB8AC3E}">
        <p14:creationId xmlns:p14="http://schemas.microsoft.com/office/powerpoint/2010/main" val="4131640541"/>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iterate>
                                    <p:tmAbs val="0"/>
                                  </p:iterate>
                                  <p:childTnLst>
                                    <p:set>
                                      <p:cBhvr>
                                        <p:cTn id="6" fill="hold"/>
                                        <p:tgtEl>
                                          <p:spTgt spid="3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animBg="1" advAuto="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 name="Caesar cipher tools"/>
          <p:cNvSpPr txBox="1">
            <a:spLocks noGrp="1"/>
          </p:cNvSpPr>
          <p:nvPr>
            <p:ph type="title"/>
          </p:nvPr>
        </p:nvSpPr>
        <p:spPr>
          <a:prstGeom prst="rect">
            <a:avLst/>
          </a:prstGeom>
        </p:spPr>
        <p:txBody>
          <a:bodyPr/>
          <a:lstStyle>
            <a:lvl1pPr indent="54864"/>
          </a:lstStyle>
          <a:p>
            <a:r>
              <a:t>Caesar cipher tools</a:t>
            </a:r>
          </a:p>
        </p:txBody>
      </p:sp>
      <p:pic>
        <p:nvPicPr>
          <p:cNvPr id="366" name="sliderule.jpg" descr="sliderule.jpg"/>
          <p:cNvPicPr>
            <a:picLocks noChangeAspect="1"/>
          </p:cNvPicPr>
          <p:nvPr/>
        </p:nvPicPr>
        <p:blipFill>
          <a:blip r:embed="rId3"/>
          <a:stretch>
            <a:fillRect/>
          </a:stretch>
        </p:blipFill>
        <p:spPr>
          <a:xfrm>
            <a:off x="2823270" y="3165574"/>
            <a:ext cx="6545461" cy="1759148"/>
          </a:xfrm>
          <a:prstGeom prst="rect">
            <a:avLst/>
          </a:prstGeom>
          <a:ln w="12700">
            <a:miter lim="400000"/>
          </a:ln>
        </p:spPr>
      </p:pic>
    </p:spTree>
    <p:extLst>
      <p:ext uri="{BB962C8B-B14F-4D97-AF65-F5344CB8AC3E}">
        <p14:creationId xmlns:p14="http://schemas.microsoft.com/office/powerpoint/2010/main" val="1299287941"/>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iterate>
                                    <p:tmAbs val="0"/>
                                  </p:iterate>
                                  <p:childTnLst>
                                    <p:set>
                                      <p:cBhvr>
                                        <p:cTn id="6" fill="hold"/>
                                        <p:tgtEl>
                                          <p:spTgt spid="3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6" grpId="0"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D8DDFB-4E7E-C741-94D4-AF8382889508}"/>
              </a:ext>
            </a:extLst>
          </p:cNvPr>
          <p:cNvSpPr>
            <a:spLocks noGrp="1"/>
          </p:cNvSpPr>
          <p:nvPr>
            <p:ph type="title"/>
          </p:nvPr>
        </p:nvSpPr>
        <p:spPr/>
        <p:txBody>
          <a:bodyPr/>
          <a:lstStyle/>
          <a:p>
            <a:r>
              <a:rPr lang="en-US" dirty="0"/>
              <a:t>The intersection concern </a:t>
            </a:r>
          </a:p>
        </p:txBody>
      </p:sp>
      <p:graphicFrame>
        <p:nvGraphicFramePr>
          <p:cNvPr id="5" name="Content Placeholder 4">
            <a:extLst>
              <a:ext uri="{FF2B5EF4-FFF2-40B4-BE49-F238E27FC236}">
                <a16:creationId xmlns:a16="http://schemas.microsoft.com/office/drawing/2014/main" id="{DDF9B7F5-79AA-FB43-9403-A42CB3F0E032}"/>
              </a:ext>
            </a:extLst>
          </p:cNvPr>
          <p:cNvGraphicFramePr>
            <a:graphicFrameLocks noGrp="1"/>
          </p:cNvGraphicFramePr>
          <p:nvPr>
            <p:ph sz="quarter" idx="10"/>
            <p:extLst>
              <p:ext uri="{D42A27DB-BD31-4B8C-83A1-F6EECF244321}">
                <p14:modId xmlns:p14="http://schemas.microsoft.com/office/powerpoint/2010/main" val="1321938065"/>
              </p:ext>
            </p:extLst>
          </p:nvPr>
        </p:nvGraphicFramePr>
        <p:xfrm>
          <a:off x="609600" y="1600200"/>
          <a:ext cx="11225213" cy="4679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Footer Placeholder 3">
            <a:extLst>
              <a:ext uri="{FF2B5EF4-FFF2-40B4-BE49-F238E27FC236}">
                <a16:creationId xmlns:a16="http://schemas.microsoft.com/office/drawing/2014/main" id="{D242E8B6-C601-BA4E-8927-7FBC7B97283C}"/>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349417354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Caesar cipher tools"/>
          <p:cNvSpPr txBox="1">
            <a:spLocks noGrp="1"/>
          </p:cNvSpPr>
          <p:nvPr>
            <p:ph type="title"/>
          </p:nvPr>
        </p:nvSpPr>
        <p:spPr>
          <a:prstGeom prst="rect">
            <a:avLst/>
          </a:prstGeom>
        </p:spPr>
        <p:txBody>
          <a:bodyPr/>
          <a:lstStyle>
            <a:lvl1pPr indent="54864"/>
          </a:lstStyle>
          <a:p>
            <a:r>
              <a:t>Caesar cipher tools</a:t>
            </a:r>
          </a:p>
        </p:txBody>
      </p:sp>
      <p:pic>
        <p:nvPicPr>
          <p:cNvPr id="371" name="image5.pdf" descr="image5.pdf"/>
          <p:cNvPicPr>
            <a:picLocks noChangeAspect="1"/>
          </p:cNvPicPr>
          <p:nvPr/>
        </p:nvPicPr>
        <p:blipFill>
          <a:blip r:embed="rId3"/>
          <a:srcRect/>
          <a:stretch>
            <a:fillRect/>
          </a:stretch>
        </p:blipFill>
        <p:spPr>
          <a:xfrm>
            <a:off x="4025640" y="1994251"/>
            <a:ext cx="4336525" cy="4101807"/>
          </a:xfrm>
          <a:prstGeom prst="rect">
            <a:avLst/>
          </a:prstGeom>
          <a:ln w="12700">
            <a:miter lim="400000"/>
          </a:ln>
        </p:spPr>
      </p:pic>
    </p:spTree>
    <p:extLst>
      <p:ext uri="{BB962C8B-B14F-4D97-AF65-F5344CB8AC3E}">
        <p14:creationId xmlns:p14="http://schemas.microsoft.com/office/powerpoint/2010/main" val="2720171721"/>
      </p:ext>
    </p:extLst>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Problems with substitution"/>
          <p:cNvSpPr txBox="1">
            <a:spLocks noGrp="1"/>
          </p:cNvSpPr>
          <p:nvPr>
            <p:ph type="title"/>
          </p:nvPr>
        </p:nvSpPr>
        <p:spPr>
          <a:prstGeom prst="rect">
            <a:avLst/>
          </a:prstGeom>
        </p:spPr>
        <p:txBody>
          <a:bodyPr>
            <a:normAutofit fontScale="90000"/>
          </a:bodyPr>
          <a:lstStyle>
            <a:lvl1pPr defTabSz="537463">
              <a:defRPr sz="7360"/>
            </a:lvl1pPr>
          </a:lstStyle>
          <a:p>
            <a:r>
              <a:rPr dirty="0"/>
              <a:t>Problems with substitution</a:t>
            </a:r>
          </a:p>
        </p:txBody>
      </p:sp>
      <p:sp>
        <p:nvSpPr>
          <p:cNvPr id="376" name="Frequency analysis reveals language…"/>
          <p:cNvSpPr txBox="1">
            <a:spLocks noGrp="1"/>
          </p:cNvSpPr>
          <p:nvPr>
            <p:ph sz="quarter" idx="10"/>
          </p:nvPr>
        </p:nvSpPr>
        <p:spPr>
          <a:prstGeom prst="rect">
            <a:avLst/>
          </a:prstGeom>
        </p:spPr>
        <p:txBody>
          <a:bodyPr/>
          <a:lstStyle/>
          <a:p>
            <a:r>
              <a:rPr dirty="0"/>
              <a:t>Frequency analysis reveals language</a:t>
            </a:r>
          </a:p>
          <a:p>
            <a:r>
              <a:rPr dirty="0"/>
              <a:t>All of the data required to break the cipher text is in the cipher text - no key required</a:t>
            </a:r>
          </a:p>
          <a:p>
            <a:r>
              <a:rPr dirty="0"/>
              <a:t>Linear substitution in which each letter is replaced by a letter a fixed offset from it in the alphabet is rarer than non-linear substitution in which the substitution is more random (e.g. A=D, B=J, C=K)</a:t>
            </a:r>
          </a:p>
        </p:txBody>
      </p:sp>
    </p:spTree>
    <p:extLst>
      <p:ext uri="{BB962C8B-B14F-4D97-AF65-F5344CB8AC3E}">
        <p14:creationId xmlns:p14="http://schemas.microsoft.com/office/powerpoint/2010/main" val="138806738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quency analysis"/>
          <p:cNvSpPr txBox="1">
            <a:spLocks noGrp="1"/>
          </p:cNvSpPr>
          <p:nvPr>
            <p:ph type="title"/>
          </p:nvPr>
        </p:nvSpPr>
        <p:spPr>
          <a:prstGeom prst="rect">
            <a:avLst/>
          </a:prstGeom>
        </p:spPr>
        <p:txBody>
          <a:bodyPr/>
          <a:lstStyle/>
          <a:p>
            <a:r>
              <a:t>Frequency analysis</a:t>
            </a:r>
          </a:p>
        </p:txBody>
      </p:sp>
      <p:sp>
        <p:nvSpPr>
          <p:cNvPr id="381" name="Every language exhibits a distinctive distribution of letters (and combinations of 2 and 3 letters too).…"/>
          <p:cNvSpPr txBox="1">
            <a:spLocks noGrp="1"/>
          </p:cNvSpPr>
          <p:nvPr>
            <p:ph sz="quarter" idx="10"/>
          </p:nvPr>
        </p:nvSpPr>
        <p:spPr>
          <a:prstGeom prst="rect">
            <a:avLst/>
          </a:prstGeom>
        </p:spPr>
        <p:txBody>
          <a:bodyPr/>
          <a:lstStyle/>
          <a:p>
            <a:r>
              <a:t>Every language exhibits a distinctive distribution of letters (and combinations of 2 and 3 letters too). </a:t>
            </a:r>
          </a:p>
          <a:p>
            <a:r>
              <a:t>Some letter combinations are almost impossible in most languages</a:t>
            </a:r>
          </a:p>
        </p:txBody>
      </p:sp>
      <p:pic>
        <p:nvPicPr>
          <p:cNvPr id="382" name="letter_frequencies2.png" descr="letter_frequencies2.png"/>
          <p:cNvPicPr>
            <a:picLocks noChangeAspect="1"/>
          </p:cNvPicPr>
          <p:nvPr/>
        </p:nvPicPr>
        <p:blipFill>
          <a:blip r:embed="rId3"/>
          <a:stretch>
            <a:fillRect/>
          </a:stretch>
        </p:blipFill>
        <p:spPr>
          <a:xfrm>
            <a:off x="4460099" y="2998571"/>
            <a:ext cx="4732735" cy="3875485"/>
          </a:xfrm>
          <a:prstGeom prst="rect">
            <a:avLst/>
          </a:prstGeom>
          <a:ln w="12700">
            <a:miter lim="400000"/>
          </a:ln>
        </p:spPr>
      </p:pic>
    </p:spTree>
    <p:extLst>
      <p:ext uri="{BB962C8B-B14F-4D97-AF65-F5344CB8AC3E}">
        <p14:creationId xmlns:p14="http://schemas.microsoft.com/office/powerpoint/2010/main" val="240296881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BCEADCC-8C5D-2941-BDA8-7A2E542E1302}"/>
              </a:ext>
            </a:extLst>
          </p:cNvPr>
          <p:cNvSpPr>
            <a:spLocks noGrp="1"/>
          </p:cNvSpPr>
          <p:nvPr>
            <p:ph type="body" sz="quarter" idx="16"/>
          </p:nvPr>
        </p:nvSpPr>
        <p:spPr/>
        <p:txBody>
          <a:bodyPr/>
          <a:lstStyle/>
          <a:p>
            <a:endParaRPr lang="en-US"/>
          </a:p>
        </p:txBody>
      </p:sp>
      <p:sp>
        <p:nvSpPr>
          <p:cNvPr id="386" name="Encryption - adding functional keys"/>
          <p:cNvSpPr txBox="1">
            <a:spLocks noGrp="1"/>
          </p:cNvSpPr>
          <p:nvPr>
            <p:ph type="ctrTitle"/>
          </p:nvPr>
        </p:nvSpPr>
        <p:spPr>
          <a:prstGeom prst="rect">
            <a:avLst/>
          </a:prstGeom>
        </p:spPr>
        <p:txBody>
          <a:bodyPr/>
          <a:lstStyle/>
          <a:p>
            <a:r>
              <a:t>Encryption - adding functional keys</a:t>
            </a:r>
          </a:p>
        </p:txBody>
      </p:sp>
      <p:sp>
        <p:nvSpPr>
          <p:cNvPr id="387" name="Section 3"/>
          <p:cNvSpPr txBox="1">
            <a:spLocks noGrp="1"/>
          </p:cNvSpPr>
          <p:nvPr>
            <p:ph type="body" sz="quarter" idx="13"/>
          </p:nvPr>
        </p:nvSpPr>
        <p:spPr>
          <a:prstGeom prst="rect">
            <a:avLst/>
          </a:prstGeom>
        </p:spPr>
        <p:txBody>
          <a:bodyPr/>
          <a:lstStyle/>
          <a:p>
            <a:r>
              <a:t>Section 3</a:t>
            </a:r>
          </a:p>
        </p:txBody>
      </p:sp>
      <p:sp>
        <p:nvSpPr>
          <p:cNvPr id="3" name="Text Placeholder 2">
            <a:extLst>
              <a:ext uri="{FF2B5EF4-FFF2-40B4-BE49-F238E27FC236}">
                <a16:creationId xmlns:a16="http://schemas.microsoft.com/office/drawing/2014/main" id="{3FAE7D29-8757-AF4C-B468-4E3B4CA98AA0}"/>
              </a:ext>
            </a:extLst>
          </p:cNvPr>
          <p:cNvSpPr>
            <a:spLocks noGrp="1"/>
          </p:cNvSpPr>
          <p:nvPr>
            <p:ph type="body" sz="quarter" idx="17"/>
          </p:nvPr>
        </p:nvSpPr>
        <p:spPr/>
        <p:txBody>
          <a:bodyPr/>
          <a:lstStyle/>
          <a:p>
            <a:endParaRPr lang="en-US"/>
          </a:p>
        </p:txBody>
      </p:sp>
    </p:spTree>
    <p:extLst>
      <p:ext uri="{BB962C8B-B14F-4D97-AF65-F5344CB8AC3E}">
        <p14:creationId xmlns:p14="http://schemas.microsoft.com/office/powerpoint/2010/main" val="36033317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 name="Towards non-trivial encryption"/>
          <p:cNvSpPr txBox="1">
            <a:spLocks noGrp="1"/>
          </p:cNvSpPr>
          <p:nvPr>
            <p:ph type="title"/>
          </p:nvPr>
        </p:nvSpPr>
        <p:spPr>
          <a:prstGeom prst="rect">
            <a:avLst/>
          </a:prstGeom>
        </p:spPr>
        <p:txBody>
          <a:bodyPr>
            <a:noAutofit/>
          </a:bodyPr>
          <a:lstStyle>
            <a:lvl1pPr indent="46085" defTabSz="490727">
              <a:defRPr sz="6719"/>
            </a:lvl1pPr>
          </a:lstStyle>
          <a:p>
            <a:r>
              <a:rPr sz="5400" dirty="0"/>
              <a:t>Towards non-trivial encryption</a:t>
            </a:r>
          </a:p>
        </p:txBody>
      </p:sp>
      <p:sp>
        <p:nvSpPr>
          <p:cNvPr id="390" name="Need to mask language characteristics…"/>
          <p:cNvSpPr txBox="1">
            <a:spLocks noGrp="1"/>
          </p:cNvSpPr>
          <p:nvPr>
            <p:ph sz="quarter" idx="10"/>
          </p:nvPr>
        </p:nvSpPr>
        <p:spPr>
          <a:prstGeom prst="rect">
            <a:avLst/>
          </a:prstGeom>
        </p:spPr>
        <p:txBody>
          <a:bodyPr>
            <a:normAutofit fontScale="92500" lnSpcReduction="20000"/>
          </a:bodyPr>
          <a:lstStyle/>
          <a:p>
            <a:pPr marL="275037" indent="-275037" defTabSz="361478">
              <a:spcBef>
                <a:spcPts val="2531"/>
              </a:spcBef>
              <a:defRPr sz="3168"/>
            </a:pPr>
            <a:r>
              <a:rPr dirty="0"/>
              <a:t>Need to mask language characteristics</a:t>
            </a:r>
          </a:p>
          <a:p>
            <a:pPr marL="550076" lvl="1" indent="-275037" defTabSz="361478">
              <a:spcBef>
                <a:spcPts val="2531"/>
              </a:spcBef>
              <a:defRPr sz="3168"/>
            </a:pPr>
            <a:r>
              <a:rPr dirty="0"/>
              <a:t>To defeat simple frequency analysis</a:t>
            </a:r>
          </a:p>
          <a:p>
            <a:pPr marL="275037" indent="-275037" defTabSz="361478">
              <a:spcBef>
                <a:spcPts val="2531"/>
              </a:spcBef>
              <a:defRPr sz="3168"/>
            </a:pPr>
            <a:r>
              <a:rPr dirty="0"/>
              <a:t>Number of approaches:</a:t>
            </a:r>
          </a:p>
          <a:p>
            <a:pPr marL="550076" lvl="1" indent="-275037" defTabSz="361478">
              <a:spcBef>
                <a:spcPts val="2531"/>
              </a:spcBef>
              <a:defRPr sz="3168"/>
            </a:pPr>
            <a:r>
              <a:rPr dirty="0"/>
              <a:t>Poly-alphabetic ciphers</a:t>
            </a:r>
          </a:p>
          <a:p>
            <a:pPr marL="825115" lvl="2" indent="-275037" defTabSz="361478">
              <a:spcBef>
                <a:spcPts val="2531"/>
              </a:spcBef>
              <a:defRPr sz="3168"/>
            </a:pPr>
            <a:r>
              <a:rPr dirty="0" err="1"/>
              <a:t>Vigenère</a:t>
            </a:r>
            <a:r>
              <a:rPr dirty="0"/>
              <a:t> cipher </a:t>
            </a:r>
          </a:p>
          <a:p>
            <a:pPr marL="997123" lvl="3" indent="-168079" defTabSz="361478">
              <a:spcBef>
                <a:spcPts val="211"/>
              </a:spcBef>
              <a:defRPr sz="1936"/>
            </a:pPr>
            <a:r>
              <a:rPr dirty="0"/>
              <a:t>Published in 1586 only broken in mid 19th century</a:t>
            </a:r>
          </a:p>
          <a:p>
            <a:pPr marL="997123" lvl="3" indent="-168079" defTabSz="361478">
              <a:spcBef>
                <a:spcPts val="211"/>
              </a:spcBef>
              <a:defRPr sz="1936"/>
            </a:pPr>
            <a:r>
              <a:rPr dirty="0"/>
              <a:t>Used by Confederate army in US Civil War</a:t>
            </a:r>
          </a:p>
          <a:p>
            <a:pPr marL="550076" lvl="1" indent="-275037" defTabSz="361478">
              <a:spcBef>
                <a:spcPts val="2531"/>
              </a:spcBef>
              <a:defRPr sz="3168"/>
            </a:pPr>
            <a:r>
              <a:rPr dirty="0"/>
              <a:t>Transposition ciphers</a:t>
            </a:r>
          </a:p>
          <a:p>
            <a:pPr marL="722084" lvl="2" indent="-168079" defTabSz="361478">
              <a:spcBef>
                <a:spcPts val="211"/>
              </a:spcBef>
              <a:defRPr sz="1936"/>
            </a:pPr>
            <a:r>
              <a:rPr dirty="0"/>
              <a:t>Changes order of letters in a message</a:t>
            </a:r>
          </a:p>
        </p:txBody>
      </p:sp>
    </p:spTree>
    <p:extLst>
      <p:ext uri="{BB962C8B-B14F-4D97-AF65-F5344CB8AC3E}">
        <p14:creationId xmlns:p14="http://schemas.microsoft.com/office/powerpoint/2010/main" val="116269450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 name="Vigenére cipher"/>
          <p:cNvSpPr txBox="1">
            <a:spLocks noGrp="1"/>
          </p:cNvSpPr>
          <p:nvPr>
            <p:ph type="title"/>
          </p:nvPr>
        </p:nvSpPr>
        <p:spPr>
          <a:prstGeom prst="rect">
            <a:avLst/>
          </a:prstGeom>
        </p:spPr>
        <p:txBody>
          <a:bodyPr/>
          <a:lstStyle/>
          <a:p>
            <a:r>
              <a:t>Vigenére cipher</a:t>
            </a:r>
          </a:p>
        </p:txBody>
      </p:sp>
      <p:sp>
        <p:nvSpPr>
          <p:cNvPr id="395" name="Poly-alphabetic substitution cipher…"/>
          <p:cNvSpPr txBox="1">
            <a:spLocks noGrp="1"/>
          </p:cNvSpPr>
          <p:nvPr>
            <p:ph sz="quarter" idx="10"/>
          </p:nvPr>
        </p:nvSpPr>
        <p:spPr>
          <a:prstGeom prst="rect">
            <a:avLst/>
          </a:prstGeom>
        </p:spPr>
        <p:txBody>
          <a:bodyPr/>
          <a:lstStyle/>
          <a:p>
            <a:r>
              <a:t>Poly-alphabetic substitution cipher</a:t>
            </a:r>
          </a:p>
          <a:p>
            <a:r>
              <a:t>Uses a “Key” to determine which substitution to apply for each letter</a:t>
            </a:r>
          </a:p>
          <a:p>
            <a:r>
              <a:t>Maybe perfect if key is random and same length as cipher text</a:t>
            </a:r>
          </a:p>
        </p:txBody>
      </p:sp>
    </p:spTree>
    <p:extLst>
      <p:ext uri="{BB962C8B-B14F-4D97-AF65-F5344CB8AC3E}">
        <p14:creationId xmlns:p14="http://schemas.microsoft.com/office/powerpoint/2010/main" val="100366278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 name="Vigenére cipher example"/>
          <p:cNvSpPr txBox="1">
            <a:spLocks noGrp="1"/>
          </p:cNvSpPr>
          <p:nvPr>
            <p:ph type="title"/>
          </p:nvPr>
        </p:nvSpPr>
        <p:spPr>
          <a:prstGeom prst="rect">
            <a:avLst/>
          </a:prstGeom>
        </p:spPr>
        <p:txBody>
          <a:bodyPr>
            <a:normAutofit fontScale="90000"/>
          </a:bodyPr>
          <a:lstStyle>
            <a:lvl1pPr defTabSz="560831">
              <a:defRPr sz="7679"/>
            </a:lvl1pPr>
          </a:lstStyle>
          <a:p>
            <a:r>
              <a:rPr dirty="0" err="1"/>
              <a:t>Vigenére</a:t>
            </a:r>
            <a:r>
              <a:rPr dirty="0"/>
              <a:t> cipher example</a:t>
            </a:r>
          </a:p>
        </p:txBody>
      </p:sp>
      <p:sp>
        <p:nvSpPr>
          <p:cNvPr id="400" name="Keyword:  LEMON…"/>
          <p:cNvSpPr txBox="1">
            <a:spLocks noGrp="1"/>
          </p:cNvSpPr>
          <p:nvPr>
            <p:ph sz="quarter" idx="10"/>
          </p:nvPr>
        </p:nvSpPr>
        <p:spPr>
          <a:prstGeom prst="rect">
            <a:avLst/>
          </a:prstGeom>
        </p:spPr>
        <p:txBody>
          <a:bodyPr>
            <a:normAutofit fontScale="85000" lnSpcReduction="20000"/>
          </a:bodyPr>
          <a:lstStyle/>
          <a:p>
            <a:pPr marL="240658" indent="-240658" defTabSz="316293">
              <a:spcBef>
                <a:spcPts val="2250"/>
              </a:spcBef>
              <a:defRPr sz="2772"/>
            </a:pPr>
            <a:r>
              <a:rPr dirty="0"/>
              <a:t>Keyword: </a:t>
            </a:r>
            <a:br>
              <a:rPr dirty="0"/>
            </a:br>
            <a:r>
              <a:rPr dirty="0"/>
              <a:t>LEMON</a:t>
            </a:r>
          </a:p>
          <a:p>
            <a:pPr marL="240658" indent="-240658" defTabSz="316293">
              <a:spcBef>
                <a:spcPts val="2250"/>
              </a:spcBef>
              <a:defRPr sz="2772"/>
            </a:pPr>
            <a:r>
              <a:rPr dirty="0"/>
              <a:t>Plaintext: </a:t>
            </a:r>
            <a:br>
              <a:rPr dirty="0"/>
            </a:br>
            <a:r>
              <a:rPr dirty="0"/>
              <a:t>ATTACKATDAWN </a:t>
            </a:r>
          </a:p>
          <a:p>
            <a:pPr marL="240658" indent="-240658" defTabSz="316293">
              <a:spcBef>
                <a:spcPts val="2250"/>
              </a:spcBef>
              <a:defRPr sz="2772"/>
            </a:pPr>
            <a:r>
              <a:rPr dirty="0"/>
              <a:t>Key is the keyword repeated to be the same length as the plaintext:</a:t>
            </a:r>
            <a:br>
              <a:rPr dirty="0"/>
            </a:br>
            <a:r>
              <a:rPr dirty="0"/>
              <a:t>LEMONLEMONLE</a:t>
            </a:r>
          </a:p>
          <a:p>
            <a:pPr marL="240658" indent="-240658" defTabSz="316293">
              <a:spcBef>
                <a:spcPts val="2250"/>
              </a:spcBef>
              <a:defRPr sz="2772"/>
            </a:pPr>
            <a:r>
              <a:rPr dirty="0"/>
              <a:t>Ciphertext: </a:t>
            </a:r>
            <a:br>
              <a:rPr dirty="0"/>
            </a:br>
            <a:r>
              <a:rPr dirty="0"/>
              <a:t>LXFOPVEFRNHR</a:t>
            </a:r>
          </a:p>
          <a:p>
            <a:pPr marL="240658" indent="-240658" defTabSz="316293">
              <a:spcBef>
                <a:spcPts val="2250"/>
              </a:spcBef>
              <a:defRPr sz="2772"/>
            </a:pPr>
            <a:r>
              <a:rPr dirty="0"/>
              <a:t>“A” is converted to L-O-E-N (4 different letters)</a:t>
            </a:r>
          </a:p>
          <a:p>
            <a:pPr marL="240658" indent="-240658" defTabSz="316293">
              <a:spcBef>
                <a:spcPts val="2250"/>
              </a:spcBef>
              <a:defRPr sz="2772"/>
            </a:pPr>
            <a:r>
              <a:rPr dirty="0"/>
              <a:t>“T” is converted to X-F-F (2 different letters)</a:t>
            </a:r>
          </a:p>
        </p:txBody>
      </p:sp>
    </p:spTree>
    <p:extLst>
      <p:ext uri="{BB962C8B-B14F-4D97-AF65-F5344CB8AC3E}">
        <p14:creationId xmlns:p14="http://schemas.microsoft.com/office/powerpoint/2010/main" val="163737969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 name="Worked example"/>
          <p:cNvSpPr txBox="1">
            <a:spLocks noGrp="1"/>
          </p:cNvSpPr>
          <p:nvPr>
            <p:ph type="title"/>
          </p:nvPr>
        </p:nvSpPr>
        <p:spPr>
          <a:prstGeom prst="rect">
            <a:avLst/>
          </a:prstGeom>
        </p:spPr>
        <p:txBody>
          <a:bodyPr/>
          <a:lstStyle/>
          <a:p>
            <a:r>
              <a:t>Worked example</a:t>
            </a:r>
          </a:p>
        </p:txBody>
      </p:sp>
      <p:sp>
        <p:nvSpPr>
          <p:cNvPr id="408" name="The following animation illustrates the encryption of a simple plain text using the Vigenére cipher."/>
          <p:cNvSpPr txBox="1">
            <a:spLocks noGrp="1"/>
          </p:cNvSpPr>
          <p:nvPr>
            <p:ph sz="quarter" idx="10"/>
          </p:nvPr>
        </p:nvSpPr>
        <p:spPr>
          <a:prstGeom prst="rect">
            <a:avLst/>
          </a:prstGeom>
        </p:spPr>
        <p:txBody>
          <a:bodyPr/>
          <a:lstStyle/>
          <a:p>
            <a:r>
              <a:t>The following animation illustrates the encryption of a simple plain text using the Vigenére cipher.</a:t>
            </a:r>
          </a:p>
        </p:txBody>
      </p:sp>
    </p:spTree>
    <p:extLst>
      <p:ext uri="{BB962C8B-B14F-4D97-AF65-F5344CB8AC3E}">
        <p14:creationId xmlns:p14="http://schemas.microsoft.com/office/powerpoint/2010/main" val="38365623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0"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dirty="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dirty="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dirty="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dirty="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dirty="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dirty="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dirty="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dirty="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dirty="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11" name="Keyword: LEMON; Plaintext: ATTACKATDAWN"/>
          <p:cNvSpPr txBox="1"/>
          <p:nvPr/>
        </p:nvSpPr>
        <p:spPr>
          <a:xfrm>
            <a:off x="2178228" y="310555"/>
            <a:ext cx="304698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spcBef>
                <a:spcPts val="4200"/>
              </a:spcBef>
            </a:lvl1pPr>
          </a:lstStyle>
          <a:p>
            <a:r>
              <a:rPr sz="1266"/>
              <a:t>Keyword: LEMON; Plaintext: ATTACKATDAWN</a:t>
            </a:r>
          </a:p>
        </p:txBody>
      </p:sp>
      <p:sp>
        <p:nvSpPr>
          <p:cNvPr id="412" name="Resulting ciphertext:"/>
          <p:cNvSpPr txBox="1"/>
          <p:nvPr/>
        </p:nvSpPr>
        <p:spPr>
          <a:xfrm>
            <a:off x="2007435" y="6280513"/>
            <a:ext cx="149669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b="1" dirty="0"/>
              <a:t>Resulting ciphertext: </a:t>
            </a:r>
          </a:p>
        </p:txBody>
      </p:sp>
    </p:spTree>
    <p:extLst>
      <p:ext uri="{BB962C8B-B14F-4D97-AF65-F5344CB8AC3E}">
        <p14:creationId xmlns:p14="http://schemas.microsoft.com/office/powerpoint/2010/main" val="33327252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4"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15" name="Keyword: LEMON; Plaintext: ATTACKATDAWN"/>
          <p:cNvSpPr txBox="1"/>
          <p:nvPr/>
        </p:nvSpPr>
        <p:spPr>
          <a:xfrm>
            <a:off x="2178228" y="310555"/>
            <a:ext cx="304698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spcBef>
                <a:spcPts val="4200"/>
              </a:spcBef>
            </a:lvl1pPr>
          </a:lstStyle>
          <a:p>
            <a:r>
              <a:rPr sz="1266"/>
              <a:t>Keyword: LEMON; Plaintext: ATTACKATDAWN</a:t>
            </a:r>
          </a:p>
        </p:txBody>
      </p:sp>
      <p:sp>
        <p:nvSpPr>
          <p:cNvPr id="416" name="Resulting ciphertext:"/>
          <p:cNvSpPr txBox="1"/>
          <p:nvPr/>
        </p:nvSpPr>
        <p:spPr>
          <a:xfrm>
            <a:off x="2007435" y="6280513"/>
            <a:ext cx="149669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b="1" dirty="0"/>
              <a:t>Resulting ciphertext: </a:t>
            </a:r>
          </a:p>
        </p:txBody>
      </p:sp>
    </p:spTree>
    <p:extLst>
      <p:ext uri="{BB962C8B-B14F-4D97-AF65-F5344CB8AC3E}">
        <p14:creationId xmlns:p14="http://schemas.microsoft.com/office/powerpoint/2010/main" val="29771483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954013FD-EFCD-D74E-9504-00E88290A44B}"/>
              </a:ext>
            </a:extLst>
          </p:cNvPr>
          <p:cNvSpPr>
            <a:spLocks noGrp="1" noChangeArrowheads="1"/>
          </p:cNvSpPr>
          <p:nvPr>
            <p:ph type="title"/>
          </p:nvPr>
        </p:nvSpPr>
        <p:spPr/>
        <p:txBody>
          <a:bodyPr/>
          <a:lstStyle/>
          <a:p>
            <a:r>
              <a:rPr lang="en-GB" altLang="en-US" sz="3800"/>
              <a:t>Common security definition problems</a:t>
            </a:r>
          </a:p>
        </p:txBody>
      </p:sp>
      <p:sp>
        <p:nvSpPr>
          <p:cNvPr id="14339" name="Rectangle 3">
            <a:extLst>
              <a:ext uri="{FF2B5EF4-FFF2-40B4-BE49-F238E27FC236}">
                <a16:creationId xmlns:a16="http://schemas.microsoft.com/office/drawing/2014/main" id="{771AC211-0D01-CD4A-990B-C325877337F9}"/>
              </a:ext>
            </a:extLst>
          </p:cNvPr>
          <p:cNvSpPr>
            <a:spLocks noGrp="1" noChangeArrowheads="1"/>
          </p:cNvSpPr>
          <p:nvPr>
            <p:ph sz="quarter" idx="10"/>
          </p:nvPr>
        </p:nvSpPr>
        <p:spPr/>
        <p:txBody>
          <a:bodyPr/>
          <a:lstStyle/>
          <a:p>
            <a:r>
              <a:rPr lang="en-GB" altLang="en-US"/>
              <a:t>Poor statement of objectives</a:t>
            </a:r>
          </a:p>
          <a:p>
            <a:pPr lvl="1"/>
            <a:r>
              <a:rPr lang="en-GB" altLang="en-US"/>
              <a:t>I want &lt;&lt;my product/service&gt;&gt; to be secure</a:t>
            </a:r>
          </a:p>
          <a:p>
            <a:pPr lvl="1"/>
            <a:r>
              <a:rPr lang="en-GB" altLang="en-US"/>
              <a:t>I want to authenticate my users</a:t>
            </a:r>
          </a:p>
          <a:p>
            <a:endParaRPr lang="en-GB" altLang="en-US"/>
          </a:p>
          <a:p>
            <a:r>
              <a:rPr lang="en-GB" altLang="en-US"/>
              <a:t>Prior assumption or declaration of solution</a:t>
            </a:r>
          </a:p>
          <a:p>
            <a:pPr lvl="1"/>
            <a:r>
              <a:rPr lang="en-GB" altLang="en-US"/>
              <a:t>I need to use IPsec</a:t>
            </a:r>
          </a:p>
          <a:p>
            <a:pPr lvl="1"/>
            <a:r>
              <a:rPr lang="en-GB" altLang="en-US"/>
              <a:t>Must use PKI</a:t>
            </a:r>
          </a:p>
          <a:p>
            <a:pPr lvl="1"/>
            <a:endParaRPr lang="en-GB" altLang="en-US"/>
          </a:p>
        </p:txBody>
      </p:sp>
    </p:spTree>
    <p:extLst>
      <p:ext uri="{BB962C8B-B14F-4D97-AF65-F5344CB8AC3E}">
        <p14:creationId xmlns:p14="http://schemas.microsoft.com/office/powerpoint/2010/main" val="329278269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18"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19" name="Keyword: LEMON; Plaintext: ATTACKATDAWN"/>
          <p:cNvSpPr txBox="1"/>
          <p:nvPr/>
        </p:nvSpPr>
        <p:spPr>
          <a:xfrm>
            <a:off x="2178228" y="310555"/>
            <a:ext cx="311258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a:t>
            </a:r>
            <a:r>
              <a:rPr sz="1266" b="1">
                <a:latin typeface="Helvetica"/>
                <a:ea typeface="Helvetica"/>
                <a:cs typeface="Helvetica"/>
                <a:sym typeface="Helvetica"/>
              </a:rPr>
              <a:t>L</a:t>
            </a:r>
            <a:r>
              <a:rPr sz="1266"/>
              <a:t>EMON; Plaintext: </a:t>
            </a:r>
            <a:r>
              <a:rPr sz="1266" b="1">
                <a:latin typeface="Helvetica"/>
                <a:ea typeface="Helvetica"/>
                <a:cs typeface="Helvetica"/>
                <a:sym typeface="Helvetica"/>
              </a:rPr>
              <a:t>A</a:t>
            </a:r>
            <a:r>
              <a:rPr sz="1266"/>
              <a:t>TTACKATDAWN</a:t>
            </a:r>
          </a:p>
        </p:txBody>
      </p:sp>
      <p:sp>
        <p:nvSpPr>
          <p:cNvPr id="420" name="Resulting ciphertext: L"/>
          <p:cNvSpPr txBox="1"/>
          <p:nvPr/>
        </p:nvSpPr>
        <p:spPr>
          <a:xfrm>
            <a:off x="2007434" y="6280513"/>
            <a:ext cx="15960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b="1" dirty="0"/>
              <a:t>Resulting ciphertext: </a:t>
            </a:r>
            <a:r>
              <a:rPr sz="1266" b="1" dirty="0">
                <a:latin typeface="Helvetica"/>
                <a:ea typeface="Helvetica"/>
                <a:cs typeface="Helvetica"/>
                <a:sym typeface="Helvetica"/>
              </a:rPr>
              <a:t>L</a:t>
            </a:r>
          </a:p>
        </p:txBody>
      </p:sp>
    </p:spTree>
    <p:extLst>
      <p:ext uri="{BB962C8B-B14F-4D97-AF65-F5344CB8AC3E}">
        <p14:creationId xmlns:p14="http://schemas.microsoft.com/office/powerpoint/2010/main" val="421728968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2"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23" name="Keyword: LEMON; Plaintext: ATTACKATDAWN"/>
          <p:cNvSpPr txBox="1"/>
          <p:nvPr/>
        </p:nvSpPr>
        <p:spPr>
          <a:xfrm>
            <a:off x="2178228" y="310555"/>
            <a:ext cx="310873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a:t>
            </a:r>
            <a:r>
              <a:rPr sz="1266" b="1">
                <a:latin typeface="Helvetica"/>
                <a:ea typeface="Helvetica"/>
                <a:cs typeface="Helvetica"/>
                <a:sym typeface="Helvetica"/>
              </a:rPr>
              <a:t>E</a:t>
            </a:r>
            <a:r>
              <a:rPr sz="1266"/>
              <a:t>MON; Plaintext: A</a:t>
            </a:r>
            <a:r>
              <a:rPr sz="1266" b="1">
                <a:latin typeface="Helvetica"/>
                <a:ea typeface="Helvetica"/>
                <a:cs typeface="Helvetica"/>
                <a:sym typeface="Helvetica"/>
              </a:rPr>
              <a:t>T</a:t>
            </a:r>
            <a:r>
              <a:rPr sz="1266"/>
              <a:t>TACKATDAWN</a:t>
            </a:r>
          </a:p>
        </p:txBody>
      </p:sp>
      <p:sp>
        <p:nvSpPr>
          <p:cNvPr id="424" name="Resulting ciphertext: LX"/>
          <p:cNvSpPr txBox="1"/>
          <p:nvPr/>
        </p:nvSpPr>
        <p:spPr>
          <a:xfrm>
            <a:off x="2007435" y="6280513"/>
            <a:ext cx="1639681"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a:t>
            </a:r>
            <a:r>
              <a:rPr sz="1266" b="1">
                <a:latin typeface="Helvetica"/>
                <a:ea typeface="Helvetica"/>
                <a:cs typeface="Helvetica"/>
                <a:sym typeface="Helvetica"/>
              </a:rPr>
              <a:t>X</a:t>
            </a:r>
          </a:p>
        </p:txBody>
      </p:sp>
    </p:spTree>
    <p:extLst>
      <p:ext uri="{BB962C8B-B14F-4D97-AF65-F5344CB8AC3E}">
        <p14:creationId xmlns:p14="http://schemas.microsoft.com/office/powerpoint/2010/main" val="42508400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26"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27" name="Keyword: LEMON; Plaintext: ATTACKATDAWN"/>
          <p:cNvSpPr txBox="1"/>
          <p:nvPr/>
        </p:nvSpPr>
        <p:spPr>
          <a:xfrm>
            <a:off x="2178228" y="310555"/>
            <a:ext cx="307347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a:t>
            </a:r>
            <a:r>
              <a:rPr sz="1266" b="1">
                <a:latin typeface="Helvetica"/>
                <a:ea typeface="Helvetica"/>
                <a:cs typeface="Helvetica"/>
                <a:sym typeface="Helvetica"/>
              </a:rPr>
              <a:t>M</a:t>
            </a:r>
            <a:r>
              <a:rPr sz="1266"/>
              <a:t>ON; Plaintext: AT</a:t>
            </a:r>
            <a:r>
              <a:rPr sz="1266" b="1">
                <a:latin typeface="Helvetica"/>
                <a:ea typeface="Helvetica"/>
                <a:cs typeface="Helvetica"/>
                <a:sym typeface="Helvetica"/>
              </a:rPr>
              <a:t>T</a:t>
            </a:r>
            <a:r>
              <a:rPr sz="1266"/>
              <a:t>ACKATDAWN</a:t>
            </a:r>
          </a:p>
        </p:txBody>
      </p:sp>
      <p:sp>
        <p:nvSpPr>
          <p:cNvPr id="428" name="Resulting ciphertext: LXF"/>
          <p:cNvSpPr txBox="1"/>
          <p:nvPr/>
        </p:nvSpPr>
        <p:spPr>
          <a:xfrm>
            <a:off x="2007435" y="6280513"/>
            <a:ext cx="1751891"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a:t>
            </a:r>
            <a:r>
              <a:rPr sz="1266" b="1">
                <a:latin typeface="Helvetica"/>
                <a:ea typeface="Helvetica"/>
                <a:cs typeface="Helvetica"/>
                <a:sym typeface="Helvetica"/>
              </a:rPr>
              <a:t>F</a:t>
            </a:r>
            <a:r>
              <a:rPr sz="1266"/>
              <a:t> </a:t>
            </a:r>
          </a:p>
        </p:txBody>
      </p:sp>
    </p:spTree>
    <p:extLst>
      <p:ext uri="{BB962C8B-B14F-4D97-AF65-F5344CB8AC3E}">
        <p14:creationId xmlns:p14="http://schemas.microsoft.com/office/powerpoint/2010/main" val="3335449789"/>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0"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31" name="Keyword: LEMON; Plaintext: ATTACKATDAWN"/>
          <p:cNvSpPr txBox="1"/>
          <p:nvPr/>
        </p:nvSpPr>
        <p:spPr>
          <a:xfrm>
            <a:off x="2178228" y="310555"/>
            <a:ext cx="3102581"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LEM</a:t>
            </a:r>
            <a:r>
              <a:rPr sz="1266" b="1">
                <a:latin typeface="Helvetica"/>
                <a:ea typeface="Helvetica"/>
                <a:cs typeface="Helvetica"/>
                <a:sym typeface="Helvetica"/>
              </a:rPr>
              <a:t>O</a:t>
            </a:r>
            <a:r>
              <a:rPr sz="1266"/>
              <a:t>N; Plaintext: ATT</a:t>
            </a:r>
            <a:r>
              <a:rPr sz="1266" b="1">
                <a:latin typeface="Helvetica"/>
                <a:ea typeface="Helvetica"/>
                <a:cs typeface="Helvetica"/>
                <a:sym typeface="Helvetica"/>
              </a:rPr>
              <a:t>A</a:t>
            </a:r>
            <a:r>
              <a:rPr sz="1266"/>
              <a:t>CKATDAWN</a:t>
            </a:r>
          </a:p>
        </p:txBody>
      </p:sp>
      <p:sp>
        <p:nvSpPr>
          <p:cNvPr id="432" name="Resulting ciphertext: LXFO"/>
          <p:cNvSpPr txBox="1"/>
          <p:nvPr/>
        </p:nvSpPr>
        <p:spPr>
          <a:xfrm>
            <a:off x="2007434" y="6280513"/>
            <a:ext cx="18176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a:t>
            </a:r>
            <a:r>
              <a:rPr sz="1266" b="1">
                <a:latin typeface="Helvetica"/>
                <a:ea typeface="Helvetica"/>
                <a:cs typeface="Helvetica"/>
                <a:sym typeface="Helvetica"/>
              </a:rPr>
              <a:t>O</a:t>
            </a:r>
          </a:p>
        </p:txBody>
      </p:sp>
    </p:spTree>
    <p:extLst>
      <p:ext uri="{BB962C8B-B14F-4D97-AF65-F5344CB8AC3E}">
        <p14:creationId xmlns:p14="http://schemas.microsoft.com/office/powerpoint/2010/main" val="301496985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4"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35" name="Keyword: LEMON; Plaintext: ATTACKATDAWN"/>
          <p:cNvSpPr txBox="1"/>
          <p:nvPr/>
        </p:nvSpPr>
        <p:spPr>
          <a:xfrm>
            <a:off x="2178228" y="310555"/>
            <a:ext cx="309148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LEMO</a:t>
            </a:r>
            <a:r>
              <a:rPr sz="1266" b="1">
                <a:latin typeface="Helvetica"/>
                <a:ea typeface="Helvetica"/>
                <a:cs typeface="Helvetica"/>
                <a:sym typeface="Helvetica"/>
              </a:rPr>
              <a:t>N</a:t>
            </a:r>
            <a:r>
              <a:rPr sz="1266"/>
              <a:t>; Plaintext: ATTA</a:t>
            </a:r>
            <a:r>
              <a:rPr sz="1266" b="1">
                <a:latin typeface="Helvetica"/>
                <a:ea typeface="Helvetica"/>
                <a:cs typeface="Helvetica"/>
                <a:sym typeface="Helvetica"/>
              </a:rPr>
              <a:t>C</a:t>
            </a:r>
            <a:r>
              <a:rPr sz="1266"/>
              <a:t>KATDAWN</a:t>
            </a:r>
          </a:p>
        </p:txBody>
      </p:sp>
      <p:sp>
        <p:nvSpPr>
          <p:cNvPr id="436" name="Resulting ciphertext: LXFOP"/>
          <p:cNvSpPr txBox="1"/>
          <p:nvPr/>
        </p:nvSpPr>
        <p:spPr>
          <a:xfrm>
            <a:off x="2007434" y="6280513"/>
            <a:ext cx="1905971"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a:t>
            </a:r>
            <a:r>
              <a:rPr sz="1266" b="1">
                <a:latin typeface="Helvetica"/>
                <a:ea typeface="Helvetica"/>
                <a:cs typeface="Helvetica"/>
                <a:sym typeface="Helvetica"/>
              </a:rPr>
              <a:t>P</a:t>
            </a:r>
          </a:p>
        </p:txBody>
      </p:sp>
    </p:spTree>
    <p:extLst>
      <p:ext uri="{BB962C8B-B14F-4D97-AF65-F5344CB8AC3E}">
        <p14:creationId xmlns:p14="http://schemas.microsoft.com/office/powerpoint/2010/main" val="110212613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8"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39" name="Keyword: LEMON; Plaintext: ATTACKATDAWN"/>
          <p:cNvSpPr txBox="1"/>
          <p:nvPr/>
        </p:nvSpPr>
        <p:spPr>
          <a:xfrm>
            <a:off x="2178227" y="310555"/>
            <a:ext cx="310950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a:t>
            </a:r>
            <a:r>
              <a:rPr sz="1266" b="1">
                <a:latin typeface="Helvetica"/>
                <a:ea typeface="Helvetica"/>
                <a:cs typeface="Helvetica"/>
                <a:sym typeface="Helvetica"/>
              </a:rPr>
              <a:t>L</a:t>
            </a:r>
            <a:r>
              <a:rPr sz="1266"/>
              <a:t>EMON; Plaintext: ATTAC</a:t>
            </a:r>
            <a:r>
              <a:rPr sz="1266" b="1">
                <a:latin typeface="Helvetica"/>
                <a:ea typeface="Helvetica"/>
                <a:cs typeface="Helvetica"/>
                <a:sym typeface="Helvetica"/>
              </a:rPr>
              <a:t>K</a:t>
            </a:r>
            <a:r>
              <a:rPr sz="1266"/>
              <a:t>ATDAWN</a:t>
            </a:r>
          </a:p>
        </p:txBody>
      </p:sp>
      <p:sp>
        <p:nvSpPr>
          <p:cNvPr id="440" name="Resulting ciphertext: LXFOPV"/>
          <p:cNvSpPr txBox="1"/>
          <p:nvPr/>
        </p:nvSpPr>
        <p:spPr>
          <a:xfrm>
            <a:off x="2007434" y="6280513"/>
            <a:ext cx="1989327"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a:t>
            </a:r>
            <a:r>
              <a:rPr sz="1266" b="1">
                <a:latin typeface="Helvetica"/>
                <a:ea typeface="Helvetica"/>
                <a:cs typeface="Helvetica"/>
                <a:sym typeface="Helvetica"/>
              </a:rPr>
              <a:t>V</a:t>
            </a:r>
          </a:p>
        </p:txBody>
      </p:sp>
    </p:spTree>
    <p:extLst>
      <p:ext uri="{BB962C8B-B14F-4D97-AF65-F5344CB8AC3E}">
        <p14:creationId xmlns:p14="http://schemas.microsoft.com/office/powerpoint/2010/main" val="250673593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2"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43" name="Keyword: LEMON; Plaintext: ATTACKATDAWN"/>
          <p:cNvSpPr txBox="1"/>
          <p:nvPr/>
        </p:nvSpPr>
        <p:spPr>
          <a:xfrm>
            <a:off x="2178228" y="310555"/>
            <a:ext cx="311258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a:t>
            </a:r>
            <a:r>
              <a:rPr sz="1266" b="1">
                <a:latin typeface="Helvetica"/>
                <a:ea typeface="Helvetica"/>
                <a:cs typeface="Helvetica"/>
                <a:sym typeface="Helvetica"/>
              </a:rPr>
              <a:t>E</a:t>
            </a:r>
            <a:r>
              <a:rPr sz="1266"/>
              <a:t>MON; Plaintext: ATTACK</a:t>
            </a:r>
            <a:r>
              <a:rPr sz="1266" b="1">
                <a:latin typeface="Helvetica"/>
                <a:ea typeface="Helvetica"/>
                <a:cs typeface="Helvetica"/>
                <a:sym typeface="Helvetica"/>
              </a:rPr>
              <a:t>A</a:t>
            </a:r>
            <a:r>
              <a:rPr sz="1266"/>
              <a:t>TDAWN</a:t>
            </a:r>
          </a:p>
        </p:txBody>
      </p:sp>
      <p:sp>
        <p:nvSpPr>
          <p:cNvPr id="444" name="Resulting ciphertext: LXFOPVE"/>
          <p:cNvSpPr txBox="1"/>
          <p:nvPr/>
        </p:nvSpPr>
        <p:spPr>
          <a:xfrm>
            <a:off x="2007434" y="6280513"/>
            <a:ext cx="207992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a:t>
            </a:r>
            <a:r>
              <a:rPr sz="1266" b="1">
                <a:latin typeface="Helvetica"/>
                <a:ea typeface="Helvetica"/>
                <a:cs typeface="Helvetica"/>
                <a:sym typeface="Helvetica"/>
              </a:rPr>
              <a:t>E</a:t>
            </a:r>
          </a:p>
        </p:txBody>
      </p:sp>
    </p:spTree>
    <p:extLst>
      <p:ext uri="{BB962C8B-B14F-4D97-AF65-F5344CB8AC3E}">
        <p14:creationId xmlns:p14="http://schemas.microsoft.com/office/powerpoint/2010/main" val="243466838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6"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47" name="Keyword: LEMON; Plaintext: ATTACKATDAWN"/>
          <p:cNvSpPr txBox="1"/>
          <p:nvPr/>
        </p:nvSpPr>
        <p:spPr>
          <a:xfrm>
            <a:off x="2178228" y="310555"/>
            <a:ext cx="3075715"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a:t>
            </a:r>
            <a:r>
              <a:rPr sz="1266" b="1">
                <a:latin typeface="Helvetica"/>
                <a:ea typeface="Helvetica"/>
                <a:cs typeface="Helvetica"/>
                <a:sym typeface="Helvetica"/>
              </a:rPr>
              <a:t>M</a:t>
            </a:r>
            <a:r>
              <a:rPr sz="1266"/>
              <a:t>ON; Plaintext: ATTACKA</a:t>
            </a:r>
            <a:r>
              <a:rPr sz="1266" b="1">
                <a:latin typeface="Helvetica"/>
                <a:ea typeface="Helvetica"/>
                <a:cs typeface="Helvetica"/>
                <a:sym typeface="Helvetica"/>
              </a:rPr>
              <a:t>T</a:t>
            </a:r>
            <a:r>
              <a:rPr sz="1266"/>
              <a:t>DAWN</a:t>
            </a:r>
          </a:p>
        </p:txBody>
      </p:sp>
      <p:sp>
        <p:nvSpPr>
          <p:cNvPr id="448" name="Resulting ciphertext: LXFOPVEF"/>
          <p:cNvSpPr txBox="1"/>
          <p:nvPr/>
        </p:nvSpPr>
        <p:spPr>
          <a:xfrm>
            <a:off x="2007435" y="6280513"/>
            <a:ext cx="214885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LXFOPVE</a:t>
            </a:r>
            <a:r>
              <a:rPr sz="1266" b="1">
                <a:latin typeface="Helvetica"/>
                <a:ea typeface="Helvetica"/>
                <a:cs typeface="Helvetica"/>
                <a:sym typeface="Helvetica"/>
              </a:rPr>
              <a:t>F</a:t>
            </a:r>
          </a:p>
        </p:txBody>
      </p:sp>
    </p:spTree>
    <p:extLst>
      <p:ext uri="{BB962C8B-B14F-4D97-AF65-F5344CB8AC3E}">
        <p14:creationId xmlns:p14="http://schemas.microsoft.com/office/powerpoint/2010/main" val="319907095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0"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51" name="Keyword: LEMON; Plaintext: ATTACKATDAWN"/>
          <p:cNvSpPr txBox="1"/>
          <p:nvPr/>
        </p:nvSpPr>
        <p:spPr>
          <a:xfrm>
            <a:off x="2178228" y="310555"/>
            <a:ext cx="308623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LEM</a:t>
            </a:r>
            <a:r>
              <a:rPr sz="1266" b="1">
                <a:latin typeface="Helvetica"/>
                <a:ea typeface="Helvetica"/>
                <a:cs typeface="Helvetica"/>
                <a:sym typeface="Helvetica"/>
              </a:rPr>
              <a:t>O</a:t>
            </a:r>
            <a:r>
              <a:rPr sz="1266"/>
              <a:t>N; Plaintext: ATTACKAT</a:t>
            </a:r>
            <a:r>
              <a:rPr sz="1266" b="1">
                <a:latin typeface="Helvetica"/>
                <a:ea typeface="Helvetica"/>
                <a:cs typeface="Helvetica"/>
                <a:sym typeface="Helvetica"/>
              </a:rPr>
              <a:t>D</a:t>
            </a:r>
            <a:r>
              <a:rPr sz="1266"/>
              <a:t>AWN</a:t>
            </a:r>
          </a:p>
        </p:txBody>
      </p:sp>
      <p:sp>
        <p:nvSpPr>
          <p:cNvPr id="452" name="Resulting ciphertext: LXFOPVEFR"/>
          <p:cNvSpPr txBox="1"/>
          <p:nvPr/>
        </p:nvSpPr>
        <p:spPr>
          <a:xfrm>
            <a:off x="2007435" y="6280513"/>
            <a:ext cx="2241832"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LXFOPVEF</a:t>
            </a:r>
            <a:r>
              <a:rPr sz="1266" b="1">
                <a:latin typeface="Helvetica"/>
                <a:ea typeface="Helvetica"/>
                <a:cs typeface="Helvetica"/>
                <a:sym typeface="Helvetica"/>
              </a:rPr>
              <a:t>R</a:t>
            </a:r>
          </a:p>
        </p:txBody>
      </p:sp>
    </p:spTree>
    <p:extLst>
      <p:ext uri="{BB962C8B-B14F-4D97-AF65-F5344CB8AC3E}">
        <p14:creationId xmlns:p14="http://schemas.microsoft.com/office/powerpoint/2010/main" val="291064817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4"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55" name="Keyword: LEMON; Plaintext: ATTACKATDAWN"/>
          <p:cNvSpPr txBox="1"/>
          <p:nvPr/>
        </p:nvSpPr>
        <p:spPr>
          <a:xfrm>
            <a:off x="2178228" y="310555"/>
            <a:ext cx="3090975"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LEMO</a:t>
            </a:r>
            <a:r>
              <a:rPr sz="1266" b="1">
                <a:latin typeface="Helvetica"/>
                <a:ea typeface="Helvetica"/>
                <a:cs typeface="Helvetica"/>
                <a:sym typeface="Helvetica"/>
              </a:rPr>
              <a:t>N</a:t>
            </a:r>
            <a:r>
              <a:rPr sz="1266"/>
              <a:t>; Plaintext: ATTACKATD</a:t>
            </a:r>
            <a:r>
              <a:rPr sz="1266" b="1">
                <a:latin typeface="Helvetica"/>
                <a:ea typeface="Helvetica"/>
                <a:cs typeface="Helvetica"/>
                <a:sym typeface="Helvetica"/>
              </a:rPr>
              <a:t>A</a:t>
            </a:r>
            <a:r>
              <a:rPr sz="1266"/>
              <a:t>WN</a:t>
            </a:r>
          </a:p>
        </p:txBody>
      </p:sp>
      <p:sp>
        <p:nvSpPr>
          <p:cNvPr id="456" name="Resulting ciphertext: LXFOPVEFRN"/>
          <p:cNvSpPr txBox="1"/>
          <p:nvPr/>
        </p:nvSpPr>
        <p:spPr>
          <a:xfrm>
            <a:off x="2007434" y="6280513"/>
            <a:ext cx="232999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LXFOPVEFR</a:t>
            </a:r>
            <a:r>
              <a:rPr sz="1266" b="1">
                <a:latin typeface="Helvetica"/>
                <a:ea typeface="Helvetica"/>
                <a:cs typeface="Helvetica"/>
                <a:sym typeface="Helvetica"/>
              </a:rPr>
              <a:t>N</a:t>
            </a:r>
          </a:p>
        </p:txBody>
      </p:sp>
    </p:spTree>
    <p:extLst>
      <p:ext uri="{BB962C8B-B14F-4D97-AF65-F5344CB8AC3E}">
        <p14:creationId xmlns:p14="http://schemas.microsoft.com/office/powerpoint/2010/main" val="21487348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D39DDA3-2278-2940-8663-87DCADDD80A9}"/>
              </a:ext>
            </a:extLst>
          </p:cNvPr>
          <p:cNvSpPr>
            <a:spLocks noGrp="1" noChangeArrowheads="1"/>
          </p:cNvSpPr>
          <p:nvPr>
            <p:ph type="title"/>
          </p:nvPr>
        </p:nvSpPr>
        <p:spPr/>
        <p:txBody>
          <a:bodyPr/>
          <a:lstStyle/>
          <a:p>
            <a:r>
              <a:rPr lang="en-GB" altLang="en-US"/>
              <a:t>What do we mean?</a:t>
            </a:r>
          </a:p>
        </p:txBody>
      </p:sp>
      <p:sp>
        <p:nvSpPr>
          <p:cNvPr id="15363" name="Rectangle 3">
            <a:extLst>
              <a:ext uri="{FF2B5EF4-FFF2-40B4-BE49-F238E27FC236}">
                <a16:creationId xmlns:a16="http://schemas.microsoft.com/office/drawing/2014/main" id="{EDED9E97-C60F-0D4C-ABEC-03AE51942A5D}"/>
              </a:ext>
            </a:extLst>
          </p:cNvPr>
          <p:cNvSpPr>
            <a:spLocks noGrp="1" noChangeArrowheads="1"/>
          </p:cNvSpPr>
          <p:nvPr>
            <p:ph sz="quarter" idx="10"/>
          </p:nvPr>
        </p:nvSpPr>
        <p:spPr/>
        <p:txBody>
          <a:bodyPr/>
          <a:lstStyle/>
          <a:p>
            <a:r>
              <a:rPr lang="en-GB" altLang="en-US"/>
              <a:t>Security really refers to a collection of attributes</a:t>
            </a:r>
          </a:p>
          <a:p>
            <a:pPr lvl="1"/>
            <a:r>
              <a:rPr lang="en-GB" altLang="en-US" sz="2200"/>
              <a:t>Confidentiality</a:t>
            </a:r>
          </a:p>
          <a:p>
            <a:pPr lvl="1"/>
            <a:r>
              <a:rPr lang="en-GB" altLang="en-US" sz="2200"/>
              <a:t>Integrity</a:t>
            </a:r>
          </a:p>
          <a:p>
            <a:pPr lvl="1"/>
            <a:r>
              <a:rPr lang="en-GB" altLang="en-US" sz="2200"/>
              <a:t>Authenticity</a:t>
            </a:r>
          </a:p>
          <a:p>
            <a:pPr lvl="1"/>
            <a:r>
              <a:rPr lang="en-GB" altLang="en-US" sz="2200"/>
              <a:t>Availability</a:t>
            </a:r>
          </a:p>
          <a:p>
            <a:pPr lvl="1"/>
            <a:r>
              <a:rPr lang="en-GB" altLang="en-US" sz="2200"/>
              <a:t>Assurance</a:t>
            </a:r>
          </a:p>
          <a:p>
            <a:pPr lvl="1"/>
            <a:endParaRPr lang="en-GB" altLang="en-US" sz="2200"/>
          </a:p>
          <a:p>
            <a:r>
              <a:rPr lang="en-GB" altLang="en-US"/>
              <a:t>Try not to use the term security as it is unclear</a:t>
            </a:r>
          </a:p>
          <a:p>
            <a:pPr lvl="1"/>
            <a:r>
              <a:rPr lang="en-GB" altLang="en-US" sz="2200"/>
              <a:t>Except as an umbrella term to capture the collection</a:t>
            </a:r>
          </a:p>
        </p:txBody>
      </p:sp>
    </p:spTree>
    <p:extLst>
      <p:ext uri="{BB962C8B-B14F-4D97-AF65-F5344CB8AC3E}">
        <p14:creationId xmlns:p14="http://schemas.microsoft.com/office/powerpoint/2010/main" val="3876202308"/>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8" name="Table"/>
          <p:cNvGraphicFramePr/>
          <p:nvPr/>
        </p:nvGraphicFramePr>
        <p:xfrm>
          <a:off x="2416969" y="89296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59" name="Keyword: LEMON; Plaintext: ATTACKATDAWN"/>
          <p:cNvSpPr txBox="1"/>
          <p:nvPr/>
        </p:nvSpPr>
        <p:spPr>
          <a:xfrm>
            <a:off x="2178227" y="310555"/>
            <a:ext cx="3093412"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a:t>Keyword: </a:t>
            </a:r>
            <a:r>
              <a:rPr sz="1266" b="1">
                <a:latin typeface="Helvetica"/>
                <a:ea typeface="Helvetica"/>
                <a:cs typeface="Helvetica"/>
                <a:sym typeface="Helvetica"/>
              </a:rPr>
              <a:t>L</a:t>
            </a:r>
            <a:r>
              <a:rPr sz="1266"/>
              <a:t>EMON; Plaintext: ATTACKATDA</a:t>
            </a:r>
            <a:r>
              <a:rPr sz="1266" b="1">
                <a:latin typeface="Helvetica"/>
                <a:ea typeface="Helvetica"/>
                <a:cs typeface="Helvetica"/>
                <a:sym typeface="Helvetica"/>
              </a:rPr>
              <a:t>W</a:t>
            </a:r>
            <a:r>
              <a:rPr sz="1266"/>
              <a:t>N</a:t>
            </a:r>
          </a:p>
        </p:txBody>
      </p:sp>
      <p:sp>
        <p:nvSpPr>
          <p:cNvPr id="460" name="Resulting ciphertext: LXFOPVEFRNH"/>
          <p:cNvSpPr txBox="1"/>
          <p:nvPr/>
        </p:nvSpPr>
        <p:spPr>
          <a:xfrm>
            <a:off x="2007435" y="6280513"/>
            <a:ext cx="243419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LXFOPVEFRN</a:t>
            </a:r>
            <a:r>
              <a:rPr sz="1266" b="1">
                <a:latin typeface="Helvetica"/>
                <a:ea typeface="Helvetica"/>
                <a:cs typeface="Helvetica"/>
                <a:sym typeface="Helvetica"/>
              </a:rPr>
              <a:t>H</a:t>
            </a:r>
          </a:p>
        </p:txBody>
      </p:sp>
    </p:spTree>
    <p:extLst>
      <p:ext uri="{BB962C8B-B14F-4D97-AF65-F5344CB8AC3E}">
        <p14:creationId xmlns:p14="http://schemas.microsoft.com/office/powerpoint/2010/main" val="203747881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2" name="Table"/>
          <p:cNvGraphicFramePr/>
          <p:nvPr>
            <p:extLst>
              <p:ext uri="{D42A27DB-BD31-4B8C-83A1-F6EECF244321}">
                <p14:modId xmlns:p14="http://schemas.microsoft.com/office/powerpoint/2010/main" val="2800883621"/>
              </p:ext>
            </p:extLst>
          </p:nvPr>
        </p:nvGraphicFramePr>
        <p:xfrm>
          <a:off x="3430243" y="275119"/>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3">
                        <a:satOff val="18648"/>
                        <a:lumOff val="5971"/>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solidFill>
                      <a:schemeClr val="accent3">
                        <a:satOff val="18648"/>
                        <a:lumOff val="5971"/>
                      </a:schemeClr>
                    </a:solidFill>
                  </a:tcPr>
                </a:tc>
                <a:tc>
                  <a:txBody>
                    <a:bodyPr/>
                    <a:lstStyle/>
                    <a:p>
                      <a:pPr defTabSz="914400"/>
                      <a:r>
                        <a:rPr sz="1100"/>
                        <a:t>N</a:t>
                      </a:r>
                    </a:p>
                  </a:txBody>
                  <a:tcPr marL="35719" marR="35719" marT="35719" marB="35719" anchor="ctr" horzOverflow="overflow">
                    <a:solidFill>
                      <a:schemeClr val="accent3">
                        <a:satOff val="18648"/>
                        <a:lumOff val="5971"/>
                      </a:schemeClr>
                    </a:solidFill>
                  </a:tcPr>
                </a:tc>
                <a:tc>
                  <a:txBody>
                    <a:bodyPr/>
                    <a:lstStyle/>
                    <a:p>
                      <a:pPr defTabSz="914400"/>
                      <a:r>
                        <a:rPr sz="1100"/>
                        <a:t>O</a:t>
                      </a:r>
                    </a:p>
                  </a:txBody>
                  <a:tcPr marL="35719" marR="35719" marT="35719" marB="35719" anchor="ctr" horzOverflow="overflow">
                    <a:solidFill>
                      <a:schemeClr val="accent3">
                        <a:satOff val="18648"/>
                        <a:lumOff val="5971"/>
                      </a:schemeClr>
                    </a:solidFill>
                  </a:tcPr>
                </a:tc>
                <a:tc>
                  <a:txBody>
                    <a:bodyPr/>
                    <a:lstStyle/>
                    <a:p>
                      <a:pPr defTabSz="914400"/>
                      <a:r>
                        <a:rPr sz="1100"/>
                        <a:t>P</a:t>
                      </a:r>
                    </a:p>
                  </a:txBody>
                  <a:tcPr marL="35719" marR="35719" marT="35719" marB="35719" anchor="ctr" horzOverflow="overflow">
                    <a:solidFill>
                      <a:schemeClr val="accent3">
                        <a:satOff val="18648"/>
                        <a:lumOff val="5971"/>
                      </a:schemeClr>
                    </a:solidFill>
                  </a:tcPr>
                </a:tc>
                <a:tc>
                  <a:txBody>
                    <a:bodyPr/>
                    <a:lstStyle/>
                    <a:p>
                      <a:pPr defTabSz="914400"/>
                      <a:r>
                        <a:rPr sz="1100"/>
                        <a:t>Q</a:t>
                      </a:r>
                    </a:p>
                  </a:txBody>
                  <a:tcPr marL="35719" marR="35719" marT="35719" marB="35719" anchor="ctr" horzOverflow="overflow">
                    <a:solidFill>
                      <a:schemeClr val="accent3">
                        <a:satOff val="18648"/>
                        <a:lumOff val="5971"/>
                      </a:schemeClr>
                    </a:solidFill>
                  </a:tcPr>
                </a:tc>
                <a:tc>
                  <a:txBody>
                    <a:bodyPr/>
                    <a:lstStyle/>
                    <a:p>
                      <a:pPr defTabSz="914400"/>
                      <a:r>
                        <a:rPr sz="1100"/>
                        <a:t>R</a:t>
                      </a:r>
                    </a:p>
                  </a:txBody>
                  <a:tcPr marL="35719" marR="35719" marT="35719" marB="35719" anchor="ctr" horzOverflow="overflow">
                    <a:solidFill>
                      <a:schemeClr val="accent3">
                        <a:satOff val="18648"/>
                        <a:lumOff val="5971"/>
                      </a:schemeClr>
                    </a:solid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solidFill>
                      <a:schemeClr val="accent3">
                        <a:satOff val="18648"/>
                        <a:lumOff val="5971"/>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solidFill>
                      <a:schemeClr val="accent3">
                        <a:satOff val="18648"/>
                        <a:lumOff val="5971"/>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solidFill>
                      <a:schemeClr val="accent3">
                        <a:satOff val="18648"/>
                        <a:lumOff val="5971"/>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solidFill>
                      <a:schemeClr val="accent3">
                        <a:satOff val="18648"/>
                        <a:lumOff val="5971"/>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solidFill>
                      <a:schemeClr val="accent3">
                        <a:satOff val="18648"/>
                        <a:lumOff val="5971"/>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solidFill>
                      <a:schemeClr val="accent3">
                        <a:satOff val="18648"/>
                        <a:lumOff val="5971"/>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solidFill>
                      <a:schemeClr val="accent3">
                        <a:satOff val="18648"/>
                        <a:lumOff val="5971"/>
                      </a:schemeClr>
                    </a:solid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solidFill>
                      <a:schemeClr val="accent3">
                        <a:satOff val="18648"/>
                        <a:lumOff val="5971"/>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solidFill>
                      <a:schemeClr val="accent3">
                        <a:satOff val="18648"/>
                        <a:lumOff val="5971"/>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solidFill>
                      <a:schemeClr val="accent3">
                        <a:satOff val="18648"/>
                        <a:lumOff val="5971"/>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solidFill>
                      <a:schemeClr val="accent3">
                        <a:satOff val="18648"/>
                        <a:lumOff val="5971"/>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solidFill>
                      <a:schemeClr val="accent3">
                        <a:satOff val="18648"/>
                        <a:lumOff val="5971"/>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solidFill>
                      <a:schemeClr val="accent3">
                        <a:satOff val="18648"/>
                        <a:lumOff val="5971"/>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solidFill>
                      <a:schemeClr val="accent3">
                        <a:satOff val="18648"/>
                        <a:lumOff val="5971"/>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solidFill>
                      <a:schemeClr val="accent3">
                        <a:satOff val="18648"/>
                        <a:lumOff val="5971"/>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solidFill>
                      <a:schemeClr val="accent3">
                        <a:satOff val="18648"/>
                        <a:lumOff val="5971"/>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solidFill>
                      <a:schemeClr val="accent3">
                        <a:satOff val="18648"/>
                        <a:lumOff val="5971"/>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solidFill>
                      <a:schemeClr val="accent3">
                        <a:satOff val="18648"/>
                        <a:lumOff val="5971"/>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solidFill>
                      <a:schemeClr val="accent3">
                        <a:satOff val="18648"/>
                        <a:lumOff val="5971"/>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solidFill>
                      <a:schemeClr val="accent3">
                        <a:satOff val="18648"/>
                        <a:lumOff val="5971"/>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dirty="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63" name="Keyword: LEMON; Plaintext: ATTACKATDAWN"/>
          <p:cNvSpPr txBox="1"/>
          <p:nvPr/>
        </p:nvSpPr>
        <p:spPr>
          <a:xfrm>
            <a:off x="250570" y="310555"/>
            <a:ext cx="309027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spcBef>
                <a:spcPts val="2953"/>
              </a:spcBef>
            </a:pPr>
            <a:r>
              <a:rPr sz="1266" dirty="0"/>
              <a:t>Keyword: L</a:t>
            </a:r>
            <a:r>
              <a:rPr sz="1266" b="1" dirty="0">
                <a:latin typeface="Helvetica"/>
                <a:ea typeface="Helvetica"/>
                <a:cs typeface="Helvetica"/>
                <a:sym typeface="Helvetica"/>
              </a:rPr>
              <a:t>E</a:t>
            </a:r>
            <a:r>
              <a:rPr sz="1266" dirty="0"/>
              <a:t>MON; Plaintext: ATTACKATDAW</a:t>
            </a:r>
            <a:r>
              <a:rPr sz="1266" b="1" dirty="0">
                <a:latin typeface="Helvetica"/>
                <a:ea typeface="Helvetica"/>
                <a:cs typeface="Helvetica"/>
                <a:sym typeface="Helvetica"/>
              </a:rPr>
              <a:t>N</a:t>
            </a:r>
          </a:p>
        </p:txBody>
      </p:sp>
      <p:sp>
        <p:nvSpPr>
          <p:cNvPr id="464" name="Resulting ciphertext: LXFOPVEFRNHR"/>
          <p:cNvSpPr txBox="1"/>
          <p:nvPr/>
        </p:nvSpPr>
        <p:spPr>
          <a:xfrm>
            <a:off x="79777" y="6280513"/>
            <a:ext cx="2535182"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Resulting ciphertext: LXFOPVEFRNH</a:t>
            </a:r>
            <a:r>
              <a:rPr sz="1266" b="1">
                <a:latin typeface="Helvetica"/>
                <a:ea typeface="Helvetica"/>
                <a:cs typeface="Helvetica"/>
                <a:sym typeface="Helvetica"/>
              </a:rPr>
              <a:t>R</a:t>
            </a:r>
          </a:p>
        </p:txBody>
      </p:sp>
    </p:spTree>
    <p:extLst>
      <p:ext uri="{BB962C8B-B14F-4D97-AF65-F5344CB8AC3E}">
        <p14:creationId xmlns:p14="http://schemas.microsoft.com/office/powerpoint/2010/main" val="19442833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6" name="Table"/>
          <p:cNvGraphicFramePr/>
          <p:nvPr>
            <p:extLst>
              <p:ext uri="{D42A27DB-BD31-4B8C-83A1-F6EECF244321}">
                <p14:modId xmlns:p14="http://schemas.microsoft.com/office/powerpoint/2010/main" val="2908185474"/>
              </p:ext>
            </p:extLst>
          </p:nvPr>
        </p:nvGraphicFramePr>
        <p:xfrm>
          <a:off x="3442600" y="238048"/>
          <a:ext cx="7358067" cy="6455106"/>
        </p:xfrm>
        <a:graphic>
          <a:graphicData uri="http://schemas.openxmlformats.org/drawingml/2006/table">
            <a:tbl>
              <a:tblPr/>
              <a:tblGrid>
                <a:gridCol w="272521">
                  <a:extLst>
                    <a:ext uri="{9D8B030D-6E8A-4147-A177-3AD203B41FA5}">
                      <a16:colId xmlns:a16="http://schemas.microsoft.com/office/drawing/2014/main" val="20000"/>
                    </a:ext>
                  </a:extLst>
                </a:gridCol>
                <a:gridCol w="272521">
                  <a:extLst>
                    <a:ext uri="{9D8B030D-6E8A-4147-A177-3AD203B41FA5}">
                      <a16:colId xmlns:a16="http://schemas.microsoft.com/office/drawing/2014/main" val="20001"/>
                    </a:ext>
                  </a:extLst>
                </a:gridCol>
                <a:gridCol w="272521">
                  <a:extLst>
                    <a:ext uri="{9D8B030D-6E8A-4147-A177-3AD203B41FA5}">
                      <a16:colId xmlns:a16="http://schemas.microsoft.com/office/drawing/2014/main" val="20002"/>
                    </a:ext>
                  </a:extLst>
                </a:gridCol>
                <a:gridCol w="272521">
                  <a:extLst>
                    <a:ext uri="{9D8B030D-6E8A-4147-A177-3AD203B41FA5}">
                      <a16:colId xmlns:a16="http://schemas.microsoft.com/office/drawing/2014/main" val="20003"/>
                    </a:ext>
                  </a:extLst>
                </a:gridCol>
                <a:gridCol w="272521">
                  <a:extLst>
                    <a:ext uri="{9D8B030D-6E8A-4147-A177-3AD203B41FA5}">
                      <a16:colId xmlns:a16="http://schemas.microsoft.com/office/drawing/2014/main" val="20004"/>
                    </a:ext>
                  </a:extLst>
                </a:gridCol>
                <a:gridCol w="272521">
                  <a:extLst>
                    <a:ext uri="{9D8B030D-6E8A-4147-A177-3AD203B41FA5}">
                      <a16:colId xmlns:a16="http://schemas.microsoft.com/office/drawing/2014/main" val="20005"/>
                    </a:ext>
                  </a:extLst>
                </a:gridCol>
                <a:gridCol w="272521">
                  <a:extLst>
                    <a:ext uri="{9D8B030D-6E8A-4147-A177-3AD203B41FA5}">
                      <a16:colId xmlns:a16="http://schemas.microsoft.com/office/drawing/2014/main" val="20006"/>
                    </a:ext>
                  </a:extLst>
                </a:gridCol>
                <a:gridCol w="272521">
                  <a:extLst>
                    <a:ext uri="{9D8B030D-6E8A-4147-A177-3AD203B41FA5}">
                      <a16:colId xmlns:a16="http://schemas.microsoft.com/office/drawing/2014/main" val="20007"/>
                    </a:ext>
                  </a:extLst>
                </a:gridCol>
                <a:gridCol w="272521">
                  <a:extLst>
                    <a:ext uri="{9D8B030D-6E8A-4147-A177-3AD203B41FA5}">
                      <a16:colId xmlns:a16="http://schemas.microsoft.com/office/drawing/2014/main" val="20008"/>
                    </a:ext>
                  </a:extLst>
                </a:gridCol>
                <a:gridCol w="272521">
                  <a:extLst>
                    <a:ext uri="{9D8B030D-6E8A-4147-A177-3AD203B41FA5}">
                      <a16:colId xmlns:a16="http://schemas.microsoft.com/office/drawing/2014/main" val="20009"/>
                    </a:ext>
                  </a:extLst>
                </a:gridCol>
                <a:gridCol w="272521">
                  <a:extLst>
                    <a:ext uri="{9D8B030D-6E8A-4147-A177-3AD203B41FA5}">
                      <a16:colId xmlns:a16="http://schemas.microsoft.com/office/drawing/2014/main" val="20010"/>
                    </a:ext>
                  </a:extLst>
                </a:gridCol>
                <a:gridCol w="272521">
                  <a:extLst>
                    <a:ext uri="{9D8B030D-6E8A-4147-A177-3AD203B41FA5}">
                      <a16:colId xmlns:a16="http://schemas.microsoft.com/office/drawing/2014/main" val="20011"/>
                    </a:ext>
                  </a:extLst>
                </a:gridCol>
                <a:gridCol w="272521">
                  <a:extLst>
                    <a:ext uri="{9D8B030D-6E8A-4147-A177-3AD203B41FA5}">
                      <a16:colId xmlns:a16="http://schemas.microsoft.com/office/drawing/2014/main" val="20012"/>
                    </a:ext>
                  </a:extLst>
                </a:gridCol>
                <a:gridCol w="272521">
                  <a:extLst>
                    <a:ext uri="{9D8B030D-6E8A-4147-A177-3AD203B41FA5}">
                      <a16:colId xmlns:a16="http://schemas.microsoft.com/office/drawing/2014/main" val="20013"/>
                    </a:ext>
                  </a:extLst>
                </a:gridCol>
                <a:gridCol w="272521">
                  <a:extLst>
                    <a:ext uri="{9D8B030D-6E8A-4147-A177-3AD203B41FA5}">
                      <a16:colId xmlns:a16="http://schemas.microsoft.com/office/drawing/2014/main" val="20014"/>
                    </a:ext>
                  </a:extLst>
                </a:gridCol>
                <a:gridCol w="272521">
                  <a:extLst>
                    <a:ext uri="{9D8B030D-6E8A-4147-A177-3AD203B41FA5}">
                      <a16:colId xmlns:a16="http://schemas.microsoft.com/office/drawing/2014/main" val="20015"/>
                    </a:ext>
                  </a:extLst>
                </a:gridCol>
                <a:gridCol w="272521">
                  <a:extLst>
                    <a:ext uri="{9D8B030D-6E8A-4147-A177-3AD203B41FA5}">
                      <a16:colId xmlns:a16="http://schemas.microsoft.com/office/drawing/2014/main" val="20016"/>
                    </a:ext>
                  </a:extLst>
                </a:gridCol>
                <a:gridCol w="272521">
                  <a:extLst>
                    <a:ext uri="{9D8B030D-6E8A-4147-A177-3AD203B41FA5}">
                      <a16:colId xmlns:a16="http://schemas.microsoft.com/office/drawing/2014/main" val="20017"/>
                    </a:ext>
                  </a:extLst>
                </a:gridCol>
                <a:gridCol w="272521">
                  <a:extLst>
                    <a:ext uri="{9D8B030D-6E8A-4147-A177-3AD203B41FA5}">
                      <a16:colId xmlns:a16="http://schemas.microsoft.com/office/drawing/2014/main" val="20018"/>
                    </a:ext>
                  </a:extLst>
                </a:gridCol>
                <a:gridCol w="272521">
                  <a:extLst>
                    <a:ext uri="{9D8B030D-6E8A-4147-A177-3AD203B41FA5}">
                      <a16:colId xmlns:a16="http://schemas.microsoft.com/office/drawing/2014/main" val="20019"/>
                    </a:ext>
                  </a:extLst>
                </a:gridCol>
                <a:gridCol w="272521">
                  <a:extLst>
                    <a:ext uri="{9D8B030D-6E8A-4147-A177-3AD203B41FA5}">
                      <a16:colId xmlns:a16="http://schemas.microsoft.com/office/drawing/2014/main" val="20020"/>
                    </a:ext>
                  </a:extLst>
                </a:gridCol>
                <a:gridCol w="272521">
                  <a:extLst>
                    <a:ext uri="{9D8B030D-6E8A-4147-A177-3AD203B41FA5}">
                      <a16:colId xmlns:a16="http://schemas.microsoft.com/office/drawing/2014/main" val="20021"/>
                    </a:ext>
                  </a:extLst>
                </a:gridCol>
                <a:gridCol w="272521">
                  <a:extLst>
                    <a:ext uri="{9D8B030D-6E8A-4147-A177-3AD203B41FA5}">
                      <a16:colId xmlns:a16="http://schemas.microsoft.com/office/drawing/2014/main" val="20022"/>
                    </a:ext>
                  </a:extLst>
                </a:gridCol>
                <a:gridCol w="272521">
                  <a:extLst>
                    <a:ext uri="{9D8B030D-6E8A-4147-A177-3AD203B41FA5}">
                      <a16:colId xmlns:a16="http://schemas.microsoft.com/office/drawing/2014/main" val="20023"/>
                    </a:ext>
                  </a:extLst>
                </a:gridCol>
                <a:gridCol w="272521">
                  <a:extLst>
                    <a:ext uri="{9D8B030D-6E8A-4147-A177-3AD203B41FA5}">
                      <a16:colId xmlns:a16="http://schemas.microsoft.com/office/drawing/2014/main" val="20024"/>
                    </a:ext>
                  </a:extLst>
                </a:gridCol>
                <a:gridCol w="272521">
                  <a:extLst>
                    <a:ext uri="{9D8B030D-6E8A-4147-A177-3AD203B41FA5}">
                      <a16:colId xmlns:a16="http://schemas.microsoft.com/office/drawing/2014/main" val="20025"/>
                    </a:ext>
                  </a:extLst>
                </a:gridCol>
                <a:gridCol w="272521">
                  <a:extLst>
                    <a:ext uri="{9D8B030D-6E8A-4147-A177-3AD203B41FA5}">
                      <a16:colId xmlns:a16="http://schemas.microsoft.com/office/drawing/2014/main" val="20026"/>
                    </a:ext>
                  </a:extLst>
                </a:gridCol>
              </a:tblGrid>
              <a:tr h="232172">
                <a:tc>
                  <a:txBody>
                    <a:bodyPr/>
                    <a:lstStyle/>
                    <a:p>
                      <a:pPr defTabSz="914400">
                        <a:defRPr sz="1500"/>
                      </a:pPr>
                      <a:endParaRPr sz="1100"/>
                    </a:p>
                  </a:txBody>
                  <a:tcPr marL="35719" marR="35719" marT="35719" marB="35719" anchor="ctr" horzOverflow="overflow">
                    <a:lnL w="12700">
                      <a:solidFill>
                        <a:srgbClr val="606060"/>
                      </a:solidFill>
                      <a:miter lim="400000"/>
                    </a:lnL>
                    <a:lnT w="12700">
                      <a:solidFill>
                        <a:srgbClr val="606060"/>
                      </a:solidFill>
                      <a:miter lim="400000"/>
                    </a:lnT>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lnT w="12700">
                      <a:solidFill>
                        <a:srgbClr val="606060"/>
                      </a:solidFill>
                      <a:miter lim="400000"/>
                    </a:lnT>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R w="12700">
                      <a:solidFill>
                        <a:srgbClr val="606060"/>
                      </a:solidFill>
                      <a:miter lim="400000"/>
                    </a:lnR>
                    <a:lnT w="12700">
                      <a:solidFill>
                        <a:srgbClr val="606060"/>
                      </a:solidFill>
                      <a:miter lim="400000"/>
                    </a:lnT>
                    <a:solidFill>
                      <a:schemeClr val="accent2">
                        <a:hueOff val="-2473792"/>
                        <a:satOff val="-50209"/>
                        <a:lumOff val="23543"/>
                      </a:schemeClr>
                    </a:solidFill>
                  </a:tcPr>
                </a:tc>
                <a:extLst>
                  <a:ext uri="{0D108BD9-81ED-4DB2-BD59-A6C34878D82A}">
                    <a16:rowId xmlns:a16="http://schemas.microsoft.com/office/drawing/2014/main" val="10000"/>
                  </a:ext>
                </a:extLst>
              </a:tr>
              <a:tr h="232172">
                <a:tc>
                  <a:txBody>
                    <a:bodyPr/>
                    <a:lstStyle/>
                    <a:p>
                      <a:pPr defTabSz="914400"/>
                      <a:r>
                        <a:rPr sz="1100"/>
                        <a:t>A</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1"/>
                  </a:ext>
                </a:extLst>
              </a:tr>
              <a:tr h="232172">
                <a:tc>
                  <a:txBody>
                    <a:bodyPr/>
                    <a:lstStyle/>
                    <a:p>
                      <a:pPr defTabSz="914400"/>
                      <a:r>
                        <a:rPr sz="1100"/>
                        <a:t>B</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2"/>
                  </a:ext>
                </a:extLst>
              </a:tr>
              <a:tr h="232172">
                <a:tc>
                  <a:txBody>
                    <a:bodyPr/>
                    <a:lstStyle/>
                    <a:p>
                      <a:pPr defTabSz="914400"/>
                      <a:r>
                        <a:rPr sz="1100"/>
                        <a:t>C</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3"/>
                  </a:ext>
                </a:extLst>
              </a:tr>
              <a:tr h="232172">
                <a:tc>
                  <a:txBody>
                    <a:bodyPr/>
                    <a:lstStyle/>
                    <a:p>
                      <a:pPr defTabSz="914400"/>
                      <a:r>
                        <a:rPr sz="1100"/>
                        <a:t>D</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4"/>
                  </a:ext>
                </a:extLst>
              </a:tr>
              <a:tr h="232172">
                <a:tc>
                  <a:txBody>
                    <a:bodyPr/>
                    <a:lstStyle/>
                    <a:p>
                      <a:pPr defTabSz="914400"/>
                      <a:r>
                        <a:rPr sz="1100"/>
                        <a:t>E</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5"/>
                  </a:ext>
                </a:extLst>
              </a:tr>
              <a:tr h="232172">
                <a:tc>
                  <a:txBody>
                    <a:bodyPr/>
                    <a:lstStyle/>
                    <a:p>
                      <a:pPr defTabSz="914400"/>
                      <a:r>
                        <a:rPr sz="1100"/>
                        <a:t>F</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6"/>
                  </a:ext>
                </a:extLst>
              </a:tr>
              <a:tr h="232172">
                <a:tc>
                  <a:txBody>
                    <a:bodyPr/>
                    <a:lstStyle/>
                    <a:p>
                      <a:pPr defTabSz="914400"/>
                      <a:r>
                        <a:rPr sz="1100"/>
                        <a:t>G</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7"/>
                  </a:ext>
                </a:extLst>
              </a:tr>
              <a:tr h="232172">
                <a:tc>
                  <a:txBody>
                    <a:bodyPr/>
                    <a:lstStyle/>
                    <a:p>
                      <a:pPr defTabSz="914400"/>
                      <a:r>
                        <a:rPr sz="1100"/>
                        <a:t>H</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8"/>
                  </a:ext>
                </a:extLst>
              </a:tr>
              <a:tr h="232172">
                <a:tc>
                  <a:txBody>
                    <a:bodyPr/>
                    <a:lstStyle/>
                    <a:p>
                      <a:pPr defTabSz="914400"/>
                      <a:r>
                        <a:rPr sz="1100"/>
                        <a:t>I</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09"/>
                  </a:ext>
                </a:extLst>
              </a:tr>
              <a:tr h="232172">
                <a:tc>
                  <a:txBody>
                    <a:bodyPr/>
                    <a:lstStyle/>
                    <a:p>
                      <a:pPr defTabSz="914400"/>
                      <a:r>
                        <a:rPr sz="1100"/>
                        <a:t>J</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0"/>
                  </a:ext>
                </a:extLst>
              </a:tr>
              <a:tr h="232172">
                <a:tc>
                  <a:txBody>
                    <a:bodyPr/>
                    <a:lstStyle/>
                    <a:p>
                      <a:pPr defTabSz="914400"/>
                      <a:r>
                        <a:rPr sz="1100"/>
                        <a:t>K</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1"/>
                  </a:ext>
                </a:extLst>
              </a:tr>
              <a:tr h="232172">
                <a:tc>
                  <a:txBody>
                    <a:bodyPr/>
                    <a:lstStyle/>
                    <a:p>
                      <a:pPr defTabSz="914400"/>
                      <a:r>
                        <a:rPr sz="1100"/>
                        <a:t>L</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2"/>
                  </a:ext>
                </a:extLst>
              </a:tr>
              <a:tr h="232172">
                <a:tc>
                  <a:txBody>
                    <a:bodyPr/>
                    <a:lstStyle/>
                    <a:p>
                      <a:pPr defTabSz="914400"/>
                      <a:r>
                        <a:rPr sz="1100"/>
                        <a:t>M</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3"/>
                  </a:ext>
                </a:extLst>
              </a:tr>
              <a:tr h="232172">
                <a:tc>
                  <a:txBody>
                    <a:bodyPr/>
                    <a:lstStyle/>
                    <a:p>
                      <a:pPr defTabSz="914400"/>
                      <a:r>
                        <a:rPr sz="1100"/>
                        <a:t>N</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4"/>
                  </a:ext>
                </a:extLst>
              </a:tr>
              <a:tr h="232172">
                <a:tc>
                  <a:txBody>
                    <a:bodyPr/>
                    <a:lstStyle/>
                    <a:p>
                      <a:pPr defTabSz="914400"/>
                      <a:r>
                        <a:rPr sz="1100"/>
                        <a:t>O</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5"/>
                  </a:ext>
                </a:extLst>
              </a:tr>
              <a:tr h="232172">
                <a:tc>
                  <a:txBody>
                    <a:bodyPr/>
                    <a:lstStyle/>
                    <a:p>
                      <a:pPr defTabSz="914400"/>
                      <a:r>
                        <a:rPr sz="1100"/>
                        <a:t>P</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6"/>
                  </a:ext>
                </a:extLst>
              </a:tr>
              <a:tr h="232172">
                <a:tc>
                  <a:txBody>
                    <a:bodyPr/>
                    <a:lstStyle/>
                    <a:p>
                      <a:pPr defTabSz="914400"/>
                      <a:r>
                        <a:rPr sz="1100"/>
                        <a:t>Q</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7"/>
                  </a:ext>
                </a:extLst>
              </a:tr>
              <a:tr h="232172">
                <a:tc>
                  <a:txBody>
                    <a:bodyPr/>
                    <a:lstStyle/>
                    <a:p>
                      <a:pPr defTabSz="914400"/>
                      <a:r>
                        <a:rPr sz="1100"/>
                        <a:t>R</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8"/>
                  </a:ext>
                </a:extLst>
              </a:tr>
              <a:tr h="232172">
                <a:tc>
                  <a:txBody>
                    <a:bodyPr/>
                    <a:lstStyle/>
                    <a:p>
                      <a:pPr defTabSz="914400"/>
                      <a:r>
                        <a:rPr sz="1100"/>
                        <a:t>S</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19"/>
                  </a:ext>
                </a:extLst>
              </a:tr>
              <a:tr h="232172">
                <a:tc>
                  <a:txBody>
                    <a:bodyPr/>
                    <a:lstStyle/>
                    <a:p>
                      <a:pPr defTabSz="914400"/>
                      <a:r>
                        <a:rPr sz="1100"/>
                        <a:t>T</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0"/>
                  </a:ext>
                </a:extLst>
              </a:tr>
              <a:tr h="232172">
                <a:tc>
                  <a:txBody>
                    <a:bodyPr/>
                    <a:lstStyle/>
                    <a:p>
                      <a:pPr defTabSz="914400"/>
                      <a:r>
                        <a:rPr sz="1100"/>
                        <a:t>U</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1"/>
                  </a:ext>
                </a:extLst>
              </a:tr>
              <a:tr h="232172">
                <a:tc>
                  <a:txBody>
                    <a:bodyPr/>
                    <a:lstStyle/>
                    <a:p>
                      <a:pPr defTabSz="914400"/>
                      <a:r>
                        <a:rPr sz="1100"/>
                        <a:t>V</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2"/>
                  </a:ext>
                </a:extLst>
              </a:tr>
              <a:tr h="232172">
                <a:tc>
                  <a:txBody>
                    <a:bodyPr/>
                    <a:lstStyle/>
                    <a:p>
                      <a:pPr defTabSz="914400"/>
                      <a:r>
                        <a:rPr sz="1100"/>
                        <a:t>W</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3"/>
                  </a:ext>
                </a:extLst>
              </a:tr>
              <a:tr h="232172">
                <a:tc>
                  <a:txBody>
                    <a:bodyPr/>
                    <a:lstStyle/>
                    <a:p>
                      <a:pPr defTabSz="914400"/>
                      <a:r>
                        <a:rPr sz="1100"/>
                        <a:t>X</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X</a:t>
                      </a:r>
                    </a:p>
                  </a:txBody>
                  <a:tcPr marL="35719" marR="35719" marT="35719" marB="35719" anchor="ctr" horzOverflow="overflow">
                    <a:no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4"/>
                  </a:ext>
                </a:extLst>
              </a:tr>
              <a:tr h="232172">
                <a:tc>
                  <a:txBody>
                    <a:bodyPr/>
                    <a:lstStyle/>
                    <a:p>
                      <a:pPr defTabSz="914400"/>
                      <a:r>
                        <a:rPr sz="1100"/>
                        <a:t>Y</a:t>
                      </a:r>
                    </a:p>
                  </a:txBody>
                  <a:tcPr marL="35719" marR="35719" marT="35719" marB="35719" anchor="ctr" horzOverflow="overflow">
                    <a:lnL w="12700">
                      <a:solidFill>
                        <a:srgbClr val="606060"/>
                      </a:solidFill>
                      <a:miter lim="400000"/>
                    </a:lnL>
                    <a:solidFill>
                      <a:schemeClr val="accent2">
                        <a:hueOff val="-2473792"/>
                        <a:satOff val="-50209"/>
                        <a:lumOff val="23543"/>
                      </a:schemeClr>
                    </a:solidFill>
                  </a:tcPr>
                </a:tc>
                <a:tc>
                  <a:txBody>
                    <a:bodyPr/>
                    <a:lstStyle/>
                    <a:p>
                      <a:pPr defTabSz="914400"/>
                      <a:r>
                        <a:rPr sz="1100"/>
                        <a:t>Y</a:t>
                      </a:r>
                    </a:p>
                  </a:txBody>
                  <a:tcPr marL="35719" marR="35719" marT="35719" marB="35719" anchor="ctr" horzOverflow="overflow">
                    <a:noFill/>
                  </a:tcPr>
                </a:tc>
                <a:tc>
                  <a:txBody>
                    <a:bodyPr/>
                    <a:lstStyle/>
                    <a:p>
                      <a:pPr defTabSz="914400"/>
                      <a:r>
                        <a:rPr sz="1100"/>
                        <a:t>Z</a:t>
                      </a:r>
                    </a:p>
                  </a:txBody>
                  <a:tcPr marL="35719" marR="35719" marT="35719" marB="35719" anchor="ctr" horzOverflow="overflow">
                    <a:noFill/>
                  </a:tcPr>
                </a:tc>
                <a:tc>
                  <a:txBody>
                    <a:bodyPr/>
                    <a:lstStyle/>
                    <a:p>
                      <a:pPr defTabSz="914400"/>
                      <a:r>
                        <a:rPr sz="1100"/>
                        <a:t>A</a:t>
                      </a:r>
                    </a:p>
                  </a:txBody>
                  <a:tcPr marL="35719" marR="35719" marT="35719" marB="35719" anchor="ctr" horzOverflow="overflow">
                    <a:noFill/>
                  </a:tcPr>
                </a:tc>
                <a:tc>
                  <a:txBody>
                    <a:bodyPr/>
                    <a:lstStyle/>
                    <a:p>
                      <a:pPr defTabSz="914400"/>
                      <a:r>
                        <a:rPr sz="1100"/>
                        <a:t>B</a:t>
                      </a:r>
                    </a:p>
                  </a:txBody>
                  <a:tcPr marL="35719" marR="35719" marT="35719" marB="35719" anchor="ctr" horzOverflow="overflow">
                    <a:noFill/>
                  </a:tcPr>
                </a:tc>
                <a:tc>
                  <a:txBody>
                    <a:bodyPr/>
                    <a:lstStyle/>
                    <a:p>
                      <a:pPr defTabSz="914400"/>
                      <a:r>
                        <a:rPr sz="1100"/>
                        <a:t>C</a:t>
                      </a:r>
                    </a:p>
                  </a:txBody>
                  <a:tcPr marL="35719" marR="35719" marT="35719" marB="35719" anchor="ctr" horzOverflow="overflow">
                    <a:noFill/>
                  </a:tcPr>
                </a:tc>
                <a:tc>
                  <a:txBody>
                    <a:bodyPr/>
                    <a:lstStyle/>
                    <a:p>
                      <a:pPr defTabSz="914400"/>
                      <a:r>
                        <a:rPr sz="1100"/>
                        <a:t>D</a:t>
                      </a:r>
                    </a:p>
                  </a:txBody>
                  <a:tcPr marL="35719" marR="35719" marT="35719" marB="35719" anchor="ctr" horzOverflow="overflow">
                    <a:noFill/>
                  </a:tcPr>
                </a:tc>
                <a:tc>
                  <a:txBody>
                    <a:bodyPr/>
                    <a:lstStyle/>
                    <a:p>
                      <a:pPr defTabSz="914400"/>
                      <a:r>
                        <a:rPr sz="1100"/>
                        <a:t>E</a:t>
                      </a:r>
                    </a:p>
                  </a:txBody>
                  <a:tcPr marL="35719" marR="35719" marT="35719" marB="35719" anchor="ctr" horzOverflow="overflow">
                    <a:noFill/>
                  </a:tcPr>
                </a:tc>
                <a:tc>
                  <a:txBody>
                    <a:bodyPr/>
                    <a:lstStyle/>
                    <a:p>
                      <a:pPr defTabSz="914400"/>
                      <a:r>
                        <a:rPr sz="1100"/>
                        <a:t>F</a:t>
                      </a:r>
                    </a:p>
                  </a:txBody>
                  <a:tcPr marL="35719" marR="35719" marT="35719" marB="35719" anchor="ctr" horzOverflow="overflow">
                    <a:noFill/>
                  </a:tcPr>
                </a:tc>
                <a:tc>
                  <a:txBody>
                    <a:bodyPr/>
                    <a:lstStyle/>
                    <a:p>
                      <a:pPr defTabSz="914400"/>
                      <a:r>
                        <a:rPr sz="1100"/>
                        <a:t>G</a:t>
                      </a:r>
                    </a:p>
                  </a:txBody>
                  <a:tcPr marL="35719" marR="35719" marT="35719" marB="35719" anchor="ctr" horzOverflow="overflow">
                    <a:noFill/>
                  </a:tcPr>
                </a:tc>
                <a:tc>
                  <a:txBody>
                    <a:bodyPr/>
                    <a:lstStyle/>
                    <a:p>
                      <a:pPr defTabSz="914400"/>
                      <a:r>
                        <a:rPr sz="1100"/>
                        <a:t>H</a:t>
                      </a:r>
                    </a:p>
                  </a:txBody>
                  <a:tcPr marL="35719" marR="35719" marT="35719" marB="35719" anchor="ctr" horzOverflow="overflow">
                    <a:noFill/>
                  </a:tcPr>
                </a:tc>
                <a:tc>
                  <a:txBody>
                    <a:bodyPr/>
                    <a:lstStyle/>
                    <a:p>
                      <a:pPr defTabSz="914400"/>
                      <a:r>
                        <a:rPr sz="1100"/>
                        <a:t>I</a:t>
                      </a:r>
                    </a:p>
                  </a:txBody>
                  <a:tcPr marL="35719" marR="35719" marT="35719" marB="35719" anchor="ctr" horzOverflow="overflow">
                    <a:noFill/>
                  </a:tcPr>
                </a:tc>
                <a:tc>
                  <a:txBody>
                    <a:bodyPr/>
                    <a:lstStyle/>
                    <a:p>
                      <a:pPr defTabSz="914400"/>
                      <a:r>
                        <a:rPr sz="1100"/>
                        <a:t>J</a:t>
                      </a:r>
                    </a:p>
                  </a:txBody>
                  <a:tcPr marL="35719" marR="35719" marT="35719" marB="35719" anchor="ctr" horzOverflow="overflow">
                    <a:noFill/>
                  </a:tcPr>
                </a:tc>
                <a:tc>
                  <a:txBody>
                    <a:bodyPr/>
                    <a:lstStyle/>
                    <a:p>
                      <a:pPr defTabSz="914400"/>
                      <a:r>
                        <a:rPr sz="1100"/>
                        <a:t>K</a:t>
                      </a:r>
                    </a:p>
                  </a:txBody>
                  <a:tcPr marL="35719" marR="35719" marT="35719" marB="35719" anchor="ctr" horzOverflow="overflow">
                    <a:noFill/>
                  </a:tcPr>
                </a:tc>
                <a:tc>
                  <a:txBody>
                    <a:bodyPr/>
                    <a:lstStyle/>
                    <a:p>
                      <a:pPr defTabSz="914400"/>
                      <a:r>
                        <a:rPr sz="1100"/>
                        <a:t>L</a:t>
                      </a:r>
                    </a:p>
                  </a:txBody>
                  <a:tcPr marL="35719" marR="35719" marT="35719" marB="35719" anchor="ctr" horzOverflow="overflow">
                    <a:noFill/>
                  </a:tcPr>
                </a:tc>
                <a:tc>
                  <a:txBody>
                    <a:bodyPr/>
                    <a:lstStyle/>
                    <a:p>
                      <a:pPr defTabSz="914400"/>
                      <a:r>
                        <a:rPr sz="1100"/>
                        <a:t>M</a:t>
                      </a:r>
                    </a:p>
                  </a:txBody>
                  <a:tcPr marL="35719" marR="35719" marT="35719" marB="35719" anchor="ctr" horzOverflow="overflow">
                    <a:noFill/>
                  </a:tcPr>
                </a:tc>
                <a:tc>
                  <a:txBody>
                    <a:bodyPr/>
                    <a:lstStyle/>
                    <a:p>
                      <a:pPr defTabSz="914400"/>
                      <a:r>
                        <a:rPr sz="1100"/>
                        <a:t>N</a:t>
                      </a:r>
                    </a:p>
                  </a:txBody>
                  <a:tcPr marL="35719" marR="35719" marT="35719" marB="35719" anchor="ctr" horzOverflow="overflow">
                    <a:noFill/>
                  </a:tcPr>
                </a:tc>
                <a:tc>
                  <a:txBody>
                    <a:bodyPr/>
                    <a:lstStyle/>
                    <a:p>
                      <a:pPr defTabSz="914400"/>
                      <a:r>
                        <a:rPr sz="1100"/>
                        <a:t>O</a:t>
                      </a:r>
                    </a:p>
                  </a:txBody>
                  <a:tcPr marL="35719" marR="35719" marT="35719" marB="35719" anchor="ctr" horzOverflow="overflow">
                    <a:noFill/>
                  </a:tcPr>
                </a:tc>
                <a:tc>
                  <a:txBody>
                    <a:bodyPr/>
                    <a:lstStyle/>
                    <a:p>
                      <a:pPr defTabSz="914400"/>
                      <a:r>
                        <a:rPr sz="1100"/>
                        <a:t>P</a:t>
                      </a:r>
                    </a:p>
                  </a:txBody>
                  <a:tcPr marL="35719" marR="35719" marT="35719" marB="35719" anchor="ctr" horzOverflow="overflow">
                    <a:noFill/>
                  </a:tcPr>
                </a:tc>
                <a:tc>
                  <a:txBody>
                    <a:bodyPr/>
                    <a:lstStyle/>
                    <a:p>
                      <a:pPr defTabSz="914400"/>
                      <a:r>
                        <a:rPr sz="1100"/>
                        <a:t>Q</a:t>
                      </a:r>
                    </a:p>
                  </a:txBody>
                  <a:tcPr marL="35719" marR="35719" marT="35719" marB="35719" anchor="ctr" horzOverflow="overflow">
                    <a:noFill/>
                  </a:tcPr>
                </a:tc>
                <a:tc>
                  <a:txBody>
                    <a:bodyPr/>
                    <a:lstStyle/>
                    <a:p>
                      <a:pPr defTabSz="914400"/>
                      <a:r>
                        <a:rPr sz="1100"/>
                        <a:t>R</a:t>
                      </a:r>
                    </a:p>
                  </a:txBody>
                  <a:tcPr marL="35719" marR="35719" marT="35719" marB="35719" anchor="ctr" horzOverflow="overflow">
                    <a:noFill/>
                  </a:tcPr>
                </a:tc>
                <a:tc>
                  <a:txBody>
                    <a:bodyPr/>
                    <a:lstStyle/>
                    <a:p>
                      <a:pPr defTabSz="914400"/>
                      <a:r>
                        <a:rPr sz="1100"/>
                        <a:t>S</a:t>
                      </a:r>
                    </a:p>
                  </a:txBody>
                  <a:tcPr marL="35719" marR="35719" marT="35719" marB="35719" anchor="ctr" horzOverflow="overflow">
                    <a:noFill/>
                  </a:tcPr>
                </a:tc>
                <a:tc>
                  <a:txBody>
                    <a:bodyPr/>
                    <a:lstStyle/>
                    <a:p>
                      <a:pPr defTabSz="914400"/>
                      <a:r>
                        <a:rPr sz="1100"/>
                        <a:t>T</a:t>
                      </a:r>
                    </a:p>
                  </a:txBody>
                  <a:tcPr marL="35719" marR="35719" marT="35719" marB="35719" anchor="ctr" horzOverflow="overflow">
                    <a:noFill/>
                  </a:tcPr>
                </a:tc>
                <a:tc>
                  <a:txBody>
                    <a:bodyPr/>
                    <a:lstStyle/>
                    <a:p>
                      <a:pPr defTabSz="914400"/>
                      <a:r>
                        <a:rPr sz="1100"/>
                        <a:t>U</a:t>
                      </a:r>
                    </a:p>
                  </a:txBody>
                  <a:tcPr marL="35719" marR="35719" marT="35719" marB="35719" anchor="ctr" horzOverflow="overflow">
                    <a:noFill/>
                  </a:tcPr>
                </a:tc>
                <a:tc>
                  <a:txBody>
                    <a:bodyPr/>
                    <a:lstStyle/>
                    <a:p>
                      <a:pPr defTabSz="914400"/>
                      <a:r>
                        <a:rPr sz="1100"/>
                        <a:t>V</a:t>
                      </a:r>
                    </a:p>
                  </a:txBody>
                  <a:tcPr marL="35719" marR="35719" marT="35719" marB="35719" anchor="ctr" horzOverflow="overflow">
                    <a:noFill/>
                  </a:tcPr>
                </a:tc>
                <a:tc>
                  <a:txBody>
                    <a:bodyPr/>
                    <a:lstStyle/>
                    <a:p>
                      <a:pPr defTabSz="914400"/>
                      <a:r>
                        <a:rPr sz="1100"/>
                        <a:t>W</a:t>
                      </a:r>
                    </a:p>
                  </a:txBody>
                  <a:tcPr marL="35719" marR="35719" marT="35719" marB="35719" anchor="ctr" horzOverflow="overflow">
                    <a:noFill/>
                  </a:tcPr>
                </a:tc>
                <a:tc>
                  <a:txBody>
                    <a:bodyPr/>
                    <a:lstStyle/>
                    <a:p>
                      <a:pPr defTabSz="914400"/>
                      <a:r>
                        <a:rPr sz="1100"/>
                        <a:t>X</a:t>
                      </a:r>
                    </a:p>
                  </a:txBody>
                  <a:tcPr marL="35719" marR="35719" marT="35719" marB="35719" anchor="ctr" horzOverflow="overflow">
                    <a:lnR w="12700">
                      <a:solidFill>
                        <a:srgbClr val="606060"/>
                      </a:solidFill>
                      <a:miter lim="400000"/>
                    </a:lnR>
                    <a:noFill/>
                  </a:tcPr>
                </a:tc>
                <a:extLst>
                  <a:ext uri="{0D108BD9-81ED-4DB2-BD59-A6C34878D82A}">
                    <a16:rowId xmlns:a16="http://schemas.microsoft.com/office/drawing/2014/main" val="10025"/>
                  </a:ext>
                </a:extLst>
              </a:tr>
              <a:tr h="232172">
                <a:tc>
                  <a:txBody>
                    <a:bodyPr/>
                    <a:lstStyle/>
                    <a:p>
                      <a:pPr defTabSz="914400"/>
                      <a:r>
                        <a:rPr sz="1100"/>
                        <a:t>Z</a:t>
                      </a:r>
                    </a:p>
                  </a:txBody>
                  <a:tcPr marL="35719" marR="35719" marT="35719" marB="35719" anchor="ctr" horzOverflow="overflow">
                    <a:lnL w="12700">
                      <a:solidFill>
                        <a:srgbClr val="606060"/>
                      </a:solidFill>
                      <a:miter lim="400000"/>
                    </a:lnL>
                    <a:lnB w="12700">
                      <a:solidFill>
                        <a:srgbClr val="606060"/>
                      </a:solidFill>
                      <a:miter lim="400000"/>
                    </a:lnB>
                    <a:solidFill>
                      <a:schemeClr val="accent2">
                        <a:hueOff val="-2473792"/>
                        <a:satOff val="-50209"/>
                        <a:lumOff val="23543"/>
                      </a:schemeClr>
                    </a:solidFill>
                  </a:tcPr>
                </a:tc>
                <a:tc>
                  <a:txBody>
                    <a:bodyPr/>
                    <a:lstStyle/>
                    <a:p>
                      <a:pPr defTabSz="914400"/>
                      <a:r>
                        <a:rPr sz="1100"/>
                        <a:t>Z</a:t>
                      </a:r>
                    </a:p>
                  </a:txBody>
                  <a:tcPr marL="35719" marR="35719" marT="35719" marB="35719" anchor="ctr" horzOverflow="overflow">
                    <a:lnB w="12700">
                      <a:solidFill>
                        <a:srgbClr val="606060"/>
                      </a:solidFill>
                      <a:miter lim="400000"/>
                    </a:lnB>
                    <a:noFill/>
                  </a:tcPr>
                </a:tc>
                <a:tc>
                  <a:txBody>
                    <a:bodyPr/>
                    <a:lstStyle/>
                    <a:p>
                      <a:pPr defTabSz="914400"/>
                      <a:r>
                        <a:rPr sz="1100"/>
                        <a:t>A</a:t>
                      </a:r>
                    </a:p>
                  </a:txBody>
                  <a:tcPr marL="35719" marR="35719" marT="35719" marB="35719" anchor="ctr" horzOverflow="overflow">
                    <a:lnB w="12700">
                      <a:solidFill>
                        <a:srgbClr val="606060"/>
                      </a:solidFill>
                      <a:miter lim="400000"/>
                    </a:lnB>
                    <a:noFill/>
                  </a:tcPr>
                </a:tc>
                <a:tc>
                  <a:txBody>
                    <a:bodyPr/>
                    <a:lstStyle/>
                    <a:p>
                      <a:pPr defTabSz="914400"/>
                      <a:r>
                        <a:rPr sz="1100"/>
                        <a:t>B</a:t>
                      </a:r>
                    </a:p>
                  </a:txBody>
                  <a:tcPr marL="35719" marR="35719" marT="35719" marB="35719" anchor="ctr" horzOverflow="overflow">
                    <a:lnB w="12700">
                      <a:solidFill>
                        <a:srgbClr val="606060"/>
                      </a:solidFill>
                      <a:miter lim="400000"/>
                    </a:lnB>
                    <a:noFill/>
                  </a:tcPr>
                </a:tc>
                <a:tc>
                  <a:txBody>
                    <a:bodyPr/>
                    <a:lstStyle/>
                    <a:p>
                      <a:pPr defTabSz="914400"/>
                      <a:r>
                        <a:rPr sz="1100"/>
                        <a:t>C</a:t>
                      </a:r>
                    </a:p>
                  </a:txBody>
                  <a:tcPr marL="35719" marR="35719" marT="35719" marB="35719" anchor="ctr" horzOverflow="overflow">
                    <a:lnB w="12700">
                      <a:solidFill>
                        <a:srgbClr val="606060"/>
                      </a:solidFill>
                      <a:miter lim="400000"/>
                    </a:lnB>
                    <a:noFill/>
                  </a:tcPr>
                </a:tc>
                <a:tc>
                  <a:txBody>
                    <a:bodyPr/>
                    <a:lstStyle/>
                    <a:p>
                      <a:pPr defTabSz="914400"/>
                      <a:r>
                        <a:rPr sz="1100"/>
                        <a:t>D</a:t>
                      </a:r>
                    </a:p>
                  </a:txBody>
                  <a:tcPr marL="35719" marR="35719" marT="35719" marB="35719" anchor="ctr" horzOverflow="overflow">
                    <a:lnB w="12700">
                      <a:solidFill>
                        <a:srgbClr val="606060"/>
                      </a:solidFill>
                      <a:miter lim="400000"/>
                    </a:lnB>
                    <a:noFill/>
                  </a:tcPr>
                </a:tc>
                <a:tc>
                  <a:txBody>
                    <a:bodyPr/>
                    <a:lstStyle/>
                    <a:p>
                      <a:pPr defTabSz="914400"/>
                      <a:r>
                        <a:rPr sz="1100"/>
                        <a:t>E</a:t>
                      </a:r>
                    </a:p>
                  </a:txBody>
                  <a:tcPr marL="35719" marR="35719" marT="35719" marB="35719" anchor="ctr" horzOverflow="overflow">
                    <a:lnB w="12700">
                      <a:solidFill>
                        <a:srgbClr val="606060"/>
                      </a:solidFill>
                      <a:miter lim="400000"/>
                    </a:lnB>
                    <a:noFill/>
                  </a:tcPr>
                </a:tc>
                <a:tc>
                  <a:txBody>
                    <a:bodyPr/>
                    <a:lstStyle/>
                    <a:p>
                      <a:pPr defTabSz="914400"/>
                      <a:r>
                        <a:rPr sz="1100"/>
                        <a:t>F</a:t>
                      </a:r>
                    </a:p>
                  </a:txBody>
                  <a:tcPr marL="35719" marR="35719" marT="35719" marB="35719" anchor="ctr" horzOverflow="overflow">
                    <a:lnB w="12700">
                      <a:solidFill>
                        <a:srgbClr val="606060"/>
                      </a:solidFill>
                      <a:miter lim="400000"/>
                    </a:lnB>
                    <a:noFill/>
                  </a:tcPr>
                </a:tc>
                <a:tc>
                  <a:txBody>
                    <a:bodyPr/>
                    <a:lstStyle/>
                    <a:p>
                      <a:pPr defTabSz="914400"/>
                      <a:r>
                        <a:rPr sz="1100"/>
                        <a:t>G</a:t>
                      </a:r>
                    </a:p>
                  </a:txBody>
                  <a:tcPr marL="35719" marR="35719" marT="35719" marB="35719" anchor="ctr" horzOverflow="overflow">
                    <a:lnB w="12700">
                      <a:solidFill>
                        <a:srgbClr val="606060"/>
                      </a:solidFill>
                      <a:miter lim="400000"/>
                    </a:lnB>
                    <a:noFill/>
                  </a:tcPr>
                </a:tc>
                <a:tc>
                  <a:txBody>
                    <a:bodyPr/>
                    <a:lstStyle/>
                    <a:p>
                      <a:pPr defTabSz="914400"/>
                      <a:r>
                        <a:rPr sz="1100"/>
                        <a:t>H</a:t>
                      </a:r>
                    </a:p>
                  </a:txBody>
                  <a:tcPr marL="35719" marR="35719" marT="35719" marB="35719" anchor="ctr" horzOverflow="overflow">
                    <a:lnB w="12700">
                      <a:solidFill>
                        <a:srgbClr val="606060"/>
                      </a:solidFill>
                      <a:miter lim="400000"/>
                    </a:lnB>
                    <a:noFill/>
                  </a:tcPr>
                </a:tc>
                <a:tc>
                  <a:txBody>
                    <a:bodyPr/>
                    <a:lstStyle/>
                    <a:p>
                      <a:pPr defTabSz="914400"/>
                      <a:r>
                        <a:rPr sz="1100"/>
                        <a:t>I</a:t>
                      </a:r>
                    </a:p>
                  </a:txBody>
                  <a:tcPr marL="35719" marR="35719" marT="35719" marB="35719" anchor="ctr" horzOverflow="overflow">
                    <a:lnB w="12700">
                      <a:solidFill>
                        <a:srgbClr val="606060"/>
                      </a:solidFill>
                      <a:miter lim="400000"/>
                    </a:lnB>
                    <a:noFill/>
                  </a:tcPr>
                </a:tc>
                <a:tc>
                  <a:txBody>
                    <a:bodyPr/>
                    <a:lstStyle/>
                    <a:p>
                      <a:pPr defTabSz="914400"/>
                      <a:r>
                        <a:rPr sz="1100"/>
                        <a:t>J</a:t>
                      </a:r>
                    </a:p>
                  </a:txBody>
                  <a:tcPr marL="35719" marR="35719" marT="35719" marB="35719" anchor="ctr" horzOverflow="overflow">
                    <a:lnB w="12700">
                      <a:solidFill>
                        <a:srgbClr val="606060"/>
                      </a:solidFill>
                      <a:miter lim="400000"/>
                    </a:lnB>
                    <a:noFill/>
                  </a:tcPr>
                </a:tc>
                <a:tc>
                  <a:txBody>
                    <a:bodyPr/>
                    <a:lstStyle/>
                    <a:p>
                      <a:pPr defTabSz="914400"/>
                      <a:r>
                        <a:rPr sz="1100"/>
                        <a:t>K</a:t>
                      </a:r>
                    </a:p>
                  </a:txBody>
                  <a:tcPr marL="35719" marR="35719" marT="35719" marB="35719" anchor="ctr" horzOverflow="overflow">
                    <a:lnB w="12700">
                      <a:solidFill>
                        <a:srgbClr val="606060"/>
                      </a:solidFill>
                      <a:miter lim="400000"/>
                    </a:lnB>
                    <a:noFill/>
                  </a:tcPr>
                </a:tc>
                <a:tc>
                  <a:txBody>
                    <a:bodyPr/>
                    <a:lstStyle/>
                    <a:p>
                      <a:pPr defTabSz="914400"/>
                      <a:r>
                        <a:rPr sz="1100"/>
                        <a:t>L</a:t>
                      </a:r>
                    </a:p>
                  </a:txBody>
                  <a:tcPr marL="35719" marR="35719" marT="35719" marB="35719" anchor="ctr" horzOverflow="overflow">
                    <a:lnB w="12700">
                      <a:solidFill>
                        <a:srgbClr val="606060"/>
                      </a:solidFill>
                      <a:miter lim="400000"/>
                    </a:lnB>
                    <a:noFill/>
                  </a:tcPr>
                </a:tc>
                <a:tc>
                  <a:txBody>
                    <a:bodyPr/>
                    <a:lstStyle/>
                    <a:p>
                      <a:pPr defTabSz="914400"/>
                      <a:r>
                        <a:rPr sz="1100"/>
                        <a:t>M</a:t>
                      </a:r>
                    </a:p>
                  </a:txBody>
                  <a:tcPr marL="35719" marR="35719" marT="35719" marB="35719" anchor="ctr" horzOverflow="overflow">
                    <a:lnB w="12700">
                      <a:solidFill>
                        <a:srgbClr val="606060"/>
                      </a:solidFill>
                      <a:miter lim="400000"/>
                    </a:lnB>
                    <a:noFill/>
                  </a:tcPr>
                </a:tc>
                <a:tc>
                  <a:txBody>
                    <a:bodyPr/>
                    <a:lstStyle/>
                    <a:p>
                      <a:pPr defTabSz="914400"/>
                      <a:r>
                        <a:rPr sz="1100"/>
                        <a:t>N</a:t>
                      </a:r>
                    </a:p>
                  </a:txBody>
                  <a:tcPr marL="35719" marR="35719" marT="35719" marB="35719" anchor="ctr" horzOverflow="overflow">
                    <a:lnB w="12700">
                      <a:solidFill>
                        <a:srgbClr val="606060"/>
                      </a:solidFill>
                      <a:miter lim="400000"/>
                    </a:lnB>
                    <a:noFill/>
                  </a:tcPr>
                </a:tc>
                <a:tc>
                  <a:txBody>
                    <a:bodyPr/>
                    <a:lstStyle/>
                    <a:p>
                      <a:pPr defTabSz="914400"/>
                      <a:r>
                        <a:rPr sz="1100"/>
                        <a:t>O</a:t>
                      </a:r>
                    </a:p>
                  </a:txBody>
                  <a:tcPr marL="35719" marR="35719" marT="35719" marB="35719" anchor="ctr" horzOverflow="overflow">
                    <a:lnB w="12700">
                      <a:solidFill>
                        <a:srgbClr val="606060"/>
                      </a:solidFill>
                      <a:miter lim="400000"/>
                    </a:lnB>
                    <a:noFill/>
                  </a:tcPr>
                </a:tc>
                <a:tc>
                  <a:txBody>
                    <a:bodyPr/>
                    <a:lstStyle/>
                    <a:p>
                      <a:pPr defTabSz="914400"/>
                      <a:r>
                        <a:rPr sz="1100"/>
                        <a:t>P</a:t>
                      </a:r>
                    </a:p>
                  </a:txBody>
                  <a:tcPr marL="35719" marR="35719" marT="35719" marB="35719" anchor="ctr" horzOverflow="overflow">
                    <a:lnB w="12700">
                      <a:solidFill>
                        <a:srgbClr val="606060"/>
                      </a:solidFill>
                      <a:miter lim="400000"/>
                    </a:lnB>
                    <a:noFill/>
                  </a:tcPr>
                </a:tc>
                <a:tc>
                  <a:txBody>
                    <a:bodyPr/>
                    <a:lstStyle/>
                    <a:p>
                      <a:pPr defTabSz="914400"/>
                      <a:r>
                        <a:rPr sz="1100"/>
                        <a:t>Q</a:t>
                      </a:r>
                    </a:p>
                  </a:txBody>
                  <a:tcPr marL="35719" marR="35719" marT="35719" marB="35719" anchor="ctr" horzOverflow="overflow">
                    <a:lnB w="12700">
                      <a:solidFill>
                        <a:srgbClr val="606060"/>
                      </a:solidFill>
                      <a:miter lim="400000"/>
                    </a:lnB>
                    <a:noFill/>
                  </a:tcPr>
                </a:tc>
                <a:tc>
                  <a:txBody>
                    <a:bodyPr/>
                    <a:lstStyle/>
                    <a:p>
                      <a:pPr defTabSz="914400"/>
                      <a:r>
                        <a:rPr sz="1100"/>
                        <a:t>R</a:t>
                      </a:r>
                    </a:p>
                  </a:txBody>
                  <a:tcPr marL="35719" marR="35719" marT="35719" marB="35719" anchor="ctr" horzOverflow="overflow">
                    <a:lnB w="12700">
                      <a:solidFill>
                        <a:srgbClr val="606060"/>
                      </a:solidFill>
                      <a:miter lim="400000"/>
                    </a:lnB>
                    <a:noFill/>
                  </a:tcPr>
                </a:tc>
                <a:tc>
                  <a:txBody>
                    <a:bodyPr/>
                    <a:lstStyle/>
                    <a:p>
                      <a:pPr defTabSz="914400"/>
                      <a:r>
                        <a:rPr sz="1100"/>
                        <a:t>S</a:t>
                      </a:r>
                    </a:p>
                  </a:txBody>
                  <a:tcPr marL="35719" marR="35719" marT="35719" marB="35719" anchor="ctr" horzOverflow="overflow">
                    <a:lnB w="12700">
                      <a:solidFill>
                        <a:srgbClr val="606060"/>
                      </a:solidFill>
                      <a:miter lim="400000"/>
                    </a:lnB>
                    <a:noFill/>
                  </a:tcPr>
                </a:tc>
                <a:tc>
                  <a:txBody>
                    <a:bodyPr/>
                    <a:lstStyle/>
                    <a:p>
                      <a:pPr defTabSz="914400"/>
                      <a:r>
                        <a:rPr sz="1100"/>
                        <a:t>T</a:t>
                      </a:r>
                    </a:p>
                  </a:txBody>
                  <a:tcPr marL="35719" marR="35719" marT="35719" marB="35719" anchor="ctr" horzOverflow="overflow">
                    <a:lnB w="12700">
                      <a:solidFill>
                        <a:srgbClr val="606060"/>
                      </a:solidFill>
                      <a:miter lim="400000"/>
                    </a:lnB>
                    <a:noFill/>
                  </a:tcPr>
                </a:tc>
                <a:tc>
                  <a:txBody>
                    <a:bodyPr/>
                    <a:lstStyle/>
                    <a:p>
                      <a:pPr defTabSz="914400"/>
                      <a:r>
                        <a:rPr sz="1100"/>
                        <a:t>U</a:t>
                      </a:r>
                    </a:p>
                  </a:txBody>
                  <a:tcPr marL="35719" marR="35719" marT="35719" marB="35719" anchor="ctr" horzOverflow="overflow">
                    <a:lnB w="12700">
                      <a:solidFill>
                        <a:srgbClr val="606060"/>
                      </a:solidFill>
                      <a:miter lim="400000"/>
                    </a:lnB>
                    <a:noFill/>
                  </a:tcPr>
                </a:tc>
                <a:tc>
                  <a:txBody>
                    <a:bodyPr/>
                    <a:lstStyle/>
                    <a:p>
                      <a:pPr defTabSz="914400"/>
                      <a:r>
                        <a:rPr sz="1100"/>
                        <a:t>V</a:t>
                      </a:r>
                    </a:p>
                  </a:txBody>
                  <a:tcPr marL="35719" marR="35719" marT="35719" marB="35719" anchor="ctr" horzOverflow="overflow">
                    <a:lnB w="12700">
                      <a:solidFill>
                        <a:srgbClr val="606060"/>
                      </a:solidFill>
                      <a:miter lim="400000"/>
                    </a:lnB>
                    <a:noFill/>
                  </a:tcPr>
                </a:tc>
                <a:tc>
                  <a:txBody>
                    <a:bodyPr/>
                    <a:lstStyle/>
                    <a:p>
                      <a:pPr defTabSz="914400"/>
                      <a:r>
                        <a:rPr sz="1100"/>
                        <a:t>W</a:t>
                      </a:r>
                    </a:p>
                  </a:txBody>
                  <a:tcPr marL="35719" marR="35719" marT="35719" marB="35719" anchor="ctr" horzOverflow="overflow">
                    <a:lnB w="12700">
                      <a:solidFill>
                        <a:srgbClr val="606060"/>
                      </a:solidFill>
                      <a:miter lim="400000"/>
                    </a:lnB>
                    <a:noFill/>
                  </a:tcPr>
                </a:tc>
                <a:tc>
                  <a:txBody>
                    <a:bodyPr/>
                    <a:lstStyle/>
                    <a:p>
                      <a:pPr defTabSz="914400"/>
                      <a:r>
                        <a:rPr sz="1100"/>
                        <a:t>X</a:t>
                      </a:r>
                    </a:p>
                  </a:txBody>
                  <a:tcPr marL="35719" marR="35719" marT="35719" marB="35719" anchor="ctr" horzOverflow="overflow">
                    <a:lnB w="12700">
                      <a:solidFill>
                        <a:srgbClr val="606060"/>
                      </a:solidFill>
                      <a:miter lim="400000"/>
                    </a:lnB>
                    <a:noFill/>
                  </a:tcPr>
                </a:tc>
                <a:tc>
                  <a:txBody>
                    <a:bodyPr/>
                    <a:lstStyle/>
                    <a:p>
                      <a:pPr defTabSz="914400"/>
                      <a:r>
                        <a:rPr sz="1100" dirty="0"/>
                        <a:t>Y</a:t>
                      </a:r>
                    </a:p>
                  </a:txBody>
                  <a:tcPr marL="35719" marR="35719" marT="35719" marB="35719" anchor="ctr" horzOverflow="overflow">
                    <a:lnR w="12700">
                      <a:solidFill>
                        <a:srgbClr val="606060"/>
                      </a:solidFill>
                      <a:miter lim="400000"/>
                    </a:lnR>
                    <a:lnB w="12700">
                      <a:solidFill>
                        <a:srgbClr val="606060"/>
                      </a:solidFill>
                      <a:miter lim="400000"/>
                    </a:lnB>
                    <a:noFill/>
                  </a:tcPr>
                </a:tc>
                <a:extLst>
                  <a:ext uri="{0D108BD9-81ED-4DB2-BD59-A6C34878D82A}">
                    <a16:rowId xmlns:a16="http://schemas.microsoft.com/office/drawing/2014/main" val="10026"/>
                  </a:ext>
                </a:extLst>
              </a:tr>
            </a:tbl>
          </a:graphicData>
        </a:graphic>
      </p:graphicFrame>
      <p:sp>
        <p:nvSpPr>
          <p:cNvPr id="467" name="Keyword: LEMON; Plaintext: ATTACKATDAWN"/>
          <p:cNvSpPr txBox="1"/>
          <p:nvPr/>
        </p:nvSpPr>
        <p:spPr>
          <a:xfrm>
            <a:off x="201144" y="310555"/>
            <a:ext cx="304698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spcBef>
                <a:spcPts val="4200"/>
              </a:spcBef>
            </a:lvl1pPr>
          </a:lstStyle>
          <a:p>
            <a:r>
              <a:rPr sz="1266" dirty="0"/>
              <a:t>Keyword: LEMON; Plaintext: ATTACKATDAWN</a:t>
            </a:r>
          </a:p>
        </p:txBody>
      </p:sp>
      <p:sp>
        <p:nvSpPr>
          <p:cNvPr id="468" name="Resulting ciphertext: LXFOPVEFRNHR"/>
          <p:cNvSpPr txBox="1"/>
          <p:nvPr/>
        </p:nvSpPr>
        <p:spPr>
          <a:xfrm>
            <a:off x="30351" y="6280513"/>
            <a:ext cx="250632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dirty="0"/>
              <a:t>Resulting ciphertext: LXFOPVEFRNHR</a:t>
            </a:r>
          </a:p>
        </p:txBody>
      </p:sp>
    </p:spTree>
    <p:extLst>
      <p:ext uri="{BB962C8B-B14F-4D97-AF65-F5344CB8AC3E}">
        <p14:creationId xmlns:p14="http://schemas.microsoft.com/office/powerpoint/2010/main" val="111691492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70" name="Breaking Vigenére"/>
          <p:cNvSpPr txBox="1">
            <a:spLocks noGrp="1"/>
          </p:cNvSpPr>
          <p:nvPr>
            <p:ph type="title"/>
          </p:nvPr>
        </p:nvSpPr>
        <p:spPr>
          <a:xfrm>
            <a:off x="609759" y="274702"/>
            <a:ext cx="9525657" cy="866110"/>
          </a:xfrm>
          <a:prstGeom prst="rect">
            <a:avLst/>
          </a:prstGeom>
        </p:spPr>
        <p:txBody>
          <a:bodyPr anchor="b">
            <a:normAutofit/>
          </a:bodyPr>
          <a:lstStyle/>
          <a:p>
            <a:r>
              <a:t>Breaking Vigenére</a:t>
            </a:r>
          </a:p>
        </p:txBody>
      </p:sp>
      <p:sp>
        <p:nvSpPr>
          <p:cNvPr id="94" name="Footer Placeholder 3">
            <a:extLst>
              <a:ext uri="{FF2B5EF4-FFF2-40B4-BE49-F238E27FC236}">
                <a16:creationId xmlns:a16="http://schemas.microsoft.com/office/drawing/2014/main" id="{B33D6613-E6BC-4B5C-ADE4-0B274379B6DB}"/>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473" name="The Vigenére cipher evaded attack for a very long time but succumbs to a number of simple methods of attack due to inherent weaknesses in the algorithm.…">
            <a:extLst>
              <a:ext uri="{FF2B5EF4-FFF2-40B4-BE49-F238E27FC236}">
                <a16:creationId xmlns:a16="http://schemas.microsoft.com/office/drawing/2014/main" id="{D83521BE-53BB-4410-A425-B14ED7D5BAF2}"/>
              </a:ext>
            </a:extLst>
          </p:cNvPr>
          <p:cNvGraphicFramePr>
            <a:graphicFrameLocks noGrp="1"/>
          </p:cNvGraphicFramePr>
          <p:nvPr>
            <p:ph sz="quarter" idx="10"/>
            <p:extLst>
              <p:ext uri="{D42A27DB-BD31-4B8C-83A1-F6EECF244321}">
                <p14:modId xmlns:p14="http://schemas.microsoft.com/office/powerpoint/2010/main" val="2362358503"/>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6849419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 name="Techniques used"/>
          <p:cNvSpPr txBox="1">
            <a:spLocks noGrp="1"/>
          </p:cNvSpPr>
          <p:nvPr>
            <p:ph type="title"/>
          </p:nvPr>
        </p:nvSpPr>
        <p:spPr>
          <a:prstGeom prst="rect">
            <a:avLst/>
          </a:prstGeom>
        </p:spPr>
        <p:txBody>
          <a:bodyPr/>
          <a:lstStyle/>
          <a:p>
            <a:r>
              <a:t>Techniques used</a:t>
            </a:r>
          </a:p>
        </p:txBody>
      </p:sp>
      <p:sp>
        <p:nvSpPr>
          <p:cNvPr id="476" name="Kasiski examination…"/>
          <p:cNvSpPr txBox="1">
            <a:spLocks noGrp="1"/>
          </p:cNvSpPr>
          <p:nvPr>
            <p:ph sz="quarter" idx="10"/>
          </p:nvPr>
        </p:nvSpPr>
        <p:spPr>
          <a:prstGeom prst="rect">
            <a:avLst/>
          </a:prstGeom>
        </p:spPr>
        <p:txBody>
          <a:bodyPr>
            <a:normAutofit fontScale="92500" lnSpcReduction="20000"/>
          </a:bodyPr>
          <a:lstStyle/>
          <a:p>
            <a:pPr marL="275037" indent="-275037" defTabSz="361478">
              <a:spcBef>
                <a:spcPts val="2531"/>
              </a:spcBef>
              <a:defRPr sz="3168"/>
            </a:pPr>
            <a:r>
              <a:rPr dirty="0" err="1"/>
              <a:t>Kasiski</a:t>
            </a:r>
            <a:r>
              <a:rPr dirty="0"/>
              <a:t> examination</a:t>
            </a:r>
          </a:p>
          <a:p>
            <a:pPr marL="550076" lvl="1" indent="-275037" defTabSz="361478">
              <a:spcBef>
                <a:spcPts val="2531"/>
              </a:spcBef>
              <a:defRPr sz="3168"/>
            </a:pPr>
            <a:r>
              <a:rPr dirty="0"/>
              <a:t>Examines the cipher text to estimate the key length based on the distance between repeating strings.</a:t>
            </a:r>
          </a:p>
          <a:p>
            <a:pPr marL="275037" indent="-275037" defTabSz="361478">
              <a:spcBef>
                <a:spcPts val="2531"/>
              </a:spcBef>
              <a:defRPr sz="3168"/>
            </a:pPr>
            <a:r>
              <a:rPr dirty="0"/>
              <a:t>Friedman test</a:t>
            </a:r>
          </a:p>
          <a:p>
            <a:pPr marL="550076" lvl="1" indent="-275037" defTabSz="361478">
              <a:spcBef>
                <a:spcPts val="2531"/>
              </a:spcBef>
              <a:defRPr sz="3168"/>
            </a:pPr>
            <a:r>
              <a:rPr dirty="0"/>
              <a:t>Estimates the key length from the index of coincidence</a:t>
            </a:r>
          </a:p>
          <a:p>
            <a:pPr marL="275037" indent="-275037" defTabSz="361478">
              <a:spcBef>
                <a:spcPts val="2531"/>
              </a:spcBef>
              <a:defRPr sz="3168"/>
            </a:pPr>
            <a:r>
              <a:rPr dirty="0"/>
              <a:t>Key elimination</a:t>
            </a:r>
          </a:p>
          <a:p>
            <a:pPr marL="550076" lvl="1" indent="-275037" defTabSz="361478">
              <a:spcBef>
                <a:spcPts val="2531"/>
              </a:spcBef>
              <a:defRPr sz="3168"/>
            </a:pPr>
            <a:r>
              <a:rPr dirty="0"/>
              <a:t>Assuming commutative arithmetic and with known key length can reveal plain text and the key</a:t>
            </a:r>
          </a:p>
        </p:txBody>
      </p:sp>
    </p:spTree>
    <p:extLst>
      <p:ext uri="{BB962C8B-B14F-4D97-AF65-F5344CB8AC3E}">
        <p14:creationId xmlns:p14="http://schemas.microsoft.com/office/powerpoint/2010/main" val="34234174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80" name="Adding transposition"/>
          <p:cNvSpPr txBox="1">
            <a:spLocks noGrp="1"/>
          </p:cNvSpPr>
          <p:nvPr>
            <p:ph type="title"/>
          </p:nvPr>
        </p:nvSpPr>
        <p:spPr>
          <a:xfrm>
            <a:off x="609759" y="274702"/>
            <a:ext cx="8904188" cy="866110"/>
          </a:xfrm>
          <a:prstGeom prst="rect">
            <a:avLst/>
          </a:prstGeom>
        </p:spPr>
        <p:txBody>
          <a:bodyPr anchor="b">
            <a:normAutofit/>
          </a:bodyPr>
          <a:lstStyle/>
          <a:p>
            <a:r>
              <a:t>Adding transposition</a:t>
            </a:r>
          </a:p>
        </p:txBody>
      </p:sp>
      <p:sp>
        <p:nvSpPr>
          <p:cNvPr id="481" name="Section 4"/>
          <p:cNvSpPr txBox="1">
            <a:spLocks noGrp="1"/>
          </p:cNvSpPr>
          <p:nvPr>
            <p:ph sz="quarter" idx="10"/>
          </p:nvPr>
        </p:nvSpPr>
        <p:spPr>
          <a:xfrm>
            <a:off x="609758" y="1600570"/>
            <a:ext cx="8904190" cy="4040687"/>
          </a:xfrm>
          <a:prstGeom prst="rect">
            <a:avLst/>
          </a:prstGeom>
        </p:spPr>
        <p:txBody>
          <a:bodyPr>
            <a:normAutofit/>
          </a:bodyPr>
          <a:lstStyle/>
          <a:p>
            <a:r>
              <a:t>Section 4</a:t>
            </a:r>
          </a:p>
        </p:txBody>
      </p:sp>
      <p:sp>
        <p:nvSpPr>
          <p:cNvPr id="102" name="Footer Placeholder 3">
            <a:extLst>
              <a:ext uri="{FF2B5EF4-FFF2-40B4-BE49-F238E27FC236}">
                <a16:creationId xmlns:a16="http://schemas.microsoft.com/office/drawing/2014/main" id="{ACFB0D21-DFB7-439D-BEAE-540AB76B6429}"/>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Tree>
    <p:extLst>
      <p:ext uri="{BB962C8B-B14F-4D97-AF65-F5344CB8AC3E}">
        <p14:creationId xmlns:p14="http://schemas.microsoft.com/office/powerpoint/2010/main" val="291749616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83" name="Transposition ciphers"/>
          <p:cNvSpPr txBox="1">
            <a:spLocks noGrp="1"/>
          </p:cNvSpPr>
          <p:nvPr>
            <p:ph type="title"/>
          </p:nvPr>
        </p:nvSpPr>
        <p:spPr>
          <a:xfrm>
            <a:off x="609759" y="274702"/>
            <a:ext cx="9525657" cy="866110"/>
          </a:xfrm>
          <a:prstGeom prst="rect">
            <a:avLst/>
          </a:prstGeom>
        </p:spPr>
        <p:txBody>
          <a:bodyPr anchor="b">
            <a:normAutofit/>
          </a:bodyPr>
          <a:lstStyle/>
          <a:p>
            <a:r>
              <a:t>Transposition ciphers</a:t>
            </a:r>
          </a:p>
        </p:txBody>
      </p:sp>
      <p:graphicFrame>
        <p:nvGraphicFramePr>
          <p:cNvPr id="486" name="A transposition cipher changes the order of characters in the plaintext to a fixed pattern.…">
            <a:extLst>
              <a:ext uri="{FF2B5EF4-FFF2-40B4-BE49-F238E27FC236}">
                <a16:creationId xmlns:a16="http://schemas.microsoft.com/office/drawing/2014/main" id="{A7D98AEC-EB01-4FD7-BBAF-7DF015C761E3}"/>
              </a:ext>
            </a:extLst>
          </p:cNvPr>
          <p:cNvGraphicFramePr>
            <a:graphicFrameLocks noGrp="1"/>
          </p:cNvGraphicFramePr>
          <p:nvPr>
            <p:ph sz="quarter" idx="10"/>
            <p:extLst>
              <p:ext uri="{D42A27DB-BD31-4B8C-83A1-F6EECF244321}">
                <p14:modId xmlns:p14="http://schemas.microsoft.com/office/powerpoint/2010/main" val="175415350"/>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09180249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 name="Variations of transposition"/>
          <p:cNvSpPr txBox="1">
            <a:spLocks noGrp="1"/>
          </p:cNvSpPr>
          <p:nvPr>
            <p:ph type="title"/>
          </p:nvPr>
        </p:nvSpPr>
        <p:spPr>
          <a:prstGeom prst="rect">
            <a:avLst/>
          </a:prstGeom>
        </p:spPr>
        <p:txBody>
          <a:bodyPr>
            <a:normAutofit fontScale="90000"/>
          </a:bodyPr>
          <a:lstStyle>
            <a:lvl1pPr defTabSz="549148">
              <a:defRPr sz="7519"/>
            </a:lvl1pPr>
          </a:lstStyle>
          <a:p>
            <a:r>
              <a:rPr dirty="0"/>
              <a:t>Variations of transposition</a:t>
            </a:r>
          </a:p>
        </p:txBody>
      </p:sp>
      <p:sp>
        <p:nvSpPr>
          <p:cNvPr id="489" name="Rail Fence cipher…"/>
          <p:cNvSpPr txBox="1">
            <a:spLocks noGrp="1"/>
          </p:cNvSpPr>
          <p:nvPr>
            <p:ph sz="quarter" idx="10"/>
          </p:nvPr>
        </p:nvSpPr>
        <p:spPr>
          <a:prstGeom prst="rect">
            <a:avLst/>
          </a:prstGeom>
        </p:spPr>
        <p:txBody>
          <a:bodyPr>
            <a:normAutofit fontScale="92500" lnSpcReduction="20000"/>
          </a:bodyPr>
          <a:lstStyle/>
          <a:p>
            <a:pPr marL="275037" indent="-275037" defTabSz="361478">
              <a:spcBef>
                <a:spcPts val="2531"/>
              </a:spcBef>
              <a:defRPr sz="3168"/>
            </a:pPr>
            <a:r>
              <a:rPr dirty="0"/>
              <a:t>Rail Fence cipher</a:t>
            </a:r>
          </a:p>
          <a:p>
            <a:pPr marL="275037" indent="-275037" defTabSz="361478">
              <a:spcBef>
                <a:spcPts val="2531"/>
              </a:spcBef>
              <a:defRPr sz="3168"/>
            </a:pPr>
            <a:r>
              <a:rPr dirty="0"/>
              <a:t>Route cipher</a:t>
            </a:r>
          </a:p>
          <a:p>
            <a:pPr marL="275037" indent="-275037" defTabSz="361478">
              <a:spcBef>
                <a:spcPts val="2531"/>
              </a:spcBef>
              <a:defRPr sz="3168"/>
            </a:pPr>
            <a:r>
              <a:rPr dirty="0"/>
              <a:t>Columnar transposition</a:t>
            </a:r>
          </a:p>
          <a:p>
            <a:pPr marL="275037" indent="-275037" defTabSz="361478">
              <a:spcBef>
                <a:spcPts val="2531"/>
              </a:spcBef>
              <a:defRPr sz="3168"/>
            </a:pPr>
            <a:r>
              <a:rPr dirty="0"/>
              <a:t>Double transposition</a:t>
            </a:r>
          </a:p>
          <a:p>
            <a:pPr marL="275037" indent="-275037" defTabSz="361478">
              <a:spcBef>
                <a:spcPts val="2531"/>
              </a:spcBef>
              <a:defRPr sz="3168"/>
            </a:pPr>
            <a:r>
              <a:rPr dirty="0" err="1"/>
              <a:t>Myszkowski</a:t>
            </a:r>
            <a:r>
              <a:rPr dirty="0"/>
              <a:t> transposition</a:t>
            </a:r>
          </a:p>
          <a:p>
            <a:pPr marL="275037" indent="-275037" defTabSz="361478">
              <a:spcBef>
                <a:spcPts val="2531"/>
              </a:spcBef>
              <a:defRPr sz="3168"/>
            </a:pPr>
            <a:r>
              <a:rPr dirty="0"/>
              <a:t>Disrupted transposition</a:t>
            </a:r>
          </a:p>
          <a:p>
            <a:pPr marL="275037" indent="-275037" defTabSz="361478">
              <a:spcBef>
                <a:spcPts val="2531"/>
              </a:spcBef>
              <a:defRPr sz="3168"/>
            </a:pPr>
            <a:r>
              <a:rPr dirty="0"/>
              <a:t>Grilles</a:t>
            </a:r>
          </a:p>
        </p:txBody>
      </p:sp>
    </p:spTree>
    <p:extLst>
      <p:ext uri="{BB962C8B-B14F-4D97-AF65-F5344CB8AC3E}">
        <p14:creationId xmlns:p14="http://schemas.microsoft.com/office/powerpoint/2010/main" val="12468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494"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495"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496"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497"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dirty="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9562129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00"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1"/>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01"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02"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03"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7559011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alfa145ag">
            <a:extLst>
              <a:ext uri="{FF2B5EF4-FFF2-40B4-BE49-F238E27FC236}">
                <a16:creationId xmlns:a16="http://schemas.microsoft.com/office/drawing/2014/main" id="{24074F49-880C-3740-86A1-9D5AEAAC87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43701" y="4581525"/>
            <a:ext cx="4067175" cy="2427288"/>
          </a:xfrm>
          <a:prstGeom prst="rect">
            <a:avLst/>
          </a:prstGeom>
          <a:noFill/>
          <a:extLst>
            <a:ext uri="{909E8E84-426E-40DD-AFC4-6F175D3DCCD1}">
              <a14:hiddenFill xmlns:a14="http://schemas.microsoft.com/office/drawing/2010/main">
                <a:solidFill>
                  <a:srgbClr val="FFFFFF"/>
                </a:solidFill>
              </a14:hiddenFill>
            </a:ext>
          </a:extLst>
        </p:spPr>
      </p:pic>
      <p:pic>
        <p:nvPicPr>
          <p:cNvPr id="16387" name="Picture 3" descr="alfa5">
            <a:extLst>
              <a:ext uri="{FF2B5EF4-FFF2-40B4-BE49-F238E27FC236}">
                <a16:creationId xmlns:a16="http://schemas.microsoft.com/office/drawing/2014/main" id="{52822B7D-1C72-D04D-B1E8-563ACD0FD4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7725" y="1593851"/>
            <a:ext cx="1836738" cy="1927225"/>
          </a:xfrm>
          <a:prstGeom prst="rect">
            <a:avLst/>
          </a:prstGeom>
          <a:noFill/>
          <a:extLst>
            <a:ext uri="{909E8E84-426E-40DD-AFC4-6F175D3DCCD1}">
              <a14:hiddenFill xmlns:a14="http://schemas.microsoft.com/office/drawing/2010/main">
                <a:solidFill>
                  <a:srgbClr val="FFFFFF"/>
                </a:solidFill>
              </a14:hiddenFill>
            </a:ext>
          </a:extLst>
        </p:spPr>
      </p:pic>
      <p:sp>
        <p:nvSpPr>
          <p:cNvPr id="16388" name="Rectangle 4">
            <a:extLst>
              <a:ext uri="{FF2B5EF4-FFF2-40B4-BE49-F238E27FC236}">
                <a16:creationId xmlns:a16="http://schemas.microsoft.com/office/drawing/2014/main" id="{B3F25B98-58FE-4E4E-8225-86D196FCA5C8}"/>
              </a:ext>
            </a:extLst>
          </p:cNvPr>
          <p:cNvSpPr>
            <a:spLocks noGrp="1" noChangeArrowheads="1"/>
          </p:cNvSpPr>
          <p:nvPr>
            <p:ph type="title"/>
          </p:nvPr>
        </p:nvSpPr>
        <p:spPr/>
        <p:txBody>
          <a:bodyPr/>
          <a:lstStyle/>
          <a:p>
            <a:r>
              <a:rPr lang="en-GB" altLang="en-US"/>
              <a:t>Other industry’s security measures</a:t>
            </a:r>
          </a:p>
        </p:txBody>
      </p:sp>
      <p:sp>
        <p:nvSpPr>
          <p:cNvPr id="16389" name="Rectangle 5">
            <a:extLst>
              <a:ext uri="{FF2B5EF4-FFF2-40B4-BE49-F238E27FC236}">
                <a16:creationId xmlns:a16="http://schemas.microsoft.com/office/drawing/2014/main" id="{44CDE2E5-D795-3340-A1C7-6522B971E53F}"/>
              </a:ext>
            </a:extLst>
          </p:cNvPr>
          <p:cNvSpPr>
            <a:spLocks noGrp="1" noChangeArrowheads="1"/>
          </p:cNvSpPr>
          <p:nvPr>
            <p:ph sz="quarter" idx="10"/>
          </p:nvPr>
        </p:nvSpPr>
        <p:spPr/>
        <p:txBody>
          <a:bodyPr/>
          <a:lstStyle/>
          <a:p>
            <a:pPr>
              <a:lnSpc>
                <a:spcPct val="80000"/>
              </a:lnSpc>
            </a:pPr>
            <a:r>
              <a:rPr lang="en-GB" altLang="en-US"/>
              <a:t>Automotive industry</a:t>
            </a:r>
          </a:p>
          <a:p>
            <a:pPr lvl="1">
              <a:lnSpc>
                <a:spcPct val="80000"/>
              </a:lnSpc>
            </a:pPr>
            <a:r>
              <a:rPr lang="en-GB" altLang="en-US" sz="2200"/>
              <a:t>NCAP ratings</a:t>
            </a:r>
          </a:p>
          <a:p>
            <a:pPr lvl="2">
              <a:lnSpc>
                <a:spcPct val="80000"/>
              </a:lnSpc>
            </a:pPr>
            <a:r>
              <a:rPr lang="en-GB" altLang="en-US" sz="2100"/>
              <a:t>Number of airbags</a:t>
            </a:r>
          </a:p>
          <a:p>
            <a:pPr lvl="2">
              <a:lnSpc>
                <a:spcPct val="80000"/>
              </a:lnSpc>
            </a:pPr>
            <a:r>
              <a:rPr lang="en-GB" altLang="en-US" sz="2100"/>
              <a:t>Crumple zones</a:t>
            </a:r>
          </a:p>
          <a:p>
            <a:pPr lvl="2">
              <a:lnSpc>
                <a:spcPct val="80000"/>
              </a:lnSpc>
            </a:pPr>
            <a:r>
              <a:rPr lang="en-GB" altLang="en-US" sz="2100"/>
              <a:t>Intrusion prevention</a:t>
            </a:r>
          </a:p>
          <a:p>
            <a:pPr lvl="2">
              <a:lnSpc>
                <a:spcPct val="80000"/>
              </a:lnSpc>
            </a:pPr>
            <a:r>
              <a:rPr lang="en-GB" altLang="en-US" sz="2100"/>
              <a:t>Protection of passengers</a:t>
            </a:r>
          </a:p>
          <a:p>
            <a:pPr lvl="2">
              <a:lnSpc>
                <a:spcPct val="80000"/>
              </a:lnSpc>
            </a:pPr>
            <a:r>
              <a:rPr lang="en-GB" altLang="en-US" sz="2100"/>
              <a:t>Protection of pedestrians</a:t>
            </a:r>
          </a:p>
          <a:p>
            <a:pPr lvl="2">
              <a:lnSpc>
                <a:spcPct val="80000"/>
              </a:lnSpc>
            </a:pPr>
            <a:r>
              <a:rPr lang="en-GB" altLang="en-US" sz="2100"/>
              <a:t>Protection of other drivers</a:t>
            </a:r>
          </a:p>
          <a:p>
            <a:pPr lvl="1">
              <a:lnSpc>
                <a:spcPct val="80000"/>
              </a:lnSpc>
            </a:pPr>
            <a:r>
              <a:rPr lang="en-GB" altLang="en-US" sz="2200"/>
              <a:t>Active and passive safety</a:t>
            </a:r>
          </a:p>
          <a:p>
            <a:pPr lvl="2">
              <a:lnSpc>
                <a:spcPct val="80000"/>
              </a:lnSpc>
            </a:pPr>
            <a:r>
              <a:rPr lang="en-GB" altLang="en-US" sz="2100"/>
              <a:t>Roadholding</a:t>
            </a:r>
          </a:p>
          <a:p>
            <a:pPr lvl="2">
              <a:lnSpc>
                <a:spcPct val="80000"/>
              </a:lnSpc>
            </a:pPr>
            <a:r>
              <a:rPr lang="en-GB" altLang="en-US" sz="2100"/>
              <a:t>Handling</a:t>
            </a:r>
          </a:p>
          <a:p>
            <a:pPr lvl="2">
              <a:lnSpc>
                <a:spcPct val="80000"/>
              </a:lnSpc>
            </a:pPr>
            <a:r>
              <a:rPr lang="en-GB" altLang="en-US" sz="2100"/>
              <a:t>Noise, Vibration, Harshness (NVH)</a:t>
            </a:r>
          </a:p>
          <a:p>
            <a:pPr lvl="2">
              <a:lnSpc>
                <a:spcPct val="80000"/>
              </a:lnSpc>
            </a:pPr>
            <a:r>
              <a:rPr lang="en-GB" altLang="en-US" sz="2100"/>
              <a:t>ABS, EBA, ETC, …</a:t>
            </a:r>
          </a:p>
        </p:txBody>
      </p:sp>
    </p:spTree>
    <p:extLst>
      <p:ext uri="{BB962C8B-B14F-4D97-AF65-F5344CB8AC3E}">
        <p14:creationId xmlns:p14="http://schemas.microsoft.com/office/powerpoint/2010/main" val="113923071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06"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2"/>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07"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08"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09"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0533349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12"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3"/>
                  </a:ext>
                </a:extLst>
              </a:tr>
              <a:tr h="382326">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13"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14"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15"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757716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18"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4"/>
                  </a:ext>
                </a:extLst>
              </a:tr>
            </a:tbl>
          </a:graphicData>
        </a:graphic>
      </p:graphicFrame>
      <p:graphicFrame>
        <p:nvGraphicFramePr>
          <p:cNvPr id="519"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20"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21"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823234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24"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25"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26"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27"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8563456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30"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31"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32"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33"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58579834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36"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37"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38"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39"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5442921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42"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43"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44"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45"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40764184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48"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49"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50"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51"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228554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54"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4"/>
                  </a:ext>
                </a:extLst>
              </a:tr>
            </a:tbl>
          </a:graphicData>
        </a:graphic>
      </p:graphicFrame>
      <p:graphicFrame>
        <p:nvGraphicFramePr>
          <p:cNvPr id="555"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defRPr sz="2600">
                          <a:latin typeface="Arial"/>
                          <a:ea typeface="Arial"/>
                          <a:cs typeface="Arial"/>
                          <a:sym typeface="Arial"/>
                        </a:defRPr>
                      </a:pPr>
                      <a:endParaRPr sz="1800"/>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56"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57"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00734616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60"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61"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562"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63"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1244909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a:extLst>
              <a:ext uri="{FF2B5EF4-FFF2-40B4-BE49-F238E27FC236}">
                <a16:creationId xmlns:a16="http://schemas.microsoft.com/office/drawing/2014/main" id="{276C3D6E-4CEE-F246-AC31-AAE8EBBC4BAF}"/>
              </a:ext>
            </a:extLst>
          </p:cNvPr>
          <p:cNvSpPr>
            <a:spLocks noGrp="1" noChangeArrowheads="1"/>
          </p:cNvSpPr>
          <p:nvPr>
            <p:ph type="title"/>
          </p:nvPr>
        </p:nvSpPr>
        <p:spPr/>
        <p:txBody>
          <a:bodyPr/>
          <a:lstStyle/>
          <a:p>
            <a:r>
              <a:rPr lang="en-GB" altLang="en-US"/>
              <a:t>Common security solutions</a:t>
            </a:r>
          </a:p>
        </p:txBody>
      </p:sp>
      <p:sp>
        <p:nvSpPr>
          <p:cNvPr id="17411" name="Rectangle 3">
            <a:extLst>
              <a:ext uri="{FF2B5EF4-FFF2-40B4-BE49-F238E27FC236}">
                <a16:creationId xmlns:a16="http://schemas.microsoft.com/office/drawing/2014/main" id="{DB4D5C70-D8CA-6B47-AB71-447DC2BE5E79}"/>
              </a:ext>
            </a:extLst>
          </p:cNvPr>
          <p:cNvSpPr>
            <a:spLocks noGrp="1" noChangeArrowheads="1"/>
          </p:cNvSpPr>
          <p:nvPr>
            <p:ph sz="quarter" idx="10"/>
          </p:nvPr>
        </p:nvSpPr>
        <p:spPr/>
        <p:txBody>
          <a:bodyPr>
            <a:normAutofit lnSpcReduction="10000"/>
          </a:bodyPr>
          <a:lstStyle/>
          <a:p>
            <a:pPr>
              <a:lnSpc>
                <a:spcPct val="90000"/>
              </a:lnSpc>
            </a:pPr>
            <a:r>
              <a:rPr lang="en-GB" altLang="en-US" dirty="0"/>
              <a:t>Secrecy</a:t>
            </a:r>
          </a:p>
          <a:p>
            <a:pPr lvl="1">
              <a:lnSpc>
                <a:spcPct val="90000"/>
              </a:lnSpc>
            </a:pPr>
            <a:r>
              <a:rPr lang="en-GB" altLang="en-US" sz="2200" dirty="0"/>
              <a:t>Don’t let anyone know what you’re doing</a:t>
            </a:r>
          </a:p>
          <a:p>
            <a:pPr>
              <a:lnSpc>
                <a:spcPct val="90000"/>
              </a:lnSpc>
            </a:pPr>
            <a:r>
              <a:rPr lang="en-GB" altLang="en-US" dirty="0"/>
              <a:t>Containment</a:t>
            </a:r>
          </a:p>
          <a:p>
            <a:pPr lvl="1">
              <a:lnSpc>
                <a:spcPct val="90000"/>
              </a:lnSpc>
            </a:pPr>
            <a:r>
              <a:rPr lang="en-GB" altLang="en-US" sz="2200" dirty="0"/>
              <a:t>Once the attacker is in the system and committed a crime keep them locked in the system</a:t>
            </a:r>
          </a:p>
          <a:p>
            <a:pPr>
              <a:lnSpc>
                <a:spcPct val="90000"/>
              </a:lnSpc>
            </a:pPr>
            <a:r>
              <a:rPr lang="en-GB" altLang="en-US" dirty="0"/>
              <a:t>Intrusion detection</a:t>
            </a:r>
          </a:p>
          <a:p>
            <a:pPr lvl="1">
              <a:lnSpc>
                <a:spcPct val="90000"/>
              </a:lnSpc>
            </a:pPr>
            <a:r>
              <a:rPr lang="en-GB" altLang="en-US" sz="2200" dirty="0"/>
              <a:t>Find out when an attacker is in the system (before damage occurs)</a:t>
            </a:r>
          </a:p>
          <a:p>
            <a:pPr>
              <a:lnSpc>
                <a:spcPct val="90000"/>
              </a:lnSpc>
            </a:pPr>
            <a:r>
              <a:rPr lang="en-GB" altLang="en-US" dirty="0"/>
              <a:t>Access control (restriction)</a:t>
            </a:r>
          </a:p>
          <a:p>
            <a:pPr lvl="1">
              <a:lnSpc>
                <a:spcPct val="90000"/>
              </a:lnSpc>
            </a:pPr>
            <a:r>
              <a:rPr lang="en-GB" altLang="en-US" sz="2200" dirty="0"/>
              <a:t>Only allow known parties into the system</a:t>
            </a:r>
          </a:p>
          <a:p>
            <a:pPr lvl="1">
              <a:lnSpc>
                <a:spcPct val="90000"/>
              </a:lnSpc>
            </a:pPr>
            <a:endParaRPr lang="en-GB" altLang="en-US" sz="2200" dirty="0"/>
          </a:p>
          <a:p>
            <a:pPr>
              <a:lnSpc>
                <a:spcPct val="90000"/>
              </a:lnSpc>
            </a:pPr>
            <a:r>
              <a:rPr lang="en-GB" altLang="en-US" dirty="0"/>
              <a:t>And on and on …</a:t>
            </a:r>
          </a:p>
        </p:txBody>
      </p:sp>
    </p:spTree>
    <p:extLst>
      <p:ext uri="{BB962C8B-B14F-4D97-AF65-F5344CB8AC3E}">
        <p14:creationId xmlns:p14="http://schemas.microsoft.com/office/powerpoint/2010/main" val="184663281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 name="Columnar transposition"/>
          <p:cNvSpPr txBox="1">
            <a:spLocks noGrp="1"/>
          </p:cNvSpPr>
          <p:nvPr>
            <p:ph type="title"/>
          </p:nvPr>
        </p:nvSpPr>
        <p:spPr>
          <a:prstGeom prst="rect">
            <a:avLst/>
          </a:prstGeom>
        </p:spPr>
        <p:txBody>
          <a:bodyPr/>
          <a:lstStyle/>
          <a:p>
            <a:pPr indent="38577"/>
            <a:r>
              <a:t>Columnar transposition</a:t>
            </a:r>
          </a:p>
        </p:txBody>
      </p:sp>
      <p:graphicFrame>
        <p:nvGraphicFramePr>
          <p:cNvPr id="566" name="Table"/>
          <p:cNvGraphicFramePr/>
          <p:nvPr/>
        </p:nvGraphicFramePr>
        <p:xfrm>
          <a:off x="2270541" y="3766282"/>
          <a:ext cx="2256540" cy="1911630"/>
        </p:xfrm>
        <a:graphic>
          <a:graphicData uri="http://schemas.openxmlformats.org/drawingml/2006/table">
            <a:tbl>
              <a:tblPr bandRow="1"/>
              <a:tblGrid>
                <a:gridCol w="376090">
                  <a:extLst>
                    <a:ext uri="{9D8B030D-6E8A-4147-A177-3AD203B41FA5}">
                      <a16:colId xmlns:a16="http://schemas.microsoft.com/office/drawing/2014/main" val="20000"/>
                    </a:ext>
                  </a:extLst>
                </a:gridCol>
                <a:gridCol w="376090">
                  <a:extLst>
                    <a:ext uri="{9D8B030D-6E8A-4147-A177-3AD203B41FA5}">
                      <a16:colId xmlns:a16="http://schemas.microsoft.com/office/drawing/2014/main" val="20001"/>
                    </a:ext>
                  </a:extLst>
                </a:gridCol>
                <a:gridCol w="376090">
                  <a:extLst>
                    <a:ext uri="{9D8B030D-6E8A-4147-A177-3AD203B41FA5}">
                      <a16:colId xmlns:a16="http://schemas.microsoft.com/office/drawing/2014/main" val="20002"/>
                    </a:ext>
                  </a:extLst>
                </a:gridCol>
                <a:gridCol w="376090">
                  <a:extLst>
                    <a:ext uri="{9D8B030D-6E8A-4147-A177-3AD203B41FA5}">
                      <a16:colId xmlns:a16="http://schemas.microsoft.com/office/drawing/2014/main" val="20003"/>
                    </a:ext>
                  </a:extLst>
                </a:gridCol>
                <a:gridCol w="376090">
                  <a:extLst>
                    <a:ext uri="{9D8B030D-6E8A-4147-A177-3AD203B41FA5}">
                      <a16:colId xmlns:a16="http://schemas.microsoft.com/office/drawing/2014/main" val="20004"/>
                    </a:ext>
                  </a:extLst>
                </a:gridCol>
                <a:gridCol w="376090">
                  <a:extLst>
                    <a:ext uri="{9D8B030D-6E8A-4147-A177-3AD203B41FA5}">
                      <a16:colId xmlns:a16="http://schemas.microsoft.com/office/drawing/2014/main" val="20005"/>
                    </a:ext>
                  </a:extLst>
                </a:gridCol>
              </a:tblGrid>
              <a:tr h="382326">
                <a:tc>
                  <a:txBody>
                    <a:bodyPr/>
                    <a:lstStyle/>
                    <a:p>
                      <a:pPr defTabSz="914400"/>
                      <a:r>
                        <a:rPr sz="1800">
                          <a:latin typeface="Arial"/>
                          <a:ea typeface="Arial"/>
                          <a:cs typeface="Arial"/>
                          <a:sym typeface="Arial"/>
                        </a:rPr>
                        <a:t>6</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3</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2</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4</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1</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tc>
                  <a:txBody>
                    <a:bodyPr/>
                    <a:lstStyle/>
                    <a:p>
                      <a:pPr defTabSz="914400"/>
                      <a:r>
                        <a:rPr sz="1800">
                          <a:latin typeface="Arial"/>
                          <a:ea typeface="Arial"/>
                          <a:cs typeface="Arial"/>
                          <a:sym typeface="Arial"/>
                        </a:rPr>
                        <a:t>5</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solidFill>
                      <a:schemeClr val="accent2">
                        <a:hueOff val="-2473792"/>
                        <a:satOff val="-50209"/>
                        <a:lumOff val="23543"/>
                      </a:schemeClr>
                    </a:solidFill>
                  </a:tcPr>
                </a:tc>
                <a:extLst>
                  <a:ext uri="{0D108BD9-81ED-4DB2-BD59-A6C34878D82A}">
                    <a16:rowId xmlns:a16="http://schemas.microsoft.com/office/drawing/2014/main" val="10000"/>
                  </a:ext>
                </a:extLst>
              </a:tr>
              <a:tr h="382326">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1"/>
                  </a:ext>
                </a:extLst>
              </a:tr>
              <a:tr h="382326">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2"/>
                  </a:ext>
                </a:extLst>
              </a:tr>
              <a:tr h="382326">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3"/>
                  </a:ext>
                </a:extLst>
              </a:tr>
              <a:tr h="382326">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4"/>
                  </a:ext>
                </a:extLst>
              </a:tr>
            </a:tbl>
          </a:graphicData>
        </a:graphic>
      </p:graphicFrame>
      <p:graphicFrame>
        <p:nvGraphicFramePr>
          <p:cNvPr id="567" name="Table"/>
          <p:cNvGraphicFramePr/>
          <p:nvPr/>
        </p:nvGraphicFramePr>
        <p:xfrm>
          <a:off x="2293309" y="5921470"/>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
        <p:nvSpPr>
          <p:cNvPr id="568" name="Plaintext: The cows jumped over the moon (24 characters)…"/>
          <p:cNvSpPr txBox="1"/>
          <p:nvPr/>
        </p:nvSpPr>
        <p:spPr>
          <a:xfrm>
            <a:off x="1974189" y="2141757"/>
            <a:ext cx="3905429"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pPr algn="l"/>
            <a:r>
              <a:rPr sz="1266"/>
              <a:t>Plaintext: The cows jumped over the moon (24 characters)</a:t>
            </a:r>
          </a:p>
          <a:p>
            <a:pPr algn="l"/>
            <a:r>
              <a:rPr sz="1266"/>
              <a:t>Key: ZEBRAS (632415)</a:t>
            </a:r>
          </a:p>
        </p:txBody>
      </p:sp>
      <p:graphicFrame>
        <p:nvGraphicFramePr>
          <p:cNvPr id="569" name="Table"/>
          <p:cNvGraphicFramePr/>
          <p:nvPr/>
        </p:nvGraphicFramePr>
        <p:xfrm>
          <a:off x="2293310" y="3120037"/>
          <a:ext cx="7605384" cy="327774"/>
        </p:xfrm>
        <a:graphic>
          <a:graphicData uri="http://schemas.openxmlformats.org/drawingml/2006/table">
            <a:tbl>
              <a:tblPr bandRow="1"/>
              <a:tblGrid>
                <a:gridCol w="316891">
                  <a:extLst>
                    <a:ext uri="{9D8B030D-6E8A-4147-A177-3AD203B41FA5}">
                      <a16:colId xmlns:a16="http://schemas.microsoft.com/office/drawing/2014/main" val="20000"/>
                    </a:ext>
                  </a:extLst>
                </a:gridCol>
                <a:gridCol w="316891">
                  <a:extLst>
                    <a:ext uri="{9D8B030D-6E8A-4147-A177-3AD203B41FA5}">
                      <a16:colId xmlns:a16="http://schemas.microsoft.com/office/drawing/2014/main" val="20001"/>
                    </a:ext>
                  </a:extLst>
                </a:gridCol>
                <a:gridCol w="316891">
                  <a:extLst>
                    <a:ext uri="{9D8B030D-6E8A-4147-A177-3AD203B41FA5}">
                      <a16:colId xmlns:a16="http://schemas.microsoft.com/office/drawing/2014/main" val="20002"/>
                    </a:ext>
                  </a:extLst>
                </a:gridCol>
                <a:gridCol w="316891">
                  <a:extLst>
                    <a:ext uri="{9D8B030D-6E8A-4147-A177-3AD203B41FA5}">
                      <a16:colId xmlns:a16="http://schemas.microsoft.com/office/drawing/2014/main" val="20003"/>
                    </a:ext>
                  </a:extLst>
                </a:gridCol>
                <a:gridCol w="316891">
                  <a:extLst>
                    <a:ext uri="{9D8B030D-6E8A-4147-A177-3AD203B41FA5}">
                      <a16:colId xmlns:a16="http://schemas.microsoft.com/office/drawing/2014/main" val="20004"/>
                    </a:ext>
                  </a:extLst>
                </a:gridCol>
                <a:gridCol w="316891">
                  <a:extLst>
                    <a:ext uri="{9D8B030D-6E8A-4147-A177-3AD203B41FA5}">
                      <a16:colId xmlns:a16="http://schemas.microsoft.com/office/drawing/2014/main" val="20005"/>
                    </a:ext>
                  </a:extLst>
                </a:gridCol>
                <a:gridCol w="316891">
                  <a:extLst>
                    <a:ext uri="{9D8B030D-6E8A-4147-A177-3AD203B41FA5}">
                      <a16:colId xmlns:a16="http://schemas.microsoft.com/office/drawing/2014/main" val="20006"/>
                    </a:ext>
                  </a:extLst>
                </a:gridCol>
                <a:gridCol w="316891">
                  <a:extLst>
                    <a:ext uri="{9D8B030D-6E8A-4147-A177-3AD203B41FA5}">
                      <a16:colId xmlns:a16="http://schemas.microsoft.com/office/drawing/2014/main" val="20007"/>
                    </a:ext>
                  </a:extLst>
                </a:gridCol>
                <a:gridCol w="316891">
                  <a:extLst>
                    <a:ext uri="{9D8B030D-6E8A-4147-A177-3AD203B41FA5}">
                      <a16:colId xmlns:a16="http://schemas.microsoft.com/office/drawing/2014/main" val="20008"/>
                    </a:ext>
                  </a:extLst>
                </a:gridCol>
                <a:gridCol w="316891">
                  <a:extLst>
                    <a:ext uri="{9D8B030D-6E8A-4147-A177-3AD203B41FA5}">
                      <a16:colId xmlns:a16="http://schemas.microsoft.com/office/drawing/2014/main" val="20009"/>
                    </a:ext>
                  </a:extLst>
                </a:gridCol>
                <a:gridCol w="316891">
                  <a:extLst>
                    <a:ext uri="{9D8B030D-6E8A-4147-A177-3AD203B41FA5}">
                      <a16:colId xmlns:a16="http://schemas.microsoft.com/office/drawing/2014/main" val="20010"/>
                    </a:ext>
                  </a:extLst>
                </a:gridCol>
                <a:gridCol w="316891">
                  <a:extLst>
                    <a:ext uri="{9D8B030D-6E8A-4147-A177-3AD203B41FA5}">
                      <a16:colId xmlns:a16="http://schemas.microsoft.com/office/drawing/2014/main" val="20011"/>
                    </a:ext>
                  </a:extLst>
                </a:gridCol>
                <a:gridCol w="316891">
                  <a:extLst>
                    <a:ext uri="{9D8B030D-6E8A-4147-A177-3AD203B41FA5}">
                      <a16:colId xmlns:a16="http://schemas.microsoft.com/office/drawing/2014/main" val="20012"/>
                    </a:ext>
                  </a:extLst>
                </a:gridCol>
                <a:gridCol w="316891">
                  <a:extLst>
                    <a:ext uri="{9D8B030D-6E8A-4147-A177-3AD203B41FA5}">
                      <a16:colId xmlns:a16="http://schemas.microsoft.com/office/drawing/2014/main" val="20013"/>
                    </a:ext>
                  </a:extLst>
                </a:gridCol>
                <a:gridCol w="316891">
                  <a:extLst>
                    <a:ext uri="{9D8B030D-6E8A-4147-A177-3AD203B41FA5}">
                      <a16:colId xmlns:a16="http://schemas.microsoft.com/office/drawing/2014/main" val="20014"/>
                    </a:ext>
                  </a:extLst>
                </a:gridCol>
                <a:gridCol w="316891">
                  <a:extLst>
                    <a:ext uri="{9D8B030D-6E8A-4147-A177-3AD203B41FA5}">
                      <a16:colId xmlns:a16="http://schemas.microsoft.com/office/drawing/2014/main" val="20015"/>
                    </a:ext>
                  </a:extLst>
                </a:gridCol>
                <a:gridCol w="316891">
                  <a:extLst>
                    <a:ext uri="{9D8B030D-6E8A-4147-A177-3AD203B41FA5}">
                      <a16:colId xmlns:a16="http://schemas.microsoft.com/office/drawing/2014/main" val="20016"/>
                    </a:ext>
                  </a:extLst>
                </a:gridCol>
                <a:gridCol w="316891">
                  <a:extLst>
                    <a:ext uri="{9D8B030D-6E8A-4147-A177-3AD203B41FA5}">
                      <a16:colId xmlns:a16="http://schemas.microsoft.com/office/drawing/2014/main" val="20017"/>
                    </a:ext>
                  </a:extLst>
                </a:gridCol>
                <a:gridCol w="316891">
                  <a:extLst>
                    <a:ext uri="{9D8B030D-6E8A-4147-A177-3AD203B41FA5}">
                      <a16:colId xmlns:a16="http://schemas.microsoft.com/office/drawing/2014/main" val="20018"/>
                    </a:ext>
                  </a:extLst>
                </a:gridCol>
                <a:gridCol w="316891">
                  <a:extLst>
                    <a:ext uri="{9D8B030D-6E8A-4147-A177-3AD203B41FA5}">
                      <a16:colId xmlns:a16="http://schemas.microsoft.com/office/drawing/2014/main" val="20019"/>
                    </a:ext>
                  </a:extLst>
                </a:gridCol>
                <a:gridCol w="316891">
                  <a:extLst>
                    <a:ext uri="{9D8B030D-6E8A-4147-A177-3AD203B41FA5}">
                      <a16:colId xmlns:a16="http://schemas.microsoft.com/office/drawing/2014/main" val="20020"/>
                    </a:ext>
                  </a:extLst>
                </a:gridCol>
                <a:gridCol w="316891">
                  <a:extLst>
                    <a:ext uri="{9D8B030D-6E8A-4147-A177-3AD203B41FA5}">
                      <a16:colId xmlns:a16="http://schemas.microsoft.com/office/drawing/2014/main" val="20021"/>
                    </a:ext>
                  </a:extLst>
                </a:gridCol>
                <a:gridCol w="316891">
                  <a:extLst>
                    <a:ext uri="{9D8B030D-6E8A-4147-A177-3AD203B41FA5}">
                      <a16:colId xmlns:a16="http://schemas.microsoft.com/office/drawing/2014/main" val="20022"/>
                    </a:ext>
                  </a:extLst>
                </a:gridCol>
                <a:gridCol w="316891">
                  <a:extLst>
                    <a:ext uri="{9D8B030D-6E8A-4147-A177-3AD203B41FA5}">
                      <a16:colId xmlns:a16="http://schemas.microsoft.com/office/drawing/2014/main" val="20023"/>
                    </a:ext>
                  </a:extLst>
                </a:gridCol>
              </a:tblGrid>
              <a:tr h="327774">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c</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w</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s</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j</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u</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p</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d</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v</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r</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t</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h</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e</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m</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o</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tc>
                  <a:txBody>
                    <a:bodyPr/>
                    <a:lstStyle/>
                    <a:p>
                      <a:pPr defTabSz="914400"/>
                      <a:r>
                        <a:rPr sz="1800">
                          <a:latin typeface="Arial"/>
                          <a:ea typeface="Arial"/>
                          <a:cs typeface="Arial"/>
                          <a:sym typeface="Arial"/>
                        </a:rPr>
                        <a:t>n</a:t>
                      </a:r>
                    </a:p>
                  </a:txBody>
                  <a:tcPr marL="6697" marR="6697" marT="6697" marB="6697" anchor="b" horzOverflow="overflow">
                    <a:lnL w="6350">
                      <a:solidFill>
                        <a:srgbClr val="000000"/>
                      </a:solidFill>
                    </a:lnL>
                    <a:lnR w="6350">
                      <a:solidFill>
                        <a:srgbClr val="000000"/>
                      </a:solidFill>
                    </a:lnR>
                    <a:lnT w="6350">
                      <a:solidFill>
                        <a:srgbClr val="000000"/>
                      </a:solidFill>
                    </a:lnT>
                    <a:lnB w="6350">
                      <a:solidFill>
                        <a:srgbClr val="000000"/>
                      </a:solidFill>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7252279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 name="Breaking transposition"/>
          <p:cNvSpPr txBox="1">
            <a:spLocks noGrp="1"/>
          </p:cNvSpPr>
          <p:nvPr>
            <p:ph type="title"/>
          </p:nvPr>
        </p:nvSpPr>
        <p:spPr>
          <a:prstGeom prst="rect">
            <a:avLst/>
          </a:prstGeom>
        </p:spPr>
        <p:txBody>
          <a:bodyPr/>
          <a:lstStyle/>
          <a:p>
            <a:r>
              <a:t>Breaking transposition</a:t>
            </a:r>
          </a:p>
        </p:txBody>
      </p:sp>
      <p:sp>
        <p:nvSpPr>
          <p:cNvPr id="572" name="Similar to simple (non-poly-alphabetic) substitution transposition retains the symbol frequencies.…"/>
          <p:cNvSpPr txBox="1">
            <a:spLocks noGrp="1"/>
          </p:cNvSpPr>
          <p:nvPr>
            <p:ph sz="quarter" idx="10"/>
          </p:nvPr>
        </p:nvSpPr>
        <p:spPr>
          <a:prstGeom prst="rect">
            <a:avLst/>
          </a:prstGeom>
        </p:spPr>
        <p:txBody>
          <a:bodyPr/>
          <a:lstStyle/>
          <a:p>
            <a:r>
              <a:rPr dirty="0"/>
              <a:t>Similar</a:t>
            </a:r>
            <a:r>
              <a:rPr lang="en-GB" dirty="0" err="1"/>
              <a:t>ly</a:t>
            </a:r>
            <a:r>
              <a:rPr dirty="0"/>
              <a:t> to simple (non-poly-alphabetic) substitution</a:t>
            </a:r>
            <a:r>
              <a:rPr lang="en-GB" dirty="0"/>
              <a:t>,</a:t>
            </a:r>
            <a:r>
              <a:rPr dirty="0"/>
              <a:t> transposition retains the symbol frequencies.</a:t>
            </a:r>
          </a:p>
          <a:p>
            <a:r>
              <a:rPr dirty="0"/>
              <a:t>Once the language is estimated further analysis may use a method termed anagramming in which likely anagrams are found in the cipher text and solving them</a:t>
            </a:r>
          </a:p>
        </p:txBody>
      </p:sp>
    </p:spTree>
    <p:extLst>
      <p:ext uri="{BB962C8B-B14F-4D97-AF65-F5344CB8AC3E}">
        <p14:creationId xmlns:p14="http://schemas.microsoft.com/office/powerpoint/2010/main" val="260986928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576" name="Strength through combination"/>
          <p:cNvSpPr txBox="1">
            <a:spLocks noGrp="1"/>
          </p:cNvSpPr>
          <p:nvPr>
            <p:ph type="title"/>
          </p:nvPr>
        </p:nvSpPr>
        <p:spPr>
          <a:xfrm>
            <a:off x="609759" y="274702"/>
            <a:ext cx="8904188" cy="866110"/>
          </a:xfrm>
          <a:prstGeom prst="rect">
            <a:avLst/>
          </a:prstGeom>
        </p:spPr>
        <p:txBody>
          <a:bodyPr anchor="b">
            <a:normAutofit/>
          </a:bodyPr>
          <a:lstStyle/>
          <a:p>
            <a:r>
              <a:t>Strength through combination</a:t>
            </a:r>
          </a:p>
        </p:txBody>
      </p:sp>
      <p:sp>
        <p:nvSpPr>
          <p:cNvPr id="577" name="Section 5"/>
          <p:cNvSpPr txBox="1">
            <a:spLocks noGrp="1"/>
          </p:cNvSpPr>
          <p:nvPr>
            <p:ph sz="quarter" idx="10"/>
          </p:nvPr>
        </p:nvSpPr>
        <p:spPr>
          <a:xfrm>
            <a:off x="609758" y="1600570"/>
            <a:ext cx="8904190" cy="4040687"/>
          </a:xfrm>
          <a:prstGeom prst="rect">
            <a:avLst/>
          </a:prstGeom>
        </p:spPr>
        <p:txBody>
          <a:bodyPr>
            <a:normAutofit/>
          </a:bodyPr>
          <a:lstStyle/>
          <a:p>
            <a:r>
              <a:t>Section 5</a:t>
            </a:r>
          </a:p>
        </p:txBody>
      </p:sp>
      <p:sp>
        <p:nvSpPr>
          <p:cNvPr id="70" name="Footer Placeholder 3">
            <a:extLst>
              <a:ext uri="{FF2B5EF4-FFF2-40B4-BE49-F238E27FC236}">
                <a16:creationId xmlns:a16="http://schemas.microsoft.com/office/drawing/2014/main" id="{847E3FAF-4731-499C-A9E9-E043AAADF5E2}"/>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Tree>
    <p:extLst>
      <p:ext uri="{BB962C8B-B14F-4D97-AF65-F5344CB8AC3E}">
        <p14:creationId xmlns:p14="http://schemas.microsoft.com/office/powerpoint/2010/main" val="85860271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 name="Combination ciphers"/>
          <p:cNvSpPr txBox="1">
            <a:spLocks noGrp="1"/>
          </p:cNvSpPr>
          <p:nvPr>
            <p:ph type="title"/>
          </p:nvPr>
        </p:nvSpPr>
        <p:spPr>
          <a:prstGeom prst="rect">
            <a:avLst/>
          </a:prstGeom>
        </p:spPr>
        <p:txBody>
          <a:bodyPr/>
          <a:lstStyle>
            <a:lvl1pPr indent="54864"/>
          </a:lstStyle>
          <a:p>
            <a:r>
              <a:t>Combination ciphers</a:t>
            </a:r>
          </a:p>
        </p:txBody>
      </p:sp>
      <p:sp>
        <p:nvSpPr>
          <p:cNvPr id="580" name="Transposition plus substitution…"/>
          <p:cNvSpPr txBox="1">
            <a:spLocks noGrp="1"/>
          </p:cNvSpPr>
          <p:nvPr>
            <p:ph sz="quarter" idx="10"/>
          </p:nvPr>
        </p:nvSpPr>
        <p:spPr>
          <a:prstGeom prst="rect">
            <a:avLst/>
          </a:prstGeom>
        </p:spPr>
        <p:txBody>
          <a:bodyPr/>
          <a:lstStyle/>
          <a:p>
            <a:pPr>
              <a:defRPr sz="3700"/>
            </a:pPr>
            <a:r>
              <a:t>Transposition plus substitution</a:t>
            </a:r>
          </a:p>
          <a:p>
            <a:pPr marL="508007" lvl="1" indent="-190999">
              <a:spcBef>
                <a:spcPts val="211"/>
              </a:spcBef>
              <a:defRPr sz="3700"/>
            </a:pPr>
            <a:r>
              <a:t>Combines two weak methods to give one strong method</a:t>
            </a:r>
          </a:p>
          <a:p>
            <a:pPr>
              <a:defRPr sz="3700"/>
            </a:pPr>
            <a:r>
              <a:t>Root of much modern cryptology</a:t>
            </a:r>
          </a:p>
          <a:p>
            <a:pPr marL="508007" lvl="1" indent="-190999">
              <a:spcBef>
                <a:spcPts val="211"/>
              </a:spcBef>
              <a:defRPr sz="3700"/>
            </a:pPr>
            <a:r>
              <a:t>Simple methods applied often and in combination</a:t>
            </a:r>
          </a:p>
          <a:p>
            <a:pPr marL="508007" lvl="1" indent="-190999">
              <a:spcBef>
                <a:spcPts val="211"/>
              </a:spcBef>
              <a:defRPr sz="3700"/>
            </a:pPr>
            <a:r>
              <a:t>Need to know which methods, in what combination, and the key to break</a:t>
            </a:r>
          </a:p>
        </p:txBody>
      </p:sp>
    </p:spTree>
    <p:extLst>
      <p:ext uri="{BB962C8B-B14F-4D97-AF65-F5344CB8AC3E}">
        <p14:creationId xmlns:p14="http://schemas.microsoft.com/office/powerpoint/2010/main" val="299412800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 name="Perfect encryption"/>
          <p:cNvSpPr txBox="1">
            <a:spLocks noGrp="1"/>
          </p:cNvSpPr>
          <p:nvPr>
            <p:ph type="title"/>
          </p:nvPr>
        </p:nvSpPr>
        <p:spPr>
          <a:prstGeom prst="rect">
            <a:avLst/>
          </a:prstGeom>
        </p:spPr>
        <p:txBody>
          <a:bodyPr/>
          <a:lstStyle>
            <a:lvl1pPr indent="54864"/>
          </a:lstStyle>
          <a:p>
            <a:r>
              <a:t>Perfect encryption</a:t>
            </a:r>
          </a:p>
        </p:txBody>
      </p:sp>
      <p:sp>
        <p:nvSpPr>
          <p:cNvPr id="585" name="The “one time” pad…"/>
          <p:cNvSpPr txBox="1">
            <a:spLocks noGrp="1"/>
          </p:cNvSpPr>
          <p:nvPr>
            <p:ph sz="quarter" idx="10"/>
          </p:nvPr>
        </p:nvSpPr>
        <p:spPr>
          <a:prstGeom prst="rect">
            <a:avLst/>
          </a:prstGeom>
        </p:spPr>
        <p:txBody>
          <a:bodyPr/>
          <a:lstStyle/>
          <a:p>
            <a:pPr marL="243090" indent="-243090">
              <a:lnSpc>
                <a:spcPct val="80000"/>
              </a:lnSpc>
              <a:spcBef>
                <a:spcPts val="352"/>
              </a:spcBef>
              <a:defRPr sz="3900"/>
            </a:pPr>
            <a:r>
              <a:t>The “one time” pad</a:t>
            </a:r>
          </a:p>
          <a:p>
            <a:pPr marL="629552" lvl="1">
              <a:lnSpc>
                <a:spcPct val="80000"/>
              </a:lnSpc>
            </a:pPr>
            <a:r>
              <a:t>Message length = n</a:t>
            </a:r>
          </a:p>
          <a:p>
            <a:pPr marL="629552" lvl="1">
              <a:lnSpc>
                <a:spcPct val="80000"/>
              </a:lnSpc>
            </a:pPr>
            <a:r>
              <a:t>Key length = n</a:t>
            </a:r>
          </a:p>
          <a:p>
            <a:pPr marL="629552" lvl="1">
              <a:lnSpc>
                <a:spcPct val="80000"/>
              </a:lnSpc>
            </a:pPr>
            <a:r>
              <a:t>Every bit of message depends on the key</a:t>
            </a:r>
          </a:p>
          <a:p>
            <a:pPr marL="629552" lvl="1">
              <a:lnSpc>
                <a:spcPct val="80000"/>
              </a:lnSpc>
            </a:pPr>
            <a:r>
              <a:t>One message one key</a:t>
            </a:r>
          </a:p>
          <a:p>
            <a:pPr marL="629552" lvl="1">
              <a:lnSpc>
                <a:spcPct val="80000"/>
              </a:lnSpc>
            </a:pPr>
            <a:r>
              <a:t>Proven to be unbreakable by Shannon in 1949</a:t>
            </a:r>
          </a:p>
        </p:txBody>
      </p:sp>
    </p:spTree>
    <p:extLst>
      <p:ext uri="{BB962C8B-B14F-4D97-AF65-F5344CB8AC3E}">
        <p14:creationId xmlns:p14="http://schemas.microsoft.com/office/powerpoint/2010/main" val="93443938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 name="Vernam cipher"/>
          <p:cNvSpPr txBox="1">
            <a:spLocks noGrp="1"/>
          </p:cNvSpPr>
          <p:nvPr>
            <p:ph type="title"/>
          </p:nvPr>
        </p:nvSpPr>
        <p:spPr>
          <a:prstGeom prst="rect">
            <a:avLst/>
          </a:prstGeom>
        </p:spPr>
        <p:txBody>
          <a:bodyPr/>
          <a:lstStyle/>
          <a:p>
            <a:r>
              <a:t>Vernam cipher</a:t>
            </a:r>
          </a:p>
        </p:txBody>
      </p:sp>
      <p:sp>
        <p:nvSpPr>
          <p:cNvPr id="590" name="Vernam cipher…"/>
          <p:cNvSpPr txBox="1">
            <a:spLocks noGrp="1"/>
          </p:cNvSpPr>
          <p:nvPr>
            <p:ph sz="quarter" idx="10"/>
          </p:nvPr>
        </p:nvSpPr>
        <p:spPr>
          <a:prstGeom prst="rect">
            <a:avLst/>
          </a:prstGeom>
        </p:spPr>
        <p:txBody>
          <a:bodyPr/>
          <a:lstStyle/>
          <a:p>
            <a:pPr marL="238227" indent="-238227" defTabSz="402556">
              <a:lnSpc>
                <a:spcPct val="80000"/>
              </a:lnSpc>
              <a:spcBef>
                <a:spcPts val="281"/>
              </a:spcBef>
              <a:defRPr sz="3822"/>
            </a:pPr>
            <a:r>
              <a:t>Vernam cipher</a:t>
            </a:r>
          </a:p>
          <a:p>
            <a:pPr marL="616961" lvl="1" indent="-306292" defTabSz="402556">
              <a:lnSpc>
                <a:spcPct val="80000"/>
              </a:lnSpc>
              <a:spcBef>
                <a:spcPts val="2883"/>
              </a:spcBef>
              <a:defRPr sz="3528"/>
            </a:pPr>
            <a:r>
              <a:t>Binary alphabet</a:t>
            </a:r>
          </a:p>
          <a:p>
            <a:pPr marL="616961" lvl="1" indent="-306292" defTabSz="402556">
              <a:lnSpc>
                <a:spcPct val="80000"/>
              </a:lnSpc>
              <a:spcBef>
                <a:spcPts val="2883"/>
              </a:spcBef>
              <a:defRPr sz="3528"/>
            </a:pPr>
            <a:r>
              <a:t>Algorithm is “XOR”</a:t>
            </a:r>
          </a:p>
          <a:p>
            <a:pPr marL="616961" lvl="1" indent="-306292" defTabSz="402556">
              <a:lnSpc>
                <a:spcPct val="80000"/>
              </a:lnSpc>
              <a:spcBef>
                <a:spcPts val="2883"/>
              </a:spcBef>
              <a:defRPr sz="3528"/>
            </a:pPr>
            <a:r>
              <a:t>Used as basis of encryption in TETRA, GSM, DECT …</a:t>
            </a:r>
          </a:p>
          <a:p>
            <a:pPr marL="616961" lvl="1" indent="-306292" defTabSz="402556">
              <a:lnSpc>
                <a:spcPct val="80000"/>
              </a:lnSpc>
              <a:spcBef>
                <a:spcPts val="2883"/>
              </a:spcBef>
              <a:defRPr sz="3528"/>
            </a:pPr>
            <a:r>
              <a:t>Patented in 1919 (US 1,370,719), used in RC4</a:t>
            </a:r>
          </a:p>
          <a:p>
            <a:pPr marL="616961" lvl="1" indent="-306292" defTabSz="402556">
              <a:lnSpc>
                <a:spcPct val="80000"/>
              </a:lnSpc>
              <a:spcBef>
                <a:spcPts val="2883"/>
              </a:spcBef>
              <a:defRPr sz="3528"/>
            </a:pPr>
            <a:r>
              <a:t>Using a pseudo-random generator approaches perfect secrecy with shorter keys </a:t>
            </a:r>
          </a:p>
        </p:txBody>
      </p:sp>
    </p:spTree>
    <p:extLst>
      <p:ext uri="{BB962C8B-B14F-4D97-AF65-F5344CB8AC3E}">
        <p14:creationId xmlns:p14="http://schemas.microsoft.com/office/powerpoint/2010/main" val="126919128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 name="Vernam cont’d"/>
          <p:cNvSpPr txBox="1">
            <a:spLocks noGrp="1"/>
          </p:cNvSpPr>
          <p:nvPr>
            <p:ph type="title"/>
          </p:nvPr>
        </p:nvSpPr>
        <p:spPr>
          <a:prstGeom prst="rect">
            <a:avLst/>
          </a:prstGeom>
        </p:spPr>
        <p:txBody>
          <a:bodyPr/>
          <a:lstStyle/>
          <a:p>
            <a:r>
              <a:t>Vernam cont’d</a:t>
            </a:r>
          </a:p>
        </p:txBody>
      </p:sp>
      <p:graphicFrame>
        <p:nvGraphicFramePr>
          <p:cNvPr id="595" name="Table"/>
          <p:cNvGraphicFramePr/>
          <p:nvPr/>
        </p:nvGraphicFramePr>
        <p:xfrm>
          <a:off x="2058029" y="2706736"/>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1</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aphicFrame>
        <p:nvGraphicFramePr>
          <p:cNvPr id="596" name="Table"/>
          <p:cNvGraphicFramePr/>
          <p:nvPr/>
        </p:nvGraphicFramePr>
        <p:xfrm>
          <a:off x="2058029" y="4402114"/>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1</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aphicFrame>
        <p:nvGraphicFramePr>
          <p:cNvPr id="597" name="Table"/>
          <p:cNvGraphicFramePr/>
          <p:nvPr/>
        </p:nvGraphicFramePr>
        <p:xfrm>
          <a:off x="6649221" y="3578306"/>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0</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pSp>
        <p:nvGrpSpPr>
          <p:cNvPr id="601" name="Group"/>
          <p:cNvGrpSpPr/>
          <p:nvPr/>
        </p:nvGrpSpPr>
        <p:grpSpPr>
          <a:xfrm>
            <a:off x="6077929" y="3573841"/>
            <a:ext cx="259670" cy="270016"/>
            <a:chOff x="0" y="0"/>
            <a:chExt cx="369308" cy="384022"/>
          </a:xfrm>
        </p:grpSpPr>
        <p:sp>
          <p:nvSpPr>
            <p:cNvPr id="598" name="Oval"/>
            <p:cNvSpPr/>
            <p:nvPr/>
          </p:nvSpPr>
          <p:spPr>
            <a:xfrm>
              <a:off x="0" y="0"/>
              <a:ext cx="369309" cy="384023"/>
            </a:xfrm>
            <a:prstGeom prst="ellipse">
              <a:avLst/>
            </a:prstGeom>
            <a:noFill/>
            <a:ln w="50800" cap="flat">
              <a:solidFill>
                <a:srgbClr val="000000"/>
              </a:solidFill>
              <a:prstDash val="solid"/>
              <a:miter lim="400000"/>
            </a:ln>
            <a:effectLst>
              <a:outerShdw blurRad="38100" dist="25400" dir="5400000" rotWithShape="0">
                <a:srgbClr val="000000">
                  <a:alpha val="50000"/>
                </a:srgbClr>
              </a:outerShdw>
            </a:effectLst>
          </p:spPr>
          <p:txBody>
            <a:bodyPr wrap="square" lIns="35719" tIns="35719" rIns="35719" bIns="35719" numCol="1" anchor="ctr">
              <a:noAutofit/>
            </a:bodyPr>
            <a:lstStyle/>
            <a:p>
              <a:pPr>
                <a:defRPr sz="2400">
                  <a:solidFill>
                    <a:srgbClr val="FFFFFF"/>
                  </a:solidFill>
                </a:defRPr>
              </a:pPr>
              <a:endParaRPr sz="1687"/>
            </a:p>
          </p:txBody>
        </p:sp>
        <p:sp>
          <p:nvSpPr>
            <p:cNvPr id="599" name="Line"/>
            <p:cNvSpPr/>
            <p:nvPr/>
          </p:nvSpPr>
          <p:spPr>
            <a:xfrm flipV="1">
              <a:off x="57611" y="64968"/>
              <a:ext cx="254087" cy="254087"/>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600" name="Line"/>
            <p:cNvSpPr/>
            <p:nvPr/>
          </p:nvSpPr>
          <p:spPr>
            <a:xfrm flipH="1" flipV="1">
              <a:off x="57611" y="64968"/>
              <a:ext cx="254087" cy="254087"/>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602" name="Key or key-stream segment"/>
          <p:cNvSpPr txBox="1"/>
          <p:nvPr/>
        </p:nvSpPr>
        <p:spPr>
          <a:xfrm>
            <a:off x="2047193" y="2330409"/>
            <a:ext cx="1854675"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Key or key-stream segment</a:t>
            </a:r>
          </a:p>
        </p:txBody>
      </p:sp>
      <p:sp>
        <p:nvSpPr>
          <p:cNvPr id="603" name="Plaintext/Ciphertext"/>
          <p:cNvSpPr txBox="1"/>
          <p:nvPr/>
        </p:nvSpPr>
        <p:spPr>
          <a:xfrm>
            <a:off x="2047194" y="4025788"/>
            <a:ext cx="139531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Plaintext/Ciphertext</a:t>
            </a:r>
          </a:p>
        </p:txBody>
      </p:sp>
      <p:sp>
        <p:nvSpPr>
          <p:cNvPr id="604" name="Line"/>
          <p:cNvSpPr/>
          <p:nvPr/>
        </p:nvSpPr>
        <p:spPr>
          <a:xfrm>
            <a:off x="6207763" y="2891301"/>
            <a:ext cx="1" cy="66501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05" name="Line"/>
          <p:cNvSpPr/>
          <p:nvPr/>
        </p:nvSpPr>
        <p:spPr>
          <a:xfrm>
            <a:off x="5805673" y="2881066"/>
            <a:ext cx="405396"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606" name="Line"/>
          <p:cNvSpPr/>
          <p:nvPr/>
        </p:nvSpPr>
        <p:spPr>
          <a:xfrm flipV="1">
            <a:off x="6361341" y="3708848"/>
            <a:ext cx="2596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07" name="Ciphertext/Plaintext"/>
          <p:cNvSpPr txBox="1"/>
          <p:nvPr/>
        </p:nvSpPr>
        <p:spPr>
          <a:xfrm>
            <a:off x="6596189" y="3190371"/>
            <a:ext cx="139531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Ciphertext/Plaintext</a:t>
            </a:r>
          </a:p>
        </p:txBody>
      </p:sp>
      <p:sp>
        <p:nvSpPr>
          <p:cNvPr id="608" name="Line"/>
          <p:cNvSpPr/>
          <p:nvPr/>
        </p:nvSpPr>
        <p:spPr>
          <a:xfrm flipV="1">
            <a:off x="6207763" y="3861381"/>
            <a:ext cx="1" cy="66501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09" name="Line"/>
          <p:cNvSpPr/>
          <p:nvPr/>
        </p:nvSpPr>
        <p:spPr>
          <a:xfrm>
            <a:off x="5805673" y="4532657"/>
            <a:ext cx="405396" cy="1"/>
          </a:xfrm>
          <a:prstGeom prst="line">
            <a:avLst/>
          </a:prstGeom>
          <a:ln w="25400">
            <a:solidFill>
              <a:srgbClr val="000000"/>
            </a:solidFill>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272058654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 name="Vernam cont’d"/>
          <p:cNvSpPr txBox="1">
            <a:spLocks noGrp="1"/>
          </p:cNvSpPr>
          <p:nvPr>
            <p:ph type="title"/>
          </p:nvPr>
        </p:nvSpPr>
        <p:spPr>
          <a:prstGeom prst="rect">
            <a:avLst/>
          </a:prstGeom>
        </p:spPr>
        <p:txBody>
          <a:bodyPr/>
          <a:lstStyle/>
          <a:p>
            <a:r>
              <a:t>Vernam cont’d</a:t>
            </a:r>
          </a:p>
        </p:txBody>
      </p:sp>
      <p:graphicFrame>
        <p:nvGraphicFramePr>
          <p:cNvPr id="612" name="Table"/>
          <p:cNvGraphicFramePr/>
          <p:nvPr/>
        </p:nvGraphicFramePr>
        <p:xfrm>
          <a:off x="2058029" y="2706736"/>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1</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aphicFrame>
        <p:nvGraphicFramePr>
          <p:cNvPr id="613" name="Table"/>
          <p:cNvGraphicFramePr/>
          <p:nvPr/>
        </p:nvGraphicFramePr>
        <p:xfrm>
          <a:off x="2058029" y="4402114"/>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1</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aphicFrame>
        <p:nvGraphicFramePr>
          <p:cNvPr id="614" name="Table"/>
          <p:cNvGraphicFramePr/>
          <p:nvPr/>
        </p:nvGraphicFramePr>
        <p:xfrm>
          <a:off x="6649221" y="3578306"/>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0</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tcPr>
                </a:tc>
                <a:tc>
                  <a:txBody>
                    <a:bodyPr/>
                    <a:lstStyle/>
                    <a:p>
                      <a:pPr defTabSz="914400"/>
                      <a:r>
                        <a:rPr sz="1500"/>
                        <a:t>1</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tcPr>
                </a:tc>
                <a:extLst>
                  <a:ext uri="{0D108BD9-81ED-4DB2-BD59-A6C34878D82A}">
                    <a16:rowId xmlns:a16="http://schemas.microsoft.com/office/drawing/2014/main" val="10000"/>
                  </a:ext>
                </a:extLst>
              </a:tr>
            </a:tbl>
          </a:graphicData>
        </a:graphic>
      </p:graphicFrame>
      <p:grpSp>
        <p:nvGrpSpPr>
          <p:cNvPr id="618" name="Group"/>
          <p:cNvGrpSpPr/>
          <p:nvPr/>
        </p:nvGrpSpPr>
        <p:grpSpPr>
          <a:xfrm>
            <a:off x="6077929" y="3573841"/>
            <a:ext cx="259670" cy="270016"/>
            <a:chOff x="0" y="0"/>
            <a:chExt cx="369308" cy="384022"/>
          </a:xfrm>
        </p:grpSpPr>
        <p:sp>
          <p:nvSpPr>
            <p:cNvPr id="615" name="Oval"/>
            <p:cNvSpPr/>
            <p:nvPr/>
          </p:nvSpPr>
          <p:spPr>
            <a:xfrm>
              <a:off x="0" y="0"/>
              <a:ext cx="369309" cy="384023"/>
            </a:xfrm>
            <a:prstGeom prst="ellipse">
              <a:avLst/>
            </a:prstGeom>
            <a:noFill/>
            <a:ln w="50800" cap="flat">
              <a:solidFill>
                <a:srgbClr val="000000"/>
              </a:solidFill>
              <a:prstDash val="solid"/>
              <a:miter lim="400000"/>
            </a:ln>
            <a:effectLst>
              <a:outerShdw blurRad="38100" dist="25400" dir="5400000" rotWithShape="0">
                <a:srgbClr val="000000">
                  <a:alpha val="50000"/>
                </a:srgbClr>
              </a:outerShdw>
            </a:effectLst>
          </p:spPr>
          <p:txBody>
            <a:bodyPr wrap="square" lIns="35719" tIns="35719" rIns="35719" bIns="35719" numCol="1" anchor="ctr">
              <a:noAutofit/>
            </a:bodyPr>
            <a:lstStyle/>
            <a:p>
              <a:pPr>
                <a:defRPr sz="2400">
                  <a:solidFill>
                    <a:srgbClr val="FFFFFF"/>
                  </a:solidFill>
                </a:defRPr>
              </a:pPr>
              <a:endParaRPr sz="1687"/>
            </a:p>
          </p:txBody>
        </p:sp>
        <p:sp>
          <p:nvSpPr>
            <p:cNvPr id="616" name="Line"/>
            <p:cNvSpPr/>
            <p:nvPr/>
          </p:nvSpPr>
          <p:spPr>
            <a:xfrm flipV="1">
              <a:off x="57611" y="64968"/>
              <a:ext cx="254087" cy="254087"/>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617" name="Line"/>
            <p:cNvSpPr/>
            <p:nvPr/>
          </p:nvSpPr>
          <p:spPr>
            <a:xfrm flipH="1" flipV="1">
              <a:off x="57611" y="64968"/>
              <a:ext cx="254087" cy="254087"/>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619" name="Key or key-stream segment"/>
          <p:cNvSpPr txBox="1"/>
          <p:nvPr/>
        </p:nvSpPr>
        <p:spPr>
          <a:xfrm>
            <a:off x="2047193" y="2330409"/>
            <a:ext cx="1854675"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Key or key-stream segment</a:t>
            </a:r>
          </a:p>
        </p:txBody>
      </p:sp>
      <p:sp>
        <p:nvSpPr>
          <p:cNvPr id="620" name="Plaintext/Ciphertext"/>
          <p:cNvSpPr txBox="1"/>
          <p:nvPr/>
        </p:nvSpPr>
        <p:spPr>
          <a:xfrm>
            <a:off x="2047194" y="4025788"/>
            <a:ext cx="139531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Plaintext/Ciphertext</a:t>
            </a:r>
          </a:p>
        </p:txBody>
      </p:sp>
      <p:sp>
        <p:nvSpPr>
          <p:cNvPr id="621" name="Line"/>
          <p:cNvSpPr/>
          <p:nvPr/>
        </p:nvSpPr>
        <p:spPr>
          <a:xfrm>
            <a:off x="6207763" y="2891301"/>
            <a:ext cx="1" cy="66501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22" name="Line"/>
          <p:cNvSpPr/>
          <p:nvPr/>
        </p:nvSpPr>
        <p:spPr>
          <a:xfrm>
            <a:off x="5805673" y="2881066"/>
            <a:ext cx="405396"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623" name="Line"/>
          <p:cNvSpPr/>
          <p:nvPr/>
        </p:nvSpPr>
        <p:spPr>
          <a:xfrm flipV="1">
            <a:off x="6361341" y="3708848"/>
            <a:ext cx="2596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24" name="Ciphertext/Plaintext"/>
          <p:cNvSpPr txBox="1"/>
          <p:nvPr/>
        </p:nvSpPr>
        <p:spPr>
          <a:xfrm>
            <a:off x="6596189" y="3190371"/>
            <a:ext cx="139531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lstStyle>
          <a:p>
            <a:r>
              <a:rPr sz="1266"/>
              <a:t>Ciphertext/Plaintext</a:t>
            </a:r>
          </a:p>
        </p:txBody>
      </p:sp>
      <p:sp>
        <p:nvSpPr>
          <p:cNvPr id="625" name="Line"/>
          <p:cNvSpPr/>
          <p:nvPr/>
        </p:nvSpPr>
        <p:spPr>
          <a:xfrm flipV="1">
            <a:off x="6207763" y="3861381"/>
            <a:ext cx="1" cy="66501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26" name="Line"/>
          <p:cNvSpPr/>
          <p:nvPr/>
        </p:nvSpPr>
        <p:spPr>
          <a:xfrm>
            <a:off x="5805673" y="4532657"/>
            <a:ext cx="405396" cy="1"/>
          </a:xfrm>
          <a:prstGeom prst="line">
            <a:avLst/>
          </a:prstGeom>
          <a:ln w="25400">
            <a:solidFill>
              <a:srgbClr val="000000"/>
            </a:solidFill>
            <a:miter lim="400000"/>
          </a:ln>
        </p:spPr>
        <p:txBody>
          <a:bodyPr lIns="35719" tIns="35719" rIns="35719" bIns="35719" anchor="ctr"/>
          <a:lstStyle/>
          <a:p>
            <a:pPr>
              <a:defRPr sz="2400"/>
            </a:pPr>
            <a:endParaRPr sz="1687"/>
          </a:p>
        </p:txBody>
      </p:sp>
      <p:graphicFrame>
        <p:nvGraphicFramePr>
          <p:cNvPr id="627" name="Table"/>
          <p:cNvGraphicFramePr/>
          <p:nvPr/>
        </p:nvGraphicFramePr>
        <p:xfrm>
          <a:off x="2058029" y="4920831"/>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0</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628" name="Table"/>
          <p:cNvGraphicFramePr/>
          <p:nvPr/>
        </p:nvGraphicFramePr>
        <p:xfrm>
          <a:off x="6649221" y="4101413"/>
          <a:ext cx="3756844" cy="307181"/>
        </p:xfrm>
        <a:graphic>
          <a:graphicData uri="http://schemas.openxmlformats.org/drawingml/2006/table">
            <a:tbl>
              <a:tblPr/>
              <a:tblGrid>
                <a:gridCol w="268346">
                  <a:extLst>
                    <a:ext uri="{9D8B030D-6E8A-4147-A177-3AD203B41FA5}">
                      <a16:colId xmlns:a16="http://schemas.microsoft.com/office/drawing/2014/main" val="20000"/>
                    </a:ext>
                  </a:extLst>
                </a:gridCol>
                <a:gridCol w="268346">
                  <a:extLst>
                    <a:ext uri="{9D8B030D-6E8A-4147-A177-3AD203B41FA5}">
                      <a16:colId xmlns:a16="http://schemas.microsoft.com/office/drawing/2014/main" val="20001"/>
                    </a:ext>
                  </a:extLst>
                </a:gridCol>
                <a:gridCol w="268346">
                  <a:extLst>
                    <a:ext uri="{9D8B030D-6E8A-4147-A177-3AD203B41FA5}">
                      <a16:colId xmlns:a16="http://schemas.microsoft.com/office/drawing/2014/main" val="20002"/>
                    </a:ext>
                  </a:extLst>
                </a:gridCol>
                <a:gridCol w="268346">
                  <a:extLst>
                    <a:ext uri="{9D8B030D-6E8A-4147-A177-3AD203B41FA5}">
                      <a16:colId xmlns:a16="http://schemas.microsoft.com/office/drawing/2014/main" val="20003"/>
                    </a:ext>
                  </a:extLst>
                </a:gridCol>
                <a:gridCol w="268346">
                  <a:extLst>
                    <a:ext uri="{9D8B030D-6E8A-4147-A177-3AD203B41FA5}">
                      <a16:colId xmlns:a16="http://schemas.microsoft.com/office/drawing/2014/main" val="20004"/>
                    </a:ext>
                  </a:extLst>
                </a:gridCol>
                <a:gridCol w="268346">
                  <a:extLst>
                    <a:ext uri="{9D8B030D-6E8A-4147-A177-3AD203B41FA5}">
                      <a16:colId xmlns:a16="http://schemas.microsoft.com/office/drawing/2014/main" val="20005"/>
                    </a:ext>
                  </a:extLst>
                </a:gridCol>
                <a:gridCol w="268346">
                  <a:extLst>
                    <a:ext uri="{9D8B030D-6E8A-4147-A177-3AD203B41FA5}">
                      <a16:colId xmlns:a16="http://schemas.microsoft.com/office/drawing/2014/main" val="20006"/>
                    </a:ext>
                  </a:extLst>
                </a:gridCol>
                <a:gridCol w="268346">
                  <a:extLst>
                    <a:ext uri="{9D8B030D-6E8A-4147-A177-3AD203B41FA5}">
                      <a16:colId xmlns:a16="http://schemas.microsoft.com/office/drawing/2014/main" val="20007"/>
                    </a:ext>
                  </a:extLst>
                </a:gridCol>
                <a:gridCol w="268346">
                  <a:extLst>
                    <a:ext uri="{9D8B030D-6E8A-4147-A177-3AD203B41FA5}">
                      <a16:colId xmlns:a16="http://schemas.microsoft.com/office/drawing/2014/main" val="20008"/>
                    </a:ext>
                  </a:extLst>
                </a:gridCol>
                <a:gridCol w="268346">
                  <a:extLst>
                    <a:ext uri="{9D8B030D-6E8A-4147-A177-3AD203B41FA5}">
                      <a16:colId xmlns:a16="http://schemas.microsoft.com/office/drawing/2014/main" val="20009"/>
                    </a:ext>
                  </a:extLst>
                </a:gridCol>
                <a:gridCol w="268346">
                  <a:extLst>
                    <a:ext uri="{9D8B030D-6E8A-4147-A177-3AD203B41FA5}">
                      <a16:colId xmlns:a16="http://schemas.microsoft.com/office/drawing/2014/main" val="20010"/>
                    </a:ext>
                  </a:extLst>
                </a:gridCol>
                <a:gridCol w="268346">
                  <a:extLst>
                    <a:ext uri="{9D8B030D-6E8A-4147-A177-3AD203B41FA5}">
                      <a16:colId xmlns:a16="http://schemas.microsoft.com/office/drawing/2014/main" val="20011"/>
                    </a:ext>
                  </a:extLst>
                </a:gridCol>
                <a:gridCol w="268346">
                  <a:extLst>
                    <a:ext uri="{9D8B030D-6E8A-4147-A177-3AD203B41FA5}">
                      <a16:colId xmlns:a16="http://schemas.microsoft.com/office/drawing/2014/main" val="20012"/>
                    </a:ext>
                  </a:extLst>
                </a:gridCol>
                <a:gridCol w="268346">
                  <a:extLst>
                    <a:ext uri="{9D8B030D-6E8A-4147-A177-3AD203B41FA5}">
                      <a16:colId xmlns:a16="http://schemas.microsoft.com/office/drawing/2014/main" val="20013"/>
                    </a:ext>
                  </a:extLst>
                </a:gridCol>
              </a:tblGrid>
              <a:tr h="307181">
                <a:tc>
                  <a:txBody>
                    <a:bodyPr/>
                    <a:lstStyle/>
                    <a:p>
                      <a:pPr defTabSz="914400"/>
                      <a:r>
                        <a:rPr sz="1500"/>
                        <a:t>1</a:t>
                      </a:r>
                    </a:p>
                  </a:txBody>
                  <a:tcPr marL="35719" marR="35719" marT="35719" marB="35719" anchor="ctr" horzOverflow="overflow">
                    <a:lnL w="12700">
                      <a:solidFill>
                        <a:srgbClr val="606060"/>
                      </a:solidFill>
                      <a:miter lim="400000"/>
                    </a:lnL>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1</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500"/>
                        <a:t>0</a:t>
                      </a:r>
                    </a:p>
                  </a:txBody>
                  <a:tcPr marL="35719" marR="35719" marT="35719" marB="35719" anchor="ctr" horzOverflow="overflow">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6386473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 name="The digital era"/>
          <p:cNvSpPr txBox="1">
            <a:spLocks noGrp="1"/>
          </p:cNvSpPr>
          <p:nvPr>
            <p:ph type="title"/>
          </p:nvPr>
        </p:nvSpPr>
        <p:spPr>
          <a:prstGeom prst="rect">
            <a:avLst/>
          </a:prstGeom>
        </p:spPr>
        <p:txBody>
          <a:bodyPr/>
          <a:lstStyle>
            <a:lvl1pPr indent="54864"/>
          </a:lstStyle>
          <a:p>
            <a:r>
              <a:t>The digital era</a:t>
            </a:r>
          </a:p>
        </p:txBody>
      </p:sp>
      <p:sp>
        <p:nvSpPr>
          <p:cNvPr id="631" name="Extends concepts from manual era (transposition, substitution, polyalphabtic substitution, keying)…"/>
          <p:cNvSpPr txBox="1">
            <a:spLocks noGrp="1"/>
          </p:cNvSpPr>
          <p:nvPr>
            <p:ph sz="quarter" idx="10"/>
          </p:nvPr>
        </p:nvSpPr>
        <p:spPr>
          <a:prstGeom prst="rect">
            <a:avLst/>
          </a:prstGeom>
        </p:spPr>
        <p:txBody>
          <a:bodyPr/>
          <a:lstStyle/>
          <a:p>
            <a:pPr marL="312543" indent="-312543">
              <a:lnSpc>
                <a:spcPct val="90000"/>
              </a:lnSpc>
              <a:defRPr sz="3800"/>
            </a:pPr>
            <a:r>
              <a:t>Extends concepts from manual era (transposition, substitution, polyalphabtic substitution, keying)</a:t>
            </a:r>
          </a:p>
          <a:p>
            <a:pPr marL="312543" indent="-312543">
              <a:lnSpc>
                <a:spcPct val="90000"/>
              </a:lnSpc>
              <a:defRPr sz="3800"/>
            </a:pPr>
            <a:r>
              <a:t>Two main forms:</a:t>
            </a:r>
          </a:p>
          <a:p>
            <a:pPr marL="508007" lvl="1" indent="-190999">
              <a:lnSpc>
                <a:spcPct val="90000"/>
              </a:lnSpc>
              <a:spcBef>
                <a:spcPts val="211"/>
              </a:spcBef>
              <a:defRPr sz="3800"/>
            </a:pPr>
            <a:r>
              <a:t>Block ciphers</a:t>
            </a:r>
          </a:p>
          <a:p>
            <a:pPr marL="508007" lvl="1" indent="-190999">
              <a:lnSpc>
                <a:spcPct val="90000"/>
              </a:lnSpc>
              <a:spcBef>
                <a:spcPts val="211"/>
              </a:spcBef>
              <a:defRPr sz="3800"/>
            </a:pPr>
            <a:r>
              <a:t>Stream ciphers</a:t>
            </a:r>
          </a:p>
          <a:p>
            <a:pPr marL="312543" indent="-312543">
              <a:lnSpc>
                <a:spcPct val="90000"/>
              </a:lnSpc>
              <a:defRPr sz="3800"/>
            </a:pPr>
            <a:r>
              <a:t>Longer keys as computing capabilities exist </a:t>
            </a:r>
          </a:p>
          <a:p>
            <a:pPr marL="508007" lvl="1" indent="-190999">
              <a:lnSpc>
                <a:spcPct val="90000"/>
              </a:lnSpc>
              <a:spcBef>
                <a:spcPts val="211"/>
              </a:spcBef>
              <a:defRPr sz="3800"/>
            </a:pPr>
            <a:r>
              <a:t>Counter to brute force attack of key space</a:t>
            </a:r>
          </a:p>
        </p:txBody>
      </p:sp>
    </p:spTree>
    <p:extLst>
      <p:ext uri="{BB962C8B-B14F-4D97-AF65-F5344CB8AC3E}">
        <p14:creationId xmlns:p14="http://schemas.microsoft.com/office/powerpoint/2010/main" val="230551301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 name="Example - AES"/>
          <p:cNvSpPr txBox="1">
            <a:spLocks noGrp="1"/>
          </p:cNvSpPr>
          <p:nvPr>
            <p:ph type="title"/>
          </p:nvPr>
        </p:nvSpPr>
        <p:spPr>
          <a:prstGeom prst="rect">
            <a:avLst/>
          </a:prstGeom>
        </p:spPr>
        <p:txBody>
          <a:bodyPr/>
          <a:lstStyle/>
          <a:p>
            <a:r>
              <a:t>Example - AES</a:t>
            </a:r>
          </a:p>
        </p:txBody>
      </p:sp>
      <p:sp>
        <p:nvSpPr>
          <p:cNvPr id="636" name="AES, the Advanced Encryption Standard, is a modern algorithm that implements most of the basic capabilities we’ve looked at:…"/>
          <p:cNvSpPr txBox="1">
            <a:spLocks noGrp="1"/>
          </p:cNvSpPr>
          <p:nvPr>
            <p:ph sz="quarter" idx="10"/>
          </p:nvPr>
        </p:nvSpPr>
        <p:spPr>
          <a:prstGeom prst="rect">
            <a:avLst/>
          </a:prstGeom>
        </p:spPr>
        <p:txBody>
          <a:bodyPr/>
          <a:lstStyle/>
          <a:p>
            <a:r>
              <a:t>AES, the Advanced Encryption Standard, is a modern algorithm that implements most of the basic capabilities we’ve looked at:</a:t>
            </a:r>
          </a:p>
          <a:p>
            <a:pPr lvl="1"/>
            <a:r>
              <a:t>Substitution</a:t>
            </a:r>
          </a:p>
          <a:p>
            <a:pPr lvl="1"/>
            <a:r>
              <a:t>Transposition</a:t>
            </a:r>
          </a:p>
          <a:p>
            <a:pPr lvl="1"/>
            <a:r>
              <a:t>Keying</a:t>
            </a:r>
          </a:p>
        </p:txBody>
      </p:sp>
    </p:spTree>
    <p:extLst>
      <p:ext uri="{BB962C8B-B14F-4D97-AF65-F5344CB8AC3E}">
        <p14:creationId xmlns:p14="http://schemas.microsoft.com/office/powerpoint/2010/main" val="30937639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a:extLst>
              <a:ext uri="{FF2B5EF4-FFF2-40B4-BE49-F238E27FC236}">
                <a16:creationId xmlns:a16="http://schemas.microsoft.com/office/drawing/2014/main" id="{444A884D-D489-8F4B-8C40-C5EB113D4006}"/>
              </a:ext>
            </a:extLst>
          </p:cNvPr>
          <p:cNvSpPr>
            <a:spLocks noGrp="1" noChangeArrowheads="1"/>
          </p:cNvSpPr>
          <p:nvPr>
            <p:ph type="title"/>
          </p:nvPr>
        </p:nvSpPr>
        <p:spPr/>
        <p:txBody>
          <a:bodyPr/>
          <a:lstStyle/>
          <a:p>
            <a:r>
              <a:rPr lang="en-GB" altLang="en-US"/>
              <a:t>Scalability of security solutions</a:t>
            </a:r>
          </a:p>
        </p:txBody>
      </p:sp>
      <p:sp>
        <p:nvSpPr>
          <p:cNvPr id="18435" name="Rectangle 3">
            <a:extLst>
              <a:ext uri="{FF2B5EF4-FFF2-40B4-BE49-F238E27FC236}">
                <a16:creationId xmlns:a16="http://schemas.microsoft.com/office/drawing/2014/main" id="{706C743F-E268-374D-A41B-6398B8559EF4}"/>
              </a:ext>
            </a:extLst>
          </p:cNvPr>
          <p:cNvSpPr>
            <a:spLocks noGrp="1" noChangeArrowheads="1"/>
          </p:cNvSpPr>
          <p:nvPr>
            <p:ph sz="quarter" idx="10"/>
          </p:nvPr>
        </p:nvSpPr>
        <p:spPr/>
        <p:txBody>
          <a:bodyPr>
            <a:normAutofit lnSpcReduction="10000"/>
          </a:bodyPr>
          <a:lstStyle/>
          <a:p>
            <a:pPr>
              <a:lnSpc>
                <a:spcPct val="80000"/>
              </a:lnSpc>
            </a:pPr>
            <a:r>
              <a:rPr lang="en-GB" altLang="en-US" sz="2000" dirty="0"/>
              <a:t>Easy to keep a secret with two parties?</a:t>
            </a:r>
          </a:p>
          <a:p>
            <a:pPr lvl="1">
              <a:lnSpc>
                <a:spcPct val="80000"/>
              </a:lnSpc>
            </a:pPr>
            <a:r>
              <a:rPr lang="en-GB" altLang="en-US" sz="2000" dirty="0"/>
              <a:t>Basis of symmetric key cryptology</a:t>
            </a:r>
          </a:p>
          <a:p>
            <a:pPr>
              <a:lnSpc>
                <a:spcPct val="80000"/>
              </a:lnSpc>
            </a:pPr>
            <a:r>
              <a:rPr lang="en-GB" altLang="en-US" sz="2000" dirty="0"/>
              <a:t>Impossible to keep a secret with more than 3 parties?</a:t>
            </a:r>
          </a:p>
          <a:p>
            <a:pPr lvl="1">
              <a:lnSpc>
                <a:spcPct val="80000"/>
              </a:lnSpc>
            </a:pPr>
            <a:r>
              <a:rPr lang="en-GB" altLang="en-US" sz="2000" dirty="0"/>
              <a:t>Basis of asymmetric key cryptology (Ellis of UK CESG proposed Non-Secret Encryption in 1970 (6 years before Diffie and Hellman))</a:t>
            </a:r>
          </a:p>
          <a:p>
            <a:pPr>
              <a:lnSpc>
                <a:spcPct val="80000"/>
              </a:lnSpc>
            </a:pPr>
            <a:r>
              <a:rPr lang="en-GB" altLang="en-US" sz="2000" dirty="0"/>
              <a:t>Scenarios: </a:t>
            </a:r>
          </a:p>
          <a:p>
            <a:pPr lvl="1">
              <a:lnSpc>
                <a:spcPct val="80000"/>
              </a:lnSpc>
            </a:pPr>
            <a:r>
              <a:rPr lang="en-GB" altLang="en-US" sz="2000" dirty="0"/>
              <a:t>Correspondents know and trust one another and the network</a:t>
            </a:r>
          </a:p>
          <a:p>
            <a:pPr lvl="1">
              <a:lnSpc>
                <a:spcPct val="80000"/>
              </a:lnSpc>
            </a:pPr>
            <a:r>
              <a:rPr lang="en-GB" altLang="en-US" sz="2000" dirty="0"/>
              <a:t>Correspondents know and trust one another but don’t trust the network</a:t>
            </a:r>
          </a:p>
          <a:p>
            <a:pPr lvl="1">
              <a:lnSpc>
                <a:spcPct val="80000"/>
              </a:lnSpc>
            </a:pPr>
            <a:r>
              <a:rPr lang="en-GB" altLang="en-US" sz="2000" dirty="0"/>
              <a:t>Correspondents know but don’t trust one another but trust the network</a:t>
            </a:r>
          </a:p>
          <a:p>
            <a:pPr lvl="1">
              <a:lnSpc>
                <a:spcPct val="80000"/>
              </a:lnSpc>
            </a:pPr>
            <a:r>
              <a:rPr lang="en-GB" altLang="en-US" sz="2000" dirty="0"/>
              <a:t>Correspondents don’t know one another</a:t>
            </a:r>
          </a:p>
          <a:p>
            <a:pPr lvl="1">
              <a:lnSpc>
                <a:spcPct val="80000"/>
              </a:lnSpc>
            </a:pPr>
            <a:r>
              <a:rPr lang="en-GB" altLang="en-US" sz="2000" dirty="0"/>
              <a:t>Communications network is public</a:t>
            </a:r>
          </a:p>
          <a:p>
            <a:pPr lvl="1">
              <a:lnSpc>
                <a:spcPct val="80000"/>
              </a:lnSpc>
            </a:pPr>
            <a:r>
              <a:rPr lang="en-GB" altLang="en-US" sz="2000" dirty="0"/>
              <a:t>Communications network is private</a:t>
            </a:r>
          </a:p>
        </p:txBody>
      </p:sp>
    </p:spTree>
    <p:extLst>
      <p:ext uri="{BB962C8B-B14F-4D97-AF65-F5344CB8AC3E}">
        <p14:creationId xmlns:p14="http://schemas.microsoft.com/office/powerpoint/2010/main" val="1319565599"/>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40" name="AES overview"/>
          <p:cNvSpPr txBox="1">
            <a:spLocks noGrp="1"/>
          </p:cNvSpPr>
          <p:nvPr>
            <p:ph type="title"/>
          </p:nvPr>
        </p:nvSpPr>
        <p:spPr>
          <a:xfrm>
            <a:off x="609759" y="274702"/>
            <a:ext cx="8904188" cy="866110"/>
          </a:xfrm>
          <a:prstGeom prst="rect">
            <a:avLst/>
          </a:prstGeom>
        </p:spPr>
        <p:txBody>
          <a:bodyPr anchor="b">
            <a:normAutofit/>
          </a:bodyPr>
          <a:lstStyle/>
          <a:p>
            <a:r>
              <a:t>AES overview</a:t>
            </a:r>
          </a:p>
        </p:txBody>
      </p:sp>
      <p:sp>
        <p:nvSpPr>
          <p:cNvPr id="641" name="Section 6"/>
          <p:cNvSpPr txBox="1">
            <a:spLocks noGrp="1"/>
          </p:cNvSpPr>
          <p:nvPr>
            <p:ph sz="quarter" idx="10"/>
          </p:nvPr>
        </p:nvSpPr>
        <p:spPr>
          <a:xfrm>
            <a:off x="609758" y="1600570"/>
            <a:ext cx="8904190" cy="4040687"/>
          </a:xfrm>
          <a:prstGeom prst="rect">
            <a:avLst/>
          </a:prstGeom>
        </p:spPr>
        <p:txBody>
          <a:bodyPr>
            <a:normAutofit/>
          </a:bodyPr>
          <a:lstStyle/>
          <a:p>
            <a:r>
              <a:t>Section 6</a:t>
            </a:r>
          </a:p>
        </p:txBody>
      </p:sp>
      <p:sp>
        <p:nvSpPr>
          <p:cNvPr id="70" name="Footer Placeholder 3">
            <a:extLst>
              <a:ext uri="{FF2B5EF4-FFF2-40B4-BE49-F238E27FC236}">
                <a16:creationId xmlns:a16="http://schemas.microsoft.com/office/drawing/2014/main" id="{29097FE8-A868-47FD-AC30-66FED242FBE9}"/>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Tree>
    <p:extLst>
      <p:ext uri="{BB962C8B-B14F-4D97-AF65-F5344CB8AC3E}">
        <p14:creationId xmlns:p14="http://schemas.microsoft.com/office/powerpoint/2010/main" val="330710885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 name="The background to AES"/>
          <p:cNvSpPr txBox="1">
            <a:spLocks noGrp="1"/>
          </p:cNvSpPr>
          <p:nvPr>
            <p:ph type="title"/>
          </p:nvPr>
        </p:nvSpPr>
        <p:spPr>
          <a:prstGeom prst="rect">
            <a:avLst/>
          </a:prstGeom>
        </p:spPr>
        <p:txBody>
          <a:bodyPr/>
          <a:lstStyle/>
          <a:p>
            <a:r>
              <a:rPr dirty="0"/>
              <a:t>The background to AES</a:t>
            </a:r>
          </a:p>
        </p:txBody>
      </p:sp>
      <p:sp>
        <p:nvSpPr>
          <p:cNvPr id="644" name="Recognition of end of security life of DES…"/>
          <p:cNvSpPr txBox="1">
            <a:spLocks noGrp="1"/>
          </p:cNvSpPr>
          <p:nvPr>
            <p:ph sz="quarter" idx="10"/>
          </p:nvPr>
        </p:nvSpPr>
        <p:spPr>
          <a:prstGeom prst="rect">
            <a:avLst/>
          </a:prstGeom>
        </p:spPr>
        <p:txBody>
          <a:bodyPr>
            <a:normAutofit fontScale="92500" lnSpcReduction="10000"/>
          </a:bodyPr>
          <a:lstStyle/>
          <a:p>
            <a:pPr marL="275037" indent="-275037" defTabSz="361478">
              <a:spcBef>
                <a:spcPts val="2531"/>
              </a:spcBef>
              <a:defRPr sz="3168"/>
            </a:pPr>
            <a:r>
              <a:rPr dirty="0"/>
              <a:t>Recognition of end of security life of DES</a:t>
            </a:r>
          </a:p>
          <a:p>
            <a:pPr marL="275037" indent="-275037" defTabSz="361478">
              <a:spcBef>
                <a:spcPts val="2531"/>
              </a:spcBef>
              <a:defRPr sz="3168"/>
            </a:pPr>
            <a:r>
              <a:rPr dirty="0"/>
              <a:t>Developed through competition</a:t>
            </a:r>
          </a:p>
          <a:p>
            <a:pPr marL="550076" lvl="1" indent="-275037" defTabSz="361478">
              <a:spcBef>
                <a:spcPts val="2531"/>
              </a:spcBef>
              <a:defRPr sz="3168"/>
            </a:pPr>
            <a:r>
              <a:rPr dirty="0"/>
              <a:t>Winner was </a:t>
            </a:r>
            <a:r>
              <a:rPr dirty="0" err="1"/>
              <a:t>Rijndael</a:t>
            </a:r>
            <a:r>
              <a:rPr dirty="0"/>
              <a:t>, runners up included </a:t>
            </a:r>
            <a:r>
              <a:rPr dirty="0" err="1"/>
              <a:t>Twofish</a:t>
            </a:r>
            <a:r>
              <a:rPr dirty="0"/>
              <a:t> and Serpent</a:t>
            </a:r>
          </a:p>
          <a:p>
            <a:pPr marL="550076" lvl="1" indent="-275037" defTabSz="361478">
              <a:spcBef>
                <a:spcPts val="2531"/>
              </a:spcBef>
              <a:defRPr sz="3168"/>
            </a:pPr>
            <a:r>
              <a:rPr dirty="0" err="1"/>
              <a:t>Rijndael</a:t>
            </a:r>
            <a:r>
              <a:rPr dirty="0"/>
              <a:t> uses a substitution permutation network over 10 rounds (for 128 bit key)</a:t>
            </a:r>
          </a:p>
          <a:p>
            <a:pPr marL="275037" indent="-275037" defTabSz="361478">
              <a:spcBef>
                <a:spcPts val="2531"/>
              </a:spcBef>
              <a:defRPr sz="3168"/>
            </a:pPr>
            <a:r>
              <a:rPr dirty="0"/>
              <a:t>Developed for useful life of 35 years</a:t>
            </a:r>
          </a:p>
          <a:p>
            <a:pPr marL="275037" indent="-275037" defTabSz="361478">
              <a:spcBef>
                <a:spcPts val="2531"/>
              </a:spcBef>
              <a:defRPr sz="3168"/>
            </a:pPr>
            <a:r>
              <a:rPr dirty="0"/>
              <a:t>Published in FIPS 197</a:t>
            </a:r>
          </a:p>
        </p:txBody>
      </p:sp>
    </p:spTree>
    <p:extLst>
      <p:ext uri="{BB962C8B-B14F-4D97-AF65-F5344CB8AC3E}">
        <p14:creationId xmlns:p14="http://schemas.microsoft.com/office/powerpoint/2010/main" val="141705079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 name="Basics of AES"/>
          <p:cNvSpPr txBox="1">
            <a:spLocks noGrp="1"/>
          </p:cNvSpPr>
          <p:nvPr>
            <p:ph type="title"/>
          </p:nvPr>
        </p:nvSpPr>
        <p:spPr>
          <a:prstGeom prst="rect">
            <a:avLst/>
          </a:prstGeom>
        </p:spPr>
        <p:txBody>
          <a:bodyPr/>
          <a:lstStyle/>
          <a:p>
            <a:r>
              <a:t>Basics of AES</a:t>
            </a:r>
          </a:p>
        </p:txBody>
      </p:sp>
      <p:sp>
        <p:nvSpPr>
          <p:cNvPr id="649" name="128 bit block structured algorithm…"/>
          <p:cNvSpPr txBox="1">
            <a:spLocks noGrp="1"/>
          </p:cNvSpPr>
          <p:nvPr>
            <p:ph sz="quarter" idx="10"/>
          </p:nvPr>
        </p:nvSpPr>
        <p:spPr>
          <a:prstGeom prst="rect">
            <a:avLst/>
          </a:prstGeom>
        </p:spPr>
        <p:txBody>
          <a:bodyPr/>
          <a:lstStyle/>
          <a:p>
            <a:r>
              <a:t>128 bit block structured algorithm</a:t>
            </a:r>
          </a:p>
          <a:p>
            <a:r>
              <a:t>10 rounds</a:t>
            </a:r>
          </a:p>
          <a:p>
            <a:pPr lvl="1"/>
            <a:r>
              <a:t>Substitution, Transposition (mixing and shifting), keying</a:t>
            </a:r>
          </a:p>
          <a:p>
            <a:pPr lvl="1"/>
            <a:r>
              <a:t>Key modified in each round using Substitution and Transposition</a:t>
            </a:r>
          </a:p>
        </p:txBody>
      </p:sp>
    </p:spTree>
    <p:extLst>
      <p:ext uri="{BB962C8B-B14F-4D97-AF65-F5344CB8AC3E}">
        <p14:creationId xmlns:p14="http://schemas.microsoft.com/office/powerpoint/2010/main" val="269962814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 name="Additional considerations"/>
          <p:cNvSpPr txBox="1">
            <a:spLocks noGrp="1"/>
          </p:cNvSpPr>
          <p:nvPr>
            <p:ph type="title"/>
          </p:nvPr>
        </p:nvSpPr>
        <p:spPr>
          <a:prstGeom prst="rect">
            <a:avLst/>
          </a:prstGeom>
        </p:spPr>
        <p:txBody>
          <a:bodyPr/>
          <a:lstStyle>
            <a:lvl1pPr defTabSz="554990">
              <a:defRPr sz="7600"/>
            </a:lvl1pPr>
          </a:lstStyle>
          <a:p>
            <a:r>
              <a:rPr sz="3200" dirty="0"/>
              <a:t>Additional considerations</a:t>
            </a:r>
          </a:p>
        </p:txBody>
      </p:sp>
      <p:sp>
        <p:nvSpPr>
          <p:cNvPr id="654" name="Allowed key lengths are 128, 192 and 256 bits but always with a block size of 128 bits…"/>
          <p:cNvSpPr txBox="1">
            <a:spLocks noGrp="1"/>
          </p:cNvSpPr>
          <p:nvPr>
            <p:ph sz="quarter" idx="10"/>
          </p:nvPr>
        </p:nvSpPr>
        <p:spPr>
          <a:prstGeom prst="rect">
            <a:avLst/>
          </a:prstGeom>
        </p:spPr>
        <p:txBody>
          <a:bodyPr>
            <a:normAutofit fontScale="92500" lnSpcReduction="10000"/>
          </a:bodyPr>
          <a:lstStyle/>
          <a:p>
            <a:pPr marL="290665" indent="-290665" defTabSz="382017">
              <a:spcBef>
                <a:spcPts val="2742"/>
              </a:spcBef>
              <a:defRPr sz="3348"/>
            </a:pPr>
            <a:r>
              <a:rPr dirty="0"/>
              <a:t>Allowed key lengths are 128, 192 and 256 bits but always with a block size of 128 bits</a:t>
            </a:r>
          </a:p>
          <a:p>
            <a:pPr marL="581331" lvl="1" indent="-290665" defTabSz="382017">
              <a:spcBef>
                <a:spcPts val="2742"/>
              </a:spcBef>
              <a:defRPr sz="3348"/>
            </a:pPr>
            <a:r>
              <a:rPr dirty="0"/>
              <a:t>10 rounds used for 128 bit key, 12 for 192 bit key and 14 for 265 bit keys</a:t>
            </a:r>
          </a:p>
          <a:p>
            <a:pPr marL="290665" indent="-290665" defTabSz="382017">
              <a:spcBef>
                <a:spcPts val="2742"/>
              </a:spcBef>
              <a:defRPr sz="3348"/>
            </a:pPr>
            <a:r>
              <a:rPr dirty="0"/>
              <a:t>Operations are considered and described in terms of simple arrays (shown as matrices in this presentation).</a:t>
            </a:r>
          </a:p>
          <a:p>
            <a:pPr marL="581331" lvl="1" indent="-290665" defTabSz="382017">
              <a:spcBef>
                <a:spcPts val="2742"/>
              </a:spcBef>
              <a:defRPr sz="3348"/>
            </a:pPr>
            <a:r>
              <a:rPr dirty="0"/>
              <a:t>Each 128-bit unit is shown as a 4 by 4 array with each array element being a byte (so 4 rows of 32 bits)</a:t>
            </a:r>
          </a:p>
        </p:txBody>
      </p:sp>
    </p:spTree>
    <p:extLst>
      <p:ext uri="{BB962C8B-B14F-4D97-AF65-F5344CB8AC3E}">
        <p14:creationId xmlns:p14="http://schemas.microsoft.com/office/powerpoint/2010/main" val="324163862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 name="Data and the Key"/>
          <p:cNvSpPr txBox="1">
            <a:spLocks noGrp="1"/>
          </p:cNvSpPr>
          <p:nvPr>
            <p:ph type="title"/>
          </p:nvPr>
        </p:nvSpPr>
        <p:spPr>
          <a:prstGeom prst="rect">
            <a:avLst/>
          </a:prstGeom>
        </p:spPr>
        <p:txBody>
          <a:bodyPr/>
          <a:lstStyle/>
          <a:p>
            <a:r>
              <a:t>Data and the Key</a:t>
            </a:r>
          </a:p>
        </p:txBody>
      </p:sp>
      <p:graphicFrame>
        <p:nvGraphicFramePr>
          <p:cNvPr id="659"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07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660" name="Table"/>
          <p:cNvGraphicFramePr/>
          <p:nvPr/>
        </p:nvGraphicFramePr>
        <p:xfrm>
          <a:off x="6497836" y="2116337"/>
          <a:ext cx="2855024" cy="3060856"/>
        </p:xfrm>
        <a:graphic>
          <a:graphicData uri="http://schemas.openxmlformats.org/drawingml/2006/table">
            <a:tbl>
              <a:tblPr firstRow="1"/>
              <a:tblGrid>
                <a:gridCol w="713756">
                  <a:extLst>
                    <a:ext uri="{9D8B030D-6E8A-4147-A177-3AD203B41FA5}">
                      <a16:colId xmlns:a16="http://schemas.microsoft.com/office/drawing/2014/main" val="20000"/>
                    </a:ext>
                  </a:extLst>
                </a:gridCol>
                <a:gridCol w="713756">
                  <a:extLst>
                    <a:ext uri="{9D8B030D-6E8A-4147-A177-3AD203B41FA5}">
                      <a16:colId xmlns:a16="http://schemas.microsoft.com/office/drawing/2014/main" val="20001"/>
                    </a:ext>
                  </a:extLst>
                </a:gridCol>
                <a:gridCol w="713756">
                  <a:extLst>
                    <a:ext uri="{9D8B030D-6E8A-4147-A177-3AD203B41FA5}">
                      <a16:colId xmlns:a16="http://schemas.microsoft.com/office/drawing/2014/main" val="20002"/>
                    </a:ext>
                  </a:extLst>
                </a:gridCol>
                <a:gridCol w="713756">
                  <a:extLst>
                    <a:ext uri="{9D8B030D-6E8A-4147-A177-3AD203B41FA5}">
                      <a16:colId xmlns:a16="http://schemas.microsoft.com/office/drawing/2014/main" val="20003"/>
                    </a:ext>
                  </a:extLst>
                </a:gridCol>
              </a:tblGrid>
              <a:tr h="765214">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solidFill>
                      <a:schemeClr val="accent1">
                        <a:satOff val="-3355"/>
                        <a:lumOff val="26614"/>
                      </a:schemeClr>
                    </a:solidFill>
                  </a:tcPr>
                </a:tc>
                <a:extLst>
                  <a:ext uri="{0D108BD9-81ED-4DB2-BD59-A6C34878D82A}">
                    <a16:rowId xmlns:a16="http://schemas.microsoft.com/office/drawing/2014/main" val="10000"/>
                  </a:ext>
                </a:extLst>
              </a:tr>
              <a:tr h="765214">
                <a:tc>
                  <a:txBody>
                    <a:bodyPr/>
                    <a:lstStyle/>
                    <a:p>
                      <a:pPr defTabSz="914400"/>
                      <a:r>
                        <a:rPr sz="1800"/>
                        <a:t>7e</a:t>
                      </a:r>
                    </a:p>
                  </a:txBody>
                  <a:tcPr marL="35719" marR="35719" marT="35719" marB="35719" anchor="ctr" horzOverflow="overflow">
                    <a:lnL w="12700">
                      <a:solidFill>
                        <a:srgbClr val="606060"/>
                      </a:solidFill>
                      <a:miter lim="400000"/>
                    </a:lnL>
                    <a:solidFill>
                      <a:schemeClr val="accent1">
                        <a:satOff val="-3355"/>
                        <a:lumOff val="26614"/>
                      </a:schemeClr>
                    </a:solidFill>
                  </a:tcPr>
                </a:tc>
                <a:tc>
                  <a:txBody>
                    <a:bodyPr/>
                    <a:lstStyle/>
                    <a:p>
                      <a:pPr defTabSz="914400"/>
                      <a:r>
                        <a:rPr sz="1800"/>
                        <a:t>ab</a:t>
                      </a:r>
                    </a:p>
                  </a:txBody>
                  <a:tcPr marL="35719" marR="35719" marT="35719" marB="35719" anchor="ctr" horzOverflow="overflow">
                    <a:solidFill>
                      <a:schemeClr val="accent1">
                        <a:satOff val="-3355"/>
                        <a:lumOff val="26614"/>
                      </a:schemeClr>
                    </a:solidFill>
                  </a:tcPr>
                </a:tc>
                <a:tc>
                  <a:txBody>
                    <a:bodyPr/>
                    <a:lstStyle/>
                    <a:p>
                      <a:pPr defTabSz="914400"/>
                      <a:r>
                        <a:rPr sz="1800"/>
                        <a:t>f7</a:t>
                      </a:r>
                    </a:p>
                  </a:txBody>
                  <a:tcPr marL="35719" marR="35719" marT="35719" marB="35719" anchor="ctr" horzOverflow="overflow">
                    <a:solidFill>
                      <a:schemeClr val="accent1">
                        <a:satOff val="-3355"/>
                        <a:lumOff val="26614"/>
                      </a:schemeClr>
                    </a:solidFill>
                  </a:tcPr>
                </a:tc>
                <a:tc>
                  <a:txBody>
                    <a:bodyPr/>
                    <a:lstStyle/>
                    <a:p>
                      <a:pPr defTabSz="914400"/>
                      <a:r>
                        <a:rPr sz="1800"/>
                        <a:t>cf</a:t>
                      </a:r>
                    </a:p>
                  </a:txBody>
                  <a:tcPr marL="35719" marR="35719" marT="35719" marB="35719" anchor="ctr" horzOverflow="overflow">
                    <a:lnR w="12700">
                      <a:solidFill>
                        <a:srgbClr val="606060"/>
                      </a:solidFill>
                      <a:miter lim="400000"/>
                    </a:lnR>
                    <a:solidFill>
                      <a:schemeClr val="accent1">
                        <a:satOff val="-3355"/>
                        <a:lumOff val="26614"/>
                      </a:schemeClr>
                    </a:solidFill>
                  </a:tcPr>
                </a:tc>
                <a:extLst>
                  <a:ext uri="{0D108BD9-81ED-4DB2-BD59-A6C34878D82A}">
                    <a16:rowId xmlns:a16="http://schemas.microsoft.com/office/drawing/2014/main" val="10001"/>
                  </a:ext>
                </a:extLst>
              </a:tr>
              <a:tr h="765214">
                <a:tc>
                  <a:txBody>
                    <a:bodyPr/>
                    <a:lstStyle/>
                    <a:p>
                      <a:pPr defTabSz="914400"/>
                      <a:r>
                        <a:rPr sz="1800"/>
                        <a:t>15</a:t>
                      </a:r>
                    </a:p>
                  </a:txBody>
                  <a:tcPr marL="35719" marR="35719" marT="35719" marB="35719" anchor="ctr" horzOverflow="overflow">
                    <a:lnL w="12700">
                      <a:solidFill>
                        <a:srgbClr val="606060"/>
                      </a:solidFill>
                      <a:miter lim="400000"/>
                    </a:lnL>
                    <a:solidFill>
                      <a:schemeClr val="accent1">
                        <a:satOff val="-3355"/>
                        <a:lumOff val="26614"/>
                      </a:schemeClr>
                    </a:solidFill>
                  </a:tcPr>
                </a:tc>
                <a:tc>
                  <a:txBody>
                    <a:bodyPr/>
                    <a:lstStyle/>
                    <a:p>
                      <a:pPr defTabSz="914400"/>
                      <a:r>
                        <a:rPr sz="1800"/>
                        <a:t>a2</a:t>
                      </a:r>
                    </a:p>
                  </a:txBody>
                  <a:tcPr marL="35719" marR="35719" marT="35719" marB="35719" anchor="ctr" horzOverflow="overflow">
                    <a:solidFill>
                      <a:schemeClr val="accent1">
                        <a:satOff val="-3355"/>
                        <a:lumOff val="26614"/>
                      </a:schemeClr>
                    </a:solidFill>
                  </a:tcPr>
                </a:tc>
                <a:tc>
                  <a:txBody>
                    <a:bodyPr/>
                    <a:lstStyle/>
                    <a:p>
                      <a:pPr defTabSz="914400"/>
                      <a:r>
                        <a:rPr sz="1800"/>
                        <a:t>15</a:t>
                      </a:r>
                    </a:p>
                  </a:txBody>
                  <a:tcPr marL="35719" marR="35719" marT="35719" marB="35719" anchor="ctr" horzOverflow="overflow">
                    <a:solidFill>
                      <a:schemeClr val="accent1">
                        <a:satOff val="-3355"/>
                        <a:lumOff val="26614"/>
                      </a:schemeClr>
                    </a:solidFill>
                  </a:tcPr>
                </a:tc>
                <a:tc>
                  <a:txBody>
                    <a:bodyPr/>
                    <a:lstStyle/>
                    <a:p>
                      <a:pPr defTabSz="914400"/>
                      <a:r>
                        <a:rPr sz="1800"/>
                        <a:t>4f</a:t>
                      </a:r>
                    </a:p>
                  </a:txBody>
                  <a:tcPr marL="35719" marR="35719" marT="35719" marB="35719" anchor="ctr" horzOverflow="overflow">
                    <a:lnR w="12700">
                      <a:solidFill>
                        <a:srgbClr val="606060"/>
                      </a:solidFill>
                      <a:miter lim="400000"/>
                    </a:lnR>
                    <a:solidFill>
                      <a:schemeClr val="accent1">
                        <a:satOff val="-3355"/>
                        <a:lumOff val="26614"/>
                      </a:schemeClr>
                    </a:solidFill>
                  </a:tcPr>
                </a:tc>
                <a:extLst>
                  <a:ext uri="{0D108BD9-81ED-4DB2-BD59-A6C34878D82A}">
                    <a16:rowId xmlns:a16="http://schemas.microsoft.com/office/drawing/2014/main" val="10002"/>
                  </a:ext>
                </a:extLst>
              </a:tr>
              <a:tr h="765214">
                <a:tc>
                  <a:txBody>
                    <a:bodyPr/>
                    <a:lstStyle/>
                    <a:p>
                      <a:pPr defTabSz="914400"/>
                      <a:r>
                        <a:rPr sz="1800"/>
                        <a:t>16</a:t>
                      </a:r>
                    </a:p>
                  </a:txBody>
                  <a:tcPr marL="35719" marR="35719" marT="35719" marB="35719" anchor="ctr" horzOverflow="overflow">
                    <a:lnL w="12700">
                      <a:solidFill>
                        <a:srgbClr val="606060"/>
                      </a:solidFill>
                      <a:miter lim="400000"/>
                    </a:lnL>
                    <a:lnB w="12700">
                      <a:solidFill>
                        <a:srgbClr val="606060"/>
                      </a:solidFill>
                      <a:miter lim="400000"/>
                    </a:lnB>
                    <a:solidFill>
                      <a:schemeClr val="accent1">
                        <a:satOff val="-3355"/>
                        <a:lumOff val="26614"/>
                      </a:schemeClr>
                    </a:solidFill>
                  </a:tcPr>
                </a:tc>
                <a:tc>
                  <a:txBody>
                    <a:bodyPr/>
                    <a:lstStyle/>
                    <a:p>
                      <a:pPr defTabSz="914400"/>
                      <a:r>
                        <a:rPr sz="1800"/>
                        <a:t>a6</a:t>
                      </a:r>
                    </a:p>
                  </a:txBody>
                  <a:tcPr marL="35719" marR="35719" marT="35719" marB="35719" anchor="ctr" horzOverflow="overflow">
                    <a:lnB w="12700">
                      <a:solidFill>
                        <a:srgbClr val="606060"/>
                      </a:solidFill>
                      <a:miter lim="400000"/>
                    </a:lnB>
                    <a:solidFill>
                      <a:schemeClr val="accent1">
                        <a:satOff val="-3355"/>
                        <a:lumOff val="26614"/>
                      </a:schemeClr>
                    </a:solidFill>
                  </a:tcPr>
                </a:tc>
                <a:tc>
                  <a:txBody>
                    <a:bodyPr/>
                    <a:lstStyle/>
                    <a:p>
                      <a:pPr defTabSz="914400"/>
                      <a:r>
                        <a:rPr sz="1800"/>
                        <a:t>88</a:t>
                      </a:r>
                    </a:p>
                  </a:txBody>
                  <a:tcPr marL="35719" marR="35719" marT="35719" marB="35719" anchor="ctr" horzOverflow="overflow">
                    <a:lnB w="12700">
                      <a:solidFill>
                        <a:srgbClr val="606060"/>
                      </a:solidFill>
                      <a:miter lim="400000"/>
                    </a:lnB>
                    <a:solidFill>
                      <a:schemeClr val="accent1">
                        <a:satOff val="-3355"/>
                        <a:lumOff val="26614"/>
                      </a:schemeClr>
                    </a:solidFill>
                  </a:tcPr>
                </a:tc>
                <a:tc>
                  <a:txBody>
                    <a:bodyPr/>
                    <a:lstStyle/>
                    <a:p>
                      <a:pPr defTabSz="914400"/>
                      <a:r>
                        <a:rPr sz="1800"/>
                        <a:t>3c</a:t>
                      </a:r>
                    </a:p>
                  </a:txBody>
                  <a:tcPr marL="35719" marR="35719" marT="35719" marB="35719" anchor="ctr" horzOverflow="overflow">
                    <a:lnR w="12700">
                      <a:solidFill>
                        <a:srgbClr val="606060"/>
                      </a:solidFill>
                      <a:miter lim="400000"/>
                    </a:lnR>
                    <a:lnB w="12700">
                      <a:solidFill>
                        <a:srgbClr val="606060"/>
                      </a:solidFill>
                      <a:miter lim="400000"/>
                    </a:lnB>
                    <a:solidFill>
                      <a:schemeClr val="accent1">
                        <a:satOff val="-3355"/>
                        <a:lumOff val="26614"/>
                      </a:schemeClr>
                    </a:solidFill>
                  </a:tcPr>
                </a:tc>
                <a:extLst>
                  <a:ext uri="{0D108BD9-81ED-4DB2-BD59-A6C34878D82A}">
                    <a16:rowId xmlns:a16="http://schemas.microsoft.com/office/drawing/2014/main" val="10003"/>
                  </a:ext>
                </a:extLst>
              </a:tr>
            </a:tbl>
          </a:graphicData>
        </a:graphic>
      </p:graphicFrame>
      <p:sp>
        <p:nvSpPr>
          <p:cNvPr id="661" name="Data (State)"/>
          <p:cNvSpPr txBox="1"/>
          <p:nvPr/>
        </p:nvSpPr>
        <p:spPr>
          <a:xfrm>
            <a:off x="2838408" y="5295785"/>
            <a:ext cx="974627"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Data (State)</a:t>
            </a:r>
          </a:p>
        </p:txBody>
      </p:sp>
      <p:sp>
        <p:nvSpPr>
          <p:cNvPr id="662" name="Key"/>
          <p:cNvSpPr txBox="1"/>
          <p:nvPr/>
        </p:nvSpPr>
        <p:spPr>
          <a:xfrm>
            <a:off x="7591723" y="5295785"/>
            <a:ext cx="368692"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Key</a:t>
            </a:r>
          </a:p>
        </p:txBody>
      </p:sp>
      <p:sp>
        <p:nvSpPr>
          <p:cNvPr id="663" name="Both the key and data are manipulated as 128 blocks (of 4 words of 32 bits each)."/>
          <p:cNvSpPr txBox="1"/>
          <p:nvPr/>
        </p:nvSpPr>
        <p:spPr>
          <a:xfrm>
            <a:off x="2193726" y="5963070"/>
            <a:ext cx="73682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Both the key and data are manipulated as 128 blocks (of 4 words of 32 bits each).</a:t>
            </a:r>
          </a:p>
        </p:txBody>
      </p:sp>
    </p:spTree>
    <p:extLst>
      <p:ext uri="{BB962C8B-B14F-4D97-AF65-F5344CB8AC3E}">
        <p14:creationId xmlns:p14="http://schemas.microsoft.com/office/powerpoint/2010/main" val="51170527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 name="Line"/>
          <p:cNvSpPr/>
          <p:nvPr/>
        </p:nvSpPr>
        <p:spPr>
          <a:xfrm flipH="1">
            <a:off x="3686640" y="1621191"/>
            <a:ext cx="1" cy="393687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668" name="Table"/>
          <p:cNvGraphicFramePr/>
          <p:nvPr/>
        </p:nvGraphicFramePr>
        <p:xfrm>
          <a:off x="3325943" y="984849"/>
          <a:ext cx="690188" cy="1410856"/>
        </p:xfrm>
        <a:graphic>
          <a:graphicData uri="http://schemas.openxmlformats.org/drawingml/2006/table">
            <a:tbl>
              <a:tblPr firstRow="1"/>
              <a:tblGrid>
                <a:gridCol w="172547">
                  <a:extLst>
                    <a:ext uri="{9D8B030D-6E8A-4147-A177-3AD203B41FA5}">
                      <a16:colId xmlns:a16="http://schemas.microsoft.com/office/drawing/2014/main" val="20000"/>
                    </a:ext>
                  </a:extLst>
                </a:gridCol>
                <a:gridCol w="172547">
                  <a:extLst>
                    <a:ext uri="{9D8B030D-6E8A-4147-A177-3AD203B41FA5}">
                      <a16:colId xmlns:a16="http://schemas.microsoft.com/office/drawing/2014/main" val="20001"/>
                    </a:ext>
                  </a:extLst>
                </a:gridCol>
                <a:gridCol w="172547">
                  <a:extLst>
                    <a:ext uri="{9D8B030D-6E8A-4147-A177-3AD203B41FA5}">
                      <a16:colId xmlns:a16="http://schemas.microsoft.com/office/drawing/2014/main" val="20002"/>
                    </a:ext>
                  </a:extLst>
                </a:gridCol>
                <a:gridCol w="172547">
                  <a:extLst>
                    <a:ext uri="{9D8B030D-6E8A-4147-A177-3AD203B41FA5}">
                      <a16:colId xmlns:a16="http://schemas.microsoft.com/office/drawing/2014/main" val="20003"/>
                    </a:ext>
                  </a:extLst>
                </a:gridCol>
              </a:tblGrid>
              <a:tr h="352714">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1"/>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2"/>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669" name="Table"/>
          <p:cNvGraphicFramePr/>
          <p:nvPr/>
        </p:nvGraphicFramePr>
        <p:xfrm>
          <a:off x="6302583" y="1458419"/>
          <a:ext cx="606436" cy="1410856"/>
        </p:xfrm>
        <a:graphic>
          <a:graphicData uri="http://schemas.openxmlformats.org/drawingml/2006/table">
            <a:tbl>
              <a:tblPr firstRow="1"/>
              <a:tblGrid>
                <a:gridCol w="151609">
                  <a:extLst>
                    <a:ext uri="{9D8B030D-6E8A-4147-A177-3AD203B41FA5}">
                      <a16:colId xmlns:a16="http://schemas.microsoft.com/office/drawing/2014/main" val="20000"/>
                    </a:ext>
                  </a:extLst>
                </a:gridCol>
                <a:gridCol w="151609">
                  <a:extLst>
                    <a:ext uri="{9D8B030D-6E8A-4147-A177-3AD203B41FA5}">
                      <a16:colId xmlns:a16="http://schemas.microsoft.com/office/drawing/2014/main" val="20001"/>
                    </a:ext>
                  </a:extLst>
                </a:gridCol>
                <a:gridCol w="151609">
                  <a:extLst>
                    <a:ext uri="{9D8B030D-6E8A-4147-A177-3AD203B41FA5}">
                      <a16:colId xmlns:a16="http://schemas.microsoft.com/office/drawing/2014/main" val="20002"/>
                    </a:ext>
                  </a:extLst>
                </a:gridCol>
                <a:gridCol w="151609">
                  <a:extLst>
                    <a:ext uri="{9D8B030D-6E8A-4147-A177-3AD203B41FA5}">
                      <a16:colId xmlns:a16="http://schemas.microsoft.com/office/drawing/2014/main" val="20003"/>
                    </a:ext>
                  </a:extLst>
                </a:gridCol>
              </a:tblGrid>
              <a:tr h="352714">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extLst>
                  <a:ext uri="{0D108BD9-81ED-4DB2-BD59-A6C34878D82A}">
                    <a16:rowId xmlns:a16="http://schemas.microsoft.com/office/drawing/2014/main" val="10000"/>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2"/>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3"/>
                  </a:ext>
                </a:extLst>
              </a:tr>
            </a:tbl>
          </a:graphicData>
        </a:graphic>
      </p:graphicFrame>
      <p:sp>
        <p:nvSpPr>
          <p:cNvPr id="670" name="Substitution"/>
          <p:cNvSpPr/>
          <p:nvPr/>
        </p:nvSpPr>
        <p:spPr>
          <a:xfrm>
            <a:off x="2914782" y="2478131"/>
            <a:ext cx="1514129" cy="278200"/>
          </a:xfrm>
          <a:prstGeom prst="roundRect">
            <a:avLst>
              <a:gd name="adj" fmla="val 25235"/>
            </a:avLst>
          </a:prstGeom>
          <a:solidFill>
            <a:schemeClr val="accent3">
              <a:satOff val="18648"/>
              <a:lumOff val="5971"/>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Substitution</a:t>
            </a:r>
          </a:p>
        </p:txBody>
      </p:sp>
      <p:sp>
        <p:nvSpPr>
          <p:cNvPr id="671" name="Shift"/>
          <p:cNvSpPr/>
          <p:nvPr/>
        </p:nvSpPr>
        <p:spPr>
          <a:xfrm>
            <a:off x="2914782" y="2805748"/>
            <a:ext cx="1514129" cy="278201"/>
          </a:xfrm>
          <a:prstGeom prst="roundRect">
            <a:avLst>
              <a:gd name="adj" fmla="val 25235"/>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Shift</a:t>
            </a:r>
          </a:p>
        </p:txBody>
      </p:sp>
      <p:sp>
        <p:nvSpPr>
          <p:cNvPr id="672" name="Mix"/>
          <p:cNvSpPr/>
          <p:nvPr/>
        </p:nvSpPr>
        <p:spPr>
          <a:xfrm>
            <a:off x="2914782" y="3164188"/>
            <a:ext cx="1514129" cy="278201"/>
          </a:xfrm>
          <a:prstGeom prst="roundRect">
            <a:avLst>
              <a:gd name="adj" fmla="val 25235"/>
            </a:avLst>
          </a:prstGeom>
          <a:solidFill>
            <a:schemeClr val="accent4">
              <a:satOff val="1488"/>
              <a:lumOff val="-7242"/>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Mix</a:t>
            </a:r>
          </a:p>
        </p:txBody>
      </p:sp>
      <p:sp>
        <p:nvSpPr>
          <p:cNvPr id="673" name="Add round key"/>
          <p:cNvSpPr/>
          <p:nvPr/>
        </p:nvSpPr>
        <p:spPr>
          <a:xfrm>
            <a:off x="2914782" y="3522628"/>
            <a:ext cx="1514129" cy="278201"/>
          </a:xfrm>
          <a:prstGeom prst="roundRect">
            <a:avLst>
              <a:gd name="adj" fmla="val 25235"/>
            </a:avLst>
          </a:prstGeom>
          <a:solidFill>
            <a:schemeClr val="accent2">
              <a:hueOff val="-2473792"/>
              <a:satOff val="-50209"/>
              <a:lumOff val="23543"/>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Add round key</a:t>
            </a:r>
          </a:p>
        </p:txBody>
      </p:sp>
      <p:sp>
        <p:nvSpPr>
          <p:cNvPr id="674" name="Add round key"/>
          <p:cNvSpPr/>
          <p:nvPr/>
        </p:nvSpPr>
        <p:spPr>
          <a:xfrm>
            <a:off x="2914782" y="1738423"/>
            <a:ext cx="1514129" cy="278201"/>
          </a:xfrm>
          <a:prstGeom prst="roundRect">
            <a:avLst>
              <a:gd name="adj" fmla="val 25235"/>
            </a:avLst>
          </a:prstGeom>
          <a:solidFill>
            <a:schemeClr val="accent2">
              <a:hueOff val="-2473792"/>
              <a:satOff val="-50209"/>
              <a:lumOff val="23543"/>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Add round key</a:t>
            </a:r>
          </a:p>
        </p:txBody>
      </p:sp>
      <p:sp>
        <p:nvSpPr>
          <p:cNvPr id="675" name="Plain text"/>
          <p:cNvSpPr txBox="1"/>
          <p:nvPr/>
        </p:nvSpPr>
        <p:spPr>
          <a:xfrm>
            <a:off x="3092612" y="668061"/>
            <a:ext cx="1156850" cy="3714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Plain text</a:t>
            </a:r>
          </a:p>
        </p:txBody>
      </p:sp>
      <p:sp>
        <p:nvSpPr>
          <p:cNvPr id="676" name="Line"/>
          <p:cNvSpPr/>
          <p:nvPr/>
        </p:nvSpPr>
        <p:spPr>
          <a:xfrm>
            <a:off x="2517917" y="2186437"/>
            <a:ext cx="6333984" cy="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677" name="Initial round"/>
          <p:cNvSpPr txBox="1"/>
          <p:nvPr/>
        </p:nvSpPr>
        <p:spPr>
          <a:xfrm>
            <a:off x="7364310" y="1767715"/>
            <a:ext cx="1430395" cy="3714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Initial round</a:t>
            </a:r>
          </a:p>
        </p:txBody>
      </p:sp>
      <p:sp>
        <p:nvSpPr>
          <p:cNvPr id="678" name="9 rounds"/>
          <p:cNvSpPr txBox="1"/>
          <p:nvPr/>
        </p:nvSpPr>
        <p:spPr>
          <a:xfrm>
            <a:off x="7647921" y="2303550"/>
            <a:ext cx="1095342" cy="3714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9 rounds</a:t>
            </a:r>
          </a:p>
        </p:txBody>
      </p:sp>
      <p:sp>
        <p:nvSpPr>
          <p:cNvPr id="679" name="Line"/>
          <p:cNvSpPr/>
          <p:nvPr/>
        </p:nvSpPr>
        <p:spPr>
          <a:xfrm flipH="1" flipV="1">
            <a:off x="4422608" y="1915908"/>
            <a:ext cx="1882638"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95" name="Connection Line"/>
          <p:cNvSpPr/>
          <p:nvPr/>
        </p:nvSpPr>
        <p:spPr>
          <a:xfrm>
            <a:off x="3686304" y="2230925"/>
            <a:ext cx="1901862" cy="1969113"/>
          </a:xfrm>
          <a:custGeom>
            <a:avLst/>
            <a:gdLst/>
            <a:ahLst/>
            <a:cxnLst>
              <a:cxn ang="0">
                <a:pos x="wd2" y="hd2"/>
              </a:cxn>
              <a:cxn ang="5400000">
                <a:pos x="wd2" y="hd2"/>
              </a:cxn>
              <a:cxn ang="10800000">
                <a:pos x="wd2" y="hd2"/>
              </a:cxn>
              <a:cxn ang="16200000">
                <a:pos x="wd2" y="hd2"/>
              </a:cxn>
            </a:cxnLst>
            <a:rect l="0" t="0" r="r" b="b"/>
            <a:pathLst>
              <a:path w="16200" h="21600" extrusionOk="0">
                <a:moveTo>
                  <a:pt x="12" y="0"/>
                </a:moveTo>
                <a:cubicBezTo>
                  <a:pt x="21600" y="5296"/>
                  <a:pt x="21596" y="12496"/>
                  <a:pt x="0" y="21600"/>
                </a:cubicBezTo>
              </a:path>
            </a:pathLst>
          </a:custGeom>
          <a:ln w="25400">
            <a:solidFill>
              <a:srgbClr val="000000"/>
            </a:solidFill>
            <a:miter lim="400000"/>
            <a:headEnd type="arrow"/>
          </a:ln>
        </p:spPr>
        <p:txBody>
          <a:bodyPr/>
          <a:lstStyle/>
          <a:p>
            <a:endParaRPr sz="1266"/>
          </a:p>
        </p:txBody>
      </p:sp>
      <p:graphicFrame>
        <p:nvGraphicFramePr>
          <p:cNvPr id="681" name="Table"/>
          <p:cNvGraphicFramePr/>
          <p:nvPr/>
        </p:nvGraphicFramePr>
        <p:xfrm>
          <a:off x="6320796" y="3213494"/>
          <a:ext cx="606436" cy="1410856"/>
        </p:xfrm>
        <a:graphic>
          <a:graphicData uri="http://schemas.openxmlformats.org/drawingml/2006/table">
            <a:tbl>
              <a:tblPr firstRow="1"/>
              <a:tblGrid>
                <a:gridCol w="151609">
                  <a:extLst>
                    <a:ext uri="{9D8B030D-6E8A-4147-A177-3AD203B41FA5}">
                      <a16:colId xmlns:a16="http://schemas.microsoft.com/office/drawing/2014/main" val="20000"/>
                    </a:ext>
                  </a:extLst>
                </a:gridCol>
                <a:gridCol w="151609">
                  <a:extLst>
                    <a:ext uri="{9D8B030D-6E8A-4147-A177-3AD203B41FA5}">
                      <a16:colId xmlns:a16="http://schemas.microsoft.com/office/drawing/2014/main" val="20001"/>
                    </a:ext>
                  </a:extLst>
                </a:gridCol>
                <a:gridCol w="151609">
                  <a:extLst>
                    <a:ext uri="{9D8B030D-6E8A-4147-A177-3AD203B41FA5}">
                      <a16:colId xmlns:a16="http://schemas.microsoft.com/office/drawing/2014/main" val="20002"/>
                    </a:ext>
                  </a:extLst>
                </a:gridCol>
                <a:gridCol w="151609">
                  <a:extLst>
                    <a:ext uri="{9D8B030D-6E8A-4147-A177-3AD203B41FA5}">
                      <a16:colId xmlns:a16="http://schemas.microsoft.com/office/drawing/2014/main" val="20003"/>
                    </a:ext>
                  </a:extLst>
                </a:gridCol>
              </a:tblGrid>
              <a:tr h="352714">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extLst>
                  <a:ext uri="{0D108BD9-81ED-4DB2-BD59-A6C34878D82A}">
                    <a16:rowId xmlns:a16="http://schemas.microsoft.com/office/drawing/2014/main" val="10000"/>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2"/>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3"/>
                  </a:ext>
                </a:extLst>
              </a:tr>
            </a:tbl>
          </a:graphicData>
        </a:graphic>
      </p:graphicFrame>
      <p:sp>
        <p:nvSpPr>
          <p:cNvPr id="682" name="Line"/>
          <p:cNvSpPr/>
          <p:nvPr/>
        </p:nvSpPr>
        <p:spPr>
          <a:xfrm flipH="1">
            <a:off x="4440820" y="3670983"/>
            <a:ext cx="1882638"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83" name="Cipher key"/>
          <p:cNvSpPr txBox="1"/>
          <p:nvPr/>
        </p:nvSpPr>
        <p:spPr>
          <a:xfrm>
            <a:off x="6028258" y="1124599"/>
            <a:ext cx="1156851" cy="327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Cipher key</a:t>
            </a:r>
          </a:p>
        </p:txBody>
      </p:sp>
      <p:sp>
        <p:nvSpPr>
          <p:cNvPr id="684" name="Round key"/>
          <p:cNvSpPr txBox="1"/>
          <p:nvPr/>
        </p:nvSpPr>
        <p:spPr>
          <a:xfrm>
            <a:off x="6052566" y="2876097"/>
            <a:ext cx="1144659" cy="327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Round key</a:t>
            </a:r>
          </a:p>
        </p:txBody>
      </p:sp>
      <p:sp>
        <p:nvSpPr>
          <p:cNvPr id="685" name="Line"/>
          <p:cNvSpPr/>
          <p:nvPr/>
        </p:nvSpPr>
        <p:spPr>
          <a:xfrm>
            <a:off x="2517917" y="4298355"/>
            <a:ext cx="6333984" cy="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686" name="Substitution"/>
          <p:cNvSpPr/>
          <p:nvPr/>
        </p:nvSpPr>
        <p:spPr>
          <a:xfrm>
            <a:off x="2929574" y="4445799"/>
            <a:ext cx="1514129" cy="278200"/>
          </a:xfrm>
          <a:prstGeom prst="roundRect">
            <a:avLst>
              <a:gd name="adj" fmla="val 25235"/>
            </a:avLst>
          </a:prstGeom>
          <a:solidFill>
            <a:schemeClr val="accent3">
              <a:satOff val="18648"/>
              <a:lumOff val="5971"/>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Substitution</a:t>
            </a:r>
          </a:p>
        </p:txBody>
      </p:sp>
      <p:sp>
        <p:nvSpPr>
          <p:cNvPr id="687" name="Shift"/>
          <p:cNvSpPr/>
          <p:nvPr/>
        </p:nvSpPr>
        <p:spPr>
          <a:xfrm>
            <a:off x="2929574" y="4773415"/>
            <a:ext cx="1514129" cy="278201"/>
          </a:xfrm>
          <a:prstGeom prst="roundRect">
            <a:avLst>
              <a:gd name="adj" fmla="val 25235"/>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Shift</a:t>
            </a:r>
          </a:p>
        </p:txBody>
      </p:sp>
      <p:sp>
        <p:nvSpPr>
          <p:cNvPr id="688" name="Add round key"/>
          <p:cNvSpPr/>
          <p:nvPr/>
        </p:nvSpPr>
        <p:spPr>
          <a:xfrm>
            <a:off x="2929574" y="5118076"/>
            <a:ext cx="1514129" cy="278201"/>
          </a:xfrm>
          <a:prstGeom prst="roundRect">
            <a:avLst>
              <a:gd name="adj" fmla="val 25235"/>
            </a:avLst>
          </a:prstGeom>
          <a:solidFill>
            <a:schemeClr val="accent2">
              <a:hueOff val="-2473792"/>
              <a:satOff val="-50209"/>
              <a:lumOff val="23543"/>
            </a:schemeClr>
          </a:solid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1800">
                <a:solidFill>
                  <a:srgbClr val="FFFFFF"/>
                </a:solidFill>
              </a:defRPr>
            </a:lvl1pPr>
          </a:lstStyle>
          <a:p>
            <a:r>
              <a:rPr sz="1266"/>
              <a:t>Add round key</a:t>
            </a:r>
          </a:p>
        </p:txBody>
      </p:sp>
      <p:graphicFrame>
        <p:nvGraphicFramePr>
          <p:cNvPr id="689" name="Table"/>
          <p:cNvGraphicFramePr/>
          <p:nvPr/>
        </p:nvGraphicFramePr>
        <p:xfrm>
          <a:off x="6320796" y="4783197"/>
          <a:ext cx="606436" cy="1410856"/>
        </p:xfrm>
        <a:graphic>
          <a:graphicData uri="http://schemas.openxmlformats.org/drawingml/2006/table">
            <a:tbl>
              <a:tblPr firstRow="1"/>
              <a:tblGrid>
                <a:gridCol w="151609">
                  <a:extLst>
                    <a:ext uri="{9D8B030D-6E8A-4147-A177-3AD203B41FA5}">
                      <a16:colId xmlns:a16="http://schemas.microsoft.com/office/drawing/2014/main" val="20000"/>
                    </a:ext>
                  </a:extLst>
                </a:gridCol>
                <a:gridCol w="151609">
                  <a:extLst>
                    <a:ext uri="{9D8B030D-6E8A-4147-A177-3AD203B41FA5}">
                      <a16:colId xmlns:a16="http://schemas.microsoft.com/office/drawing/2014/main" val="20001"/>
                    </a:ext>
                  </a:extLst>
                </a:gridCol>
                <a:gridCol w="151609">
                  <a:extLst>
                    <a:ext uri="{9D8B030D-6E8A-4147-A177-3AD203B41FA5}">
                      <a16:colId xmlns:a16="http://schemas.microsoft.com/office/drawing/2014/main" val="20002"/>
                    </a:ext>
                  </a:extLst>
                </a:gridCol>
                <a:gridCol w="151609">
                  <a:extLst>
                    <a:ext uri="{9D8B030D-6E8A-4147-A177-3AD203B41FA5}">
                      <a16:colId xmlns:a16="http://schemas.microsoft.com/office/drawing/2014/main" val="20003"/>
                    </a:ext>
                  </a:extLst>
                </a:gridCol>
              </a:tblGrid>
              <a:tr h="352714">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tc>
                  <a:txBody>
                    <a:bodyPr/>
                    <a:lstStyle/>
                    <a:p>
                      <a:pPr defTabSz="914400">
                        <a:tabLst>
                          <a:tab pos="1181100" algn="l"/>
                        </a:tabLst>
                        <a:defRPr sz="2600">
                          <a:effectLst>
                            <a:outerShdw blurRad="25400" dist="25400" dir="5400000" rotWithShape="0">
                              <a:srgbClr val="000000">
                                <a:alpha val="60000"/>
                              </a:srgbClr>
                            </a:outerShdw>
                          </a:effectLst>
                          <a:sym typeface="Helvetica"/>
                        </a:defRPr>
                      </a:pPr>
                      <a:endParaRPr sz="1800"/>
                    </a:p>
                  </a:txBody>
                  <a:tcPr marL="35719" marR="35719" marT="35719" marB="35719" anchor="ctr" horzOverflow="overflow"/>
                </a:tc>
                <a:extLst>
                  <a:ext uri="{0D108BD9-81ED-4DB2-BD59-A6C34878D82A}">
                    <a16:rowId xmlns:a16="http://schemas.microsoft.com/office/drawing/2014/main" val="10000"/>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1"/>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tcPr>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lnR w="12700">
                      <a:solidFill>
                        <a:srgbClr val="606060"/>
                      </a:solidFill>
                      <a:miter lim="400000"/>
                    </a:lnR>
                  </a:tcPr>
                </a:tc>
                <a:extLst>
                  <a:ext uri="{0D108BD9-81ED-4DB2-BD59-A6C34878D82A}">
                    <a16:rowId xmlns:a16="http://schemas.microsoft.com/office/drawing/2014/main" val="10002"/>
                  </a:ext>
                </a:extLst>
              </a:tr>
              <a:tr h="352714">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B w="12700">
                      <a:solidFill>
                        <a:srgbClr val="606060"/>
                      </a:solidFill>
                      <a:miter lim="400000"/>
                    </a:lnB>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tcPr>
                </a:tc>
                <a:extLst>
                  <a:ext uri="{0D108BD9-81ED-4DB2-BD59-A6C34878D82A}">
                    <a16:rowId xmlns:a16="http://schemas.microsoft.com/office/drawing/2014/main" val="10003"/>
                  </a:ext>
                </a:extLst>
              </a:tr>
            </a:tbl>
          </a:graphicData>
        </a:graphic>
      </p:graphicFrame>
      <p:sp>
        <p:nvSpPr>
          <p:cNvPr id="690" name="Line"/>
          <p:cNvSpPr/>
          <p:nvPr/>
        </p:nvSpPr>
        <p:spPr>
          <a:xfrm flipH="1">
            <a:off x="4440820" y="5240687"/>
            <a:ext cx="1882638"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691" name="Round key 10"/>
          <p:cNvSpPr txBox="1"/>
          <p:nvPr/>
        </p:nvSpPr>
        <p:spPr>
          <a:xfrm>
            <a:off x="5865043" y="4445799"/>
            <a:ext cx="1514129" cy="3277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Round key 10</a:t>
            </a:r>
          </a:p>
        </p:txBody>
      </p:sp>
      <p:sp>
        <p:nvSpPr>
          <p:cNvPr id="692" name="Final round"/>
          <p:cNvSpPr txBox="1"/>
          <p:nvPr/>
        </p:nvSpPr>
        <p:spPr>
          <a:xfrm>
            <a:off x="7480396" y="4381548"/>
            <a:ext cx="1430395" cy="3714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lvl1pPr>
          </a:lstStyle>
          <a:p>
            <a:r>
              <a:rPr sz="1687"/>
              <a:t>Final round</a:t>
            </a:r>
          </a:p>
        </p:txBody>
      </p:sp>
      <p:graphicFrame>
        <p:nvGraphicFramePr>
          <p:cNvPr id="693" name="Table"/>
          <p:cNvGraphicFramePr/>
          <p:nvPr/>
        </p:nvGraphicFramePr>
        <p:xfrm>
          <a:off x="3341546" y="5583500"/>
          <a:ext cx="690188" cy="1410856"/>
        </p:xfrm>
        <a:graphic>
          <a:graphicData uri="http://schemas.openxmlformats.org/drawingml/2006/table">
            <a:tbl>
              <a:tblPr firstRow="1"/>
              <a:tblGrid>
                <a:gridCol w="172547">
                  <a:extLst>
                    <a:ext uri="{9D8B030D-6E8A-4147-A177-3AD203B41FA5}">
                      <a16:colId xmlns:a16="http://schemas.microsoft.com/office/drawing/2014/main" val="20000"/>
                    </a:ext>
                  </a:extLst>
                </a:gridCol>
                <a:gridCol w="172547">
                  <a:extLst>
                    <a:ext uri="{9D8B030D-6E8A-4147-A177-3AD203B41FA5}">
                      <a16:colId xmlns:a16="http://schemas.microsoft.com/office/drawing/2014/main" val="20001"/>
                    </a:ext>
                  </a:extLst>
                </a:gridCol>
                <a:gridCol w="172547">
                  <a:extLst>
                    <a:ext uri="{9D8B030D-6E8A-4147-A177-3AD203B41FA5}">
                      <a16:colId xmlns:a16="http://schemas.microsoft.com/office/drawing/2014/main" val="20002"/>
                    </a:ext>
                  </a:extLst>
                </a:gridCol>
                <a:gridCol w="172547">
                  <a:extLst>
                    <a:ext uri="{9D8B030D-6E8A-4147-A177-3AD203B41FA5}">
                      <a16:colId xmlns:a16="http://schemas.microsoft.com/office/drawing/2014/main" val="20003"/>
                    </a:ext>
                  </a:extLst>
                </a:gridCol>
              </a:tblGrid>
              <a:tr h="352714">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tc>
                  <a:txBody>
                    <a:bodyPr/>
                    <a:lstStyle/>
                    <a:p>
                      <a:pPr defTabSz="914400">
                        <a:defRPr sz="2600">
                          <a:sym typeface="Helvetica"/>
                        </a:defRPr>
                      </a:pPr>
                      <a:endParaRPr sz="1800"/>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1"/>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2"/>
                  </a:ext>
                </a:extLst>
              </a:tr>
              <a:tr h="352714">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tc>
                  <a:txBody>
                    <a:bodyPr/>
                    <a:lstStyle/>
                    <a:p>
                      <a:pPr defTabSz="914400">
                        <a:defRPr sz="2600"/>
                      </a:pPr>
                      <a:endParaRPr sz="1800"/>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694" name="Cipher text"/>
          <p:cNvSpPr txBox="1"/>
          <p:nvPr/>
        </p:nvSpPr>
        <p:spPr>
          <a:xfrm>
            <a:off x="3121393" y="6277205"/>
            <a:ext cx="103701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a:t>
            </a:r>
          </a:p>
        </p:txBody>
      </p:sp>
    </p:spTree>
    <p:extLst>
      <p:ext uri="{BB962C8B-B14F-4D97-AF65-F5344CB8AC3E}">
        <p14:creationId xmlns:p14="http://schemas.microsoft.com/office/powerpoint/2010/main" val="136819474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 name="Examining the transforms"/>
          <p:cNvSpPr txBox="1">
            <a:spLocks noGrp="1"/>
          </p:cNvSpPr>
          <p:nvPr>
            <p:ph type="title"/>
          </p:nvPr>
        </p:nvSpPr>
        <p:spPr>
          <a:prstGeom prst="rect">
            <a:avLst/>
          </a:prstGeom>
        </p:spPr>
        <p:txBody>
          <a:bodyPr/>
          <a:lstStyle>
            <a:lvl1pPr defTabSz="554990">
              <a:defRPr sz="7600"/>
            </a:lvl1pPr>
          </a:lstStyle>
          <a:p>
            <a:r>
              <a:rPr sz="3200" dirty="0"/>
              <a:t>Examining the transforms</a:t>
            </a:r>
          </a:p>
        </p:txBody>
      </p:sp>
      <p:sp>
        <p:nvSpPr>
          <p:cNvPr id="700" name="Substitution…"/>
          <p:cNvSpPr txBox="1">
            <a:spLocks noGrp="1"/>
          </p:cNvSpPr>
          <p:nvPr>
            <p:ph sz="quarter" idx="10"/>
          </p:nvPr>
        </p:nvSpPr>
        <p:spPr>
          <a:prstGeom prst="rect">
            <a:avLst/>
          </a:prstGeom>
        </p:spPr>
        <p:txBody>
          <a:bodyPr>
            <a:normAutofit fontScale="92500" lnSpcReduction="10000"/>
          </a:bodyPr>
          <a:lstStyle/>
          <a:p>
            <a:pPr marL="196902" indent="-196902" defTabSz="258785">
              <a:spcBef>
                <a:spcPts val="1828"/>
              </a:spcBef>
              <a:defRPr sz="2268"/>
            </a:pPr>
            <a:r>
              <a:rPr dirty="0"/>
              <a:t>Substitution</a:t>
            </a:r>
          </a:p>
          <a:p>
            <a:pPr marL="393804" lvl="1" indent="-196902" defTabSz="258785">
              <a:spcBef>
                <a:spcPts val="1828"/>
              </a:spcBef>
              <a:defRPr sz="2268"/>
            </a:pPr>
            <a:r>
              <a:rPr dirty="0"/>
              <a:t>Fixed substitution - not far removed from Caesar</a:t>
            </a:r>
          </a:p>
          <a:p>
            <a:pPr marL="393804" lvl="1" indent="-196902" defTabSz="258785">
              <a:spcBef>
                <a:spcPts val="1828"/>
              </a:spcBef>
              <a:defRPr sz="2268"/>
            </a:pPr>
            <a:r>
              <a:rPr dirty="0"/>
              <a:t>Defined as </a:t>
            </a:r>
            <a:r>
              <a:rPr dirty="0" err="1"/>
              <a:t>SubBytes</a:t>
            </a:r>
            <a:r>
              <a:rPr dirty="0"/>
              <a:t>() transform in FIPS197</a:t>
            </a:r>
          </a:p>
          <a:p>
            <a:pPr marL="196902" indent="-196902" defTabSz="258785">
              <a:spcBef>
                <a:spcPts val="1828"/>
              </a:spcBef>
              <a:defRPr sz="2268"/>
            </a:pPr>
            <a:r>
              <a:rPr dirty="0"/>
              <a:t>Shift</a:t>
            </a:r>
          </a:p>
          <a:p>
            <a:pPr marL="393804" lvl="1" indent="-196902" defTabSz="258785">
              <a:spcBef>
                <a:spcPts val="1828"/>
              </a:spcBef>
              <a:defRPr sz="2268"/>
            </a:pPr>
            <a:r>
              <a:rPr dirty="0"/>
              <a:t>Row 0 is not shifted, Row 1 is shifted 1 byte, Row 2 by 2 bytes, Row 3 by 3 bytes</a:t>
            </a:r>
          </a:p>
          <a:p>
            <a:pPr marL="393804" lvl="1" indent="-196902" defTabSz="258785">
              <a:spcBef>
                <a:spcPts val="1828"/>
              </a:spcBef>
              <a:defRPr sz="2268"/>
            </a:pPr>
            <a:r>
              <a:rPr dirty="0"/>
              <a:t>Defined as </a:t>
            </a:r>
            <a:r>
              <a:rPr dirty="0" err="1"/>
              <a:t>ShiftRows</a:t>
            </a:r>
            <a:r>
              <a:rPr dirty="0"/>
              <a:t>() transform in FIPS197</a:t>
            </a:r>
          </a:p>
          <a:p>
            <a:pPr marL="196902" indent="-196902" defTabSz="258785">
              <a:spcBef>
                <a:spcPts val="1828"/>
              </a:spcBef>
              <a:defRPr sz="2268"/>
            </a:pPr>
            <a:r>
              <a:rPr dirty="0"/>
              <a:t>Mix</a:t>
            </a:r>
          </a:p>
          <a:p>
            <a:pPr marL="393804" lvl="1" indent="-196902" defTabSz="258785">
              <a:spcBef>
                <a:spcPts val="1828"/>
              </a:spcBef>
              <a:defRPr sz="2268"/>
            </a:pPr>
            <a:r>
              <a:rPr dirty="0"/>
              <a:t>Similar to shift but acting on columns</a:t>
            </a:r>
          </a:p>
          <a:p>
            <a:pPr marL="393804" lvl="1" indent="-196902" defTabSz="258785">
              <a:spcBef>
                <a:spcPts val="1828"/>
              </a:spcBef>
              <a:defRPr sz="2268"/>
            </a:pPr>
            <a:r>
              <a:rPr dirty="0"/>
              <a:t>Defined as </a:t>
            </a:r>
            <a:r>
              <a:rPr dirty="0" err="1"/>
              <a:t>MixColumns</a:t>
            </a:r>
            <a:r>
              <a:rPr dirty="0"/>
              <a:t>() transform in FIPS197</a:t>
            </a:r>
          </a:p>
        </p:txBody>
      </p:sp>
    </p:spTree>
    <p:extLst>
      <p:ext uri="{BB962C8B-B14F-4D97-AF65-F5344CB8AC3E}">
        <p14:creationId xmlns:p14="http://schemas.microsoft.com/office/powerpoint/2010/main" val="133295013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2" name="Footer Placeholder 3">
            <a:extLst>
              <a:ext uri="{FF2B5EF4-FFF2-40B4-BE49-F238E27FC236}">
                <a16:creationId xmlns:a16="http://schemas.microsoft.com/office/drawing/2014/main" id="{67AC26B5-3DD8-4FE7-B2C5-53A046294C08}"/>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704" name="Substitution transform"/>
          <p:cNvSpPr txBox="1">
            <a:spLocks noGrp="1"/>
          </p:cNvSpPr>
          <p:nvPr>
            <p:ph type="title"/>
          </p:nvPr>
        </p:nvSpPr>
        <p:spPr>
          <a:xfrm>
            <a:off x="609759" y="274702"/>
            <a:ext cx="9525657" cy="866110"/>
          </a:xfrm>
          <a:prstGeom prst="rect">
            <a:avLst/>
          </a:prstGeom>
        </p:spPr>
        <p:txBody>
          <a:bodyPr anchor="b">
            <a:normAutofit/>
          </a:bodyPr>
          <a:lstStyle/>
          <a:p>
            <a:r>
              <a:t>Substitution transform</a:t>
            </a:r>
          </a:p>
        </p:txBody>
      </p:sp>
      <p:graphicFrame>
        <p:nvGraphicFramePr>
          <p:cNvPr id="707" name="Section 6.1…">
            <a:extLst>
              <a:ext uri="{FF2B5EF4-FFF2-40B4-BE49-F238E27FC236}">
                <a16:creationId xmlns:a16="http://schemas.microsoft.com/office/drawing/2014/main" id="{9EEC98A6-9D43-4EB3-AE49-7128EB03A3E3}"/>
              </a:ext>
            </a:extLst>
          </p:cNvPr>
          <p:cNvGraphicFramePr/>
          <p:nvPr>
            <p:extLst>
              <p:ext uri="{D42A27DB-BD31-4B8C-83A1-F6EECF244321}">
                <p14:modId xmlns:p14="http://schemas.microsoft.com/office/powerpoint/2010/main" val="3176514868"/>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2451372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08" name="State S-Box"/>
          <p:cNvSpPr txBox="1">
            <a:spLocks noGrp="1"/>
          </p:cNvSpPr>
          <p:nvPr>
            <p:ph type="title"/>
          </p:nvPr>
        </p:nvSpPr>
        <p:spPr>
          <a:prstGeom prst="rect">
            <a:avLst/>
          </a:prstGeom>
        </p:spPr>
        <p:txBody>
          <a:bodyPr/>
          <a:lstStyle/>
          <a:p>
            <a:r>
              <a:t>State S-Box</a:t>
            </a:r>
          </a:p>
        </p:txBody>
      </p:sp>
      <p:sp>
        <p:nvSpPr>
          <p:cNvPr id="709"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10"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chemeClr val="accent3">
                        <a:satOff val="18648"/>
                        <a:lumOff val="5971"/>
                      </a:schemeClr>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11"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12"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chemeClr val="accent3">
                        <a:satOff val="18648"/>
                        <a:lumOff val="5971"/>
                      </a:schemeClr>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13"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14"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416945585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19" name="State S-Box"/>
          <p:cNvSpPr txBox="1">
            <a:spLocks noGrp="1"/>
          </p:cNvSpPr>
          <p:nvPr>
            <p:ph type="title"/>
          </p:nvPr>
        </p:nvSpPr>
        <p:spPr>
          <a:prstGeom prst="rect">
            <a:avLst/>
          </a:prstGeom>
        </p:spPr>
        <p:txBody>
          <a:bodyPr/>
          <a:lstStyle/>
          <a:p>
            <a:r>
              <a:t>State S-Box</a:t>
            </a:r>
          </a:p>
        </p:txBody>
      </p:sp>
      <p:sp>
        <p:nvSpPr>
          <p:cNvPr id="720"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21"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22"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23"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24"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25"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5765810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j0395893">
            <a:extLst>
              <a:ext uri="{FF2B5EF4-FFF2-40B4-BE49-F238E27FC236}">
                <a16:creationId xmlns:a16="http://schemas.microsoft.com/office/drawing/2014/main" id="{5EFFB49A-A8DC-6C47-87E8-C9E4A0ABC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2150" y="1533526"/>
            <a:ext cx="2941638" cy="2208213"/>
          </a:xfrm>
          <a:prstGeom prst="rect">
            <a:avLst/>
          </a:prstGeom>
          <a:noFill/>
          <a:extLst>
            <a:ext uri="{909E8E84-426E-40DD-AFC4-6F175D3DCCD1}">
              <a14:hiddenFill xmlns:a14="http://schemas.microsoft.com/office/drawing/2010/main">
                <a:solidFill>
                  <a:srgbClr val="FFFFFF"/>
                </a:solidFill>
              </a14:hiddenFill>
            </a:ext>
          </a:extLst>
        </p:spPr>
      </p:pic>
      <p:sp>
        <p:nvSpPr>
          <p:cNvPr id="19459" name="Rectangle 3">
            <a:extLst>
              <a:ext uri="{FF2B5EF4-FFF2-40B4-BE49-F238E27FC236}">
                <a16:creationId xmlns:a16="http://schemas.microsoft.com/office/drawing/2014/main" id="{ED115161-68FF-3041-8576-4F99F0EEF9E6}"/>
              </a:ext>
            </a:extLst>
          </p:cNvPr>
          <p:cNvSpPr>
            <a:spLocks noGrp="1" noChangeArrowheads="1"/>
          </p:cNvSpPr>
          <p:nvPr>
            <p:ph type="title"/>
          </p:nvPr>
        </p:nvSpPr>
        <p:spPr/>
        <p:txBody>
          <a:bodyPr/>
          <a:lstStyle/>
          <a:p>
            <a:r>
              <a:rPr lang="en-GB" altLang="en-US"/>
              <a:t>How secure are we?</a:t>
            </a:r>
          </a:p>
        </p:txBody>
      </p:sp>
      <p:sp>
        <p:nvSpPr>
          <p:cNvPr id="19460" name="Rectangle 4">
            <a:extLst>
              <a:ext uri="{FF2B5EF4-FFF2-40B4-BE49-F238E27FC236}">
                <a16:creationId xmlns:a16="http://schemas.microsoft.com/office/drawing/2014/main" id="{12D24ABA-C55C-E748-8EFA-588FE6E44FBA}"/>
              </a:ext>
            </a:extLst>
          </p:cNvPr>
          <p:cNvSpPr>
            <a:spLocks noGrp="1" noChangeArrowheads="1"/>
          </p:cNvSpPr>
          <p:nvPr>
            <p:ph sz="quarter" idx="10"/>
          </p:nvPr>
        </p:nvSpPr>
        <p:spPr/>
        <p:txBody>
          <a:bodyPr>
            <a:normAutofit lnSpcReduction="10000"/>
          </a:bodyPr>
          <a:lstStyle/>
          <a:p>
            <a:pPr>
              <a:lnSpc>
                <a:spcPct val="90000"/>
              </a:lnSpc>
            </a:pPr>
            <a:r>
              <a:rPr lang="en-GB" altLang="en-US" dirty="0"/>
              <a:t>A safe is rated by the number of hours it takes to break the lock</a:t>
            </a:r>
          </a:p>
          <a:p>
            <a:pPr lvl="1">
              <a:lnSpc>
                <a:spcPct val="90000"/>
              </a:lnSpc>
            </a:pPr>
            <a:r>
              <a:rPr lang="en-GB" altLang="en-US" sz="2200" dirty="0"/>
              <a:t>Without the key</a:t>
            </a:r>
          </a:p>
          <a:p>
            <a:pPr lvl="1">
              <a:lnSpc>
                <a:spcPct val="90000"/>
              </a:lnSpc>
            </a:pPr>
            <a:r>
              <a:rPr lang="en-GB" altLang="en-US" sz="2200" dirty="0"/>
              <a:t>With knowledge of the locking mechanism</a:t>
            </a:r>
          </a:p>
          <a:p>
            <a:pPr lvl="1">
              <a:lnSpc>
                <a:spcPct val="90000"/>
              </a:lnSpc>
            </a:pPr>
            <a:endParaRPr lang="en-GB" altLang="en-US" sz="2200" dirty="0"/>
          </a:p>
          <a:p>
            <a:pPr>
              <a:lnSpc>
                <a:spcPct val="90000"/>
              </a:lnSpc>
            </a:pPr>
            <a:r>
              <a:rPr lang="en-GB" altLang="en-US" dirty="0"/>
              <a:t>So we should rate our security in terms of risk</a:t>
            </a:r>
          </a:p>
          <a:p>
            <a:pPr lvl="1">
              <a:lnSpc>
                <a:spcPct val="90000"/>
              </a:lnSpc>
            </a:pPr>
            <a:r>
              <a:rPr lang="en-GB" altLang="en-US" sz="2200" dirty="0"/>
              <a:t>What is the risk if</a:t>
            </a:r>
          </a:p>
          <a:p>
            <a:pPr lvl="2">
              <a:lnSpc>
                <a:spcPct val="90000"/>
              </a:lnSpc>
            </a:pPr>
            <a:r>
              <a:rPr lang="en-GB" altLang="en-US" sz="2100" dirty="0"/>
              <a:t>… our identity leaks?</a:t>
            </a:r>
          </a:p>
          <a:p>
            <a:pPr lvl="2">
              <a:lnSpc>
                <a:spcPct val="90000"/>
              </a:lnSpc>
            </a:pPr>
            <a:r>
              <a:rPr lang="en-GB" altLang="en-US" sz="2100" dirty="0"/>
              <a:t>… our conversation is overheard?</a:t>
            </a:r>
          </a:p>
          <a:p>
            <a:pPr lvl="2">
              <a:lnSpc>
                <a:spcPct val="90000"/>
              </a:lnSpc>
            </a:pPr>
            <a:r>
              <a:rPr lang="en-GB" altLang="en-US" sz="2100" dirty="0"/>
              <a:t>… our credit card details are stolen?</a:t>
            </a:r>
          </a:p>
          <a:p>
            <a:pPr lvl="2">
              <a:lnSpc>
                <a:spcPct val="90000"/>
              </a:lnSpc>
            </a:pPr>
            <a:endParaRPr lang="en-GB" altLang="en-US" sz="2100" dirty="0"/>
          </a:p>
          <a:p>
            <a:pPr>
              <a:lnSpc>
                <a:spcPct val="90000"/>
              </a:lnSpc>
            </a:pPr>
            <a:r>
              <a:rPr lang="en-GB" altLang="en-US" dirty="0"/>
              <a:t>It DEPENDS!</a:t>
            </a:r>
          </a:p>
        </p:txBody>
      </p:sp>
    </p:spTree>
    <p:extLst>
      <p:ext uri="{BB962C8B-B14F-4D97-AF65-F5344CB8AC3E}">
        <p14:creationId xmlns:p14="http://schemas.microsoft.com/office/powerpoint/2010/main" val="157437440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28" name="State S-Box"/>
          <p:cNvSpPr txBox="1">
            <a:spLocks noGrp="1"/>
          </p:cNvSpPr>
          <p:nvPr>
            <p:ph type="title"/>
          </p:nvPr>
        </p:nvSpPr>
        <p:spPr>
          <a:prstGeom prst="rect">
            <a:avLst/>
          </a:prstGeom>
        </p:spPr>
        <p:txBody>
          <a:bodyPr/>
          <a:lstStyle/>
          <a:p>
            <a:r>
              <a:t>State S-Box</a:t>
            </a:r>
          </a:p>
        </p:txBody>
      </p:sp>
      <p:sp>
        <p:nvSpPr>
          <p:cNvPr id="729"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30"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31"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32"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chemeClr val="accent3">
                        <a:satOff val="18648"/>
                        <a:lumOff val="5971"/>
                      </a:schemeClr>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33"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34"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340261774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37" name="State S-Box"/>
          <p:cNvSpPr txBox="1">
            <a:spLocks noGrp="1"/>
          </p:cNvSpPr>
          <p:nvPr>
            <p:ph type="title"/>
          </p:nvPr>
        </p:nvSpPr>
        <p:spPr>
          <a:prstGeom prst="rect">
            <a:avLst/>
          </a:prstGeom>
        </p:spPr>
        <p:txBody>
          <a:bodyPr/>
          <a:lstStyle/>
          <a:p>
            <a:r>
              <a:t>State S-Box</a:t>
            </a:r>
          </a:p>
        </p:txBody>
      </p:sp>
      <p:sp>
        <p:nvSpPr>
          <p:cNvPr id="738"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39"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40"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41"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42"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43"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58104804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46" name="State S-Box"/>
          <p:cNvSpPr txBox="1">
            <a:spLocks noGrp="1"/>
          </p:cNvSpPr>
          <p:nvPr>
            <p:ph type="title"/>
          </p:nvPr>
        </p:nvSpPr>
        <p:spPr>
          <a:prstGeom prst="rect">
            <a:avLst/>
          </a:prstGeom>
        </p:spPr>
        <p:txBody>
          <a:bodyPr/>
          <a:lstStyle/>
          <a:p>
            <a:r>
              <a:t>State S-Box</a:t>
            </a:r>
          </a:p>
        </p:txBody>
      </p:sp>
      <p:sp>
        <p:nvSpPr>
          <p:cNvPr id="747"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48"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49"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50"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51"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52"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366159398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55" name="State S-Box"/>
          <p:cNvSpPr txBox="1">
            <a:spLocks noGrp="1"/>
          </p:cNvSpPr>
          <p:nvPr>
            <p:ph type="title"/>
          </p:nvPr>
        </p:nvSpPr>
        <p:spPr>
          <a:prstGeom prst="rect">
            <a:avLst/>
          </a:prstGeom>
        </p:spPr>
        <p:txBody>
          <a:bodyPr/>
          <a:lstStyle/>
          <a:p>
            <a:r>
              <a:t>State S-Box</a:t>
            </a:r>
          </a:p>
        </p:txBody>
      </p:sp>
      <p:sp>
        <p:nvSpPr>
          <p:cNvPr id="756"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57"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58"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59"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60"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61"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307488901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64" name="State S-Box"/>
          <p:cNvSpPr txBox="1">
            <a:spLocks noGrp="1"/>
          </p:cNvSpPr>
          <p:nvPr>
            <p:ph type="title"/>
          </p:nvPr>
        </p:nvSpPr>
        <p:spPr>
          <a:prstGeom prst="rect">
            <a:avLst/>
          </a:prstGeom>
        </p:spPr>
        <p:txBody>
          <a:bodyPr/>
          <a:lstStyle/>
          <a:p>
            <a:r>
              <a:t>State S-Box</a:t>
            </a:r>
          </a:p>
        </p:txBody>
      </p:sp>
      <p:sp>
        <p:nvSpPr>
          <p:cNvPr id="765"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66"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67"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68"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chemeClr val="accent3">
                        <a:satOff val="18648"/>
                        <a:lumOff val="5971"/>
                      </a:schemeClr>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69"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70"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10247224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73" name="State S-Box"/>
          <p:cNvSpPr txBox="1">
            <a:spLocks noGrp="1"/>
          </p:cNvSpPr>
          <p:nvPr>
            <p:ph type="title"/>
          </p:nvPr>
        </p:nvSpPr>
        <p:spPr>
          <a:prstGeom prst="rect">
            <a:avLst/>
          </a:prstGeom>
        </p:spPr>
        <p:txBody>
          <a:bodyPr/>
          <a:lstStyle/>
          <a:p>
            <a:r>
              <a:t>State S-Box</a:t>
            </a:r>
          </a:p>
        </p:txBody>
      </p:sp>
      <p:sp>
        <p:nvSpPr>
          <p:cNvPr id="774"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75"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76"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77"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78"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79"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133179083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82" name="State S-Box"/>
          <p:cNvSpPr txBox="1">
            <a:spLocks noGrp="1"/>
          </p:cNvSpPr>
          <p:nvPr>
            <p:ph type="title"/>
          </p:nvPr>
        </p:nvSpPr>
        <p:spPr>
          <a:prstGeom prst="rect">
            <a:avLst/>
          </a:prstGeom>
        </p:spPr>
        <p:txBody>
          <a:bodyPr/>
          <a:lstStyle/>
          <a:p>
            <a:r>
              <a:t>State S-Box</a:t>
            </a:r>
          </a:p>
        </p:txBody>
      </p:sp>
      <p:sp>
        <p:nvSpPr>
          <p:cNvPr id="783"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84"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85"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chemeClr val="accent3">
                        <a:satOff val="18648"/>
                        <a:lumOff val="5971"/>
                      </a:schemeClr>
                    </a:solidFill>
                  </a:tcPr>
                </a:tc>
                <a:extLst>
                  <a:ext uri="{0D108BD9-81ED-4DB2-BD59-A6C34878D82A}">
                    <a16:rowId xmlns:a16="http://schemas.microsoft.com/office/drawing/2014/main" val="10016"/>
                  </a:ext>
                </a:extLst>
              </a:tr>
            </a:tbl>
          </a:graphicData>
        </a:graphic>
      </p:graphicFrame>
      <p:graphicFrame>
        <p:nvGraphicFramePr>
          <p:cNvPr id="786"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87"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88"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99834338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791" name="State S-Box"/>
          <p:cNvSpPr txBox="1">
            <a:spLocks noGrp="1"/>
          </p:cNvSpPr>
          <p:nvPr>
            <p:ph type="title"/>
          </p:nvPr>
        </p:nvSpPr>
        <p:spPr>
          <a:prstGeom prst="rect">
            <a:avLst/>
          </a:prstGeom>
        </p:spPr>
        <p:txBody>
          <a:bodyPr/>
          <a:lstStyle/>
          <a:p>
            <a:r>
              <a:t>State S-Box</a:t>
            </a:r>
          </a:p>
        </p:txBody>
      </p:sp>
      <p:sp>
        <p:nvSpPr>
          <p:cNvPr id="792"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793"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chemeClr val="accent3">
                        <a:satOff val="18648"/>
                        <a:lumOff val="5971"/>
                      </a:schemeClr>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794"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795"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chemeClr val="accent3">
                        <a:satOff val="18648"/>
                        <a:lumOff val="5971"/>
                      </a:schemeClr>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796"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797"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03678407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9"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00" name="State S-Box"/>
          <p:cNvSpPr txBox="1">
            <a:spLocks noGrp="1"/>
          </p:cNvSpPr>
          <p:nvPr>
            <p:ph type="title"/>
          </p:nvPr>
        </p:nvSpPr>
        <p:spPr>
          <a:prstGeom prst="rect">
            <a:avLst/>
          </a:prstGeom>
        </p:spPr>
        <p:txBody>
          <a:bodyPr/>
          <a:lstStyle/>
          <a:p>
            <a:r>
              <a:t>State S-Box</a:t>
            </a:r>
          </a:p>
        </p:txBody>
      </p:sp>
      <p:sp>
        <p:nvSpPr>
          <p:cNvPr id="801"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02"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03"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04"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805"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06"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78697655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09" name="State S-Box"/>
          <p:cNvSpPr txBox="1">
            <a:spLocks noGrp="1"/>
          </p:cNvSpPr>
          <p:nvPr>
            <p:ph type="title"/>
          </p:nvPr>
        </p:nvSpPr>
        <p:spPr>
          <a:prstGeom prst="rect">
            <a:avLst/>
          </a:prstGeom>
        </p:spPr>
        <p:txBody>
          <a:bodyPr/>
          <a:lstStyle/>
          <a:p>
            <a:r>
              <a:t>State S-Box</a:t>
            </a:r>
          </a:p>
        </p:txBody>
      </p:sp>
      <p:sp>
        <p:nvSpPr>
          <p:cNvPr id="810"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11"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12"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13"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rgbClr val="DCDEE0"/>
                    </a:solidFill>
                  </a:tcPr>
                </a:tc>
                <a:tc>
                  <a:txBody>
                    <a:bodyPr/>
                    <a:lstStyle/>
                    <a:p>
                      <a:pPr defTabSz="914400"/>
                      <a:r>
                        <a:rPr sz="1800"/>
                        <a:t>c5</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814"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15"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38989309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5C29FF-27C1-47B1-B3FF-30BD2CC24AE9}"/>
              </a:ext>
            </a:extLst>
          </p:cNvPr>
          <p:cNvSpPr>
            <a:spLocks noGrp="1"/>
          </p:cNvSpPr>
          <p:nvPr>
            <p:ph type="title"/>
          </p:nvPr>
        </p:nvSpPr>
        <p:spPr/>
        <p:txBody>
          <a:bodyPr/>
          <a:lstStyle/>
          <a:p>
            <a:r>
              <a:rPr lang="en-GB" dirty="0"/>
              <a:t>Copyright &amp; Disclaimer Notices</a:t>
            </a:r>
          </a:p>
        </p:txBody>
      </p:sp>
      <p:sp>
        <p:nvSpPr>
          <p:cNvPr id="3" name="Content Placeholder 2">
            <a:extLst>
              <a:ext uri="{FF2B5EF4-FFF2-40B4-BE49-F238E27FC236}">
                <a16:creationId xmlns:a16="http://schemas.microsoft.com/office/drawing/2014/main" id="{011079A9-6A53-412D-AD38-63735E7C8F62}"/>
              </a:ext>
            </a:extLst>
          </p:cNvPr>
          <p:cNvSpPr>
            <a:spLocks noGrp="1"/>
          </p:cNvSpPr>
          <p:nvPr>
            <p:ph sz="quarter" idx="10"/>
          </p:nvPr>
        </p:nvSpPr>
        <p:spPr/>
        <p:txBody>
          <a:bodyPr/>
          <a:lstStyle/>
          <a:p>
            <a:r>
              <a:rPr lang="en-GB" sz="1200" dirty="0"/>
              <a:t>This publication does not constitute an official or agreed position of ETSI, nor of its Members. The views expressed are entirely those of the authors. ETSI declines all responsibility for any errors and any loss or damage resulting from use of the contents of this publication. ETSI also declines responsibility for any infringement of any third party’s Intellectual Property Rights (IPR), but will be pleased to acknowledge any IPR and correct any infringement of which it is advised.</a:t>
            </a:r>
          </a:p>
          <a:p>
            <a:r>
              <a:rPr lang="en-GB" sz="1200" dirty="0"/>
              <a:t>The European Commission support for the production of this publication does not constitute endorsement of the contents which reflects the views only of the authors, and the Commission cannot be held responsible for any use which may be made of the information contained therein.</a:t>
            </a:r>
          </a:p>
          <a:p>
            <a:r>
              <a:rPr lang="en-GB" sz="1200" dirty="0"/>
              <a:t>© ETSI 2018.</a:t>
            </a:r>
            <a:br>
              <a:rPr lang="en-GB" sz="1200" dirty="0"/>
            </a:br>
            <a:r>
              <a:rPr lang="en-GB" sz="1200" dirty="0"/>
              <a:t>Reuse and reproduction in whole is permitted for non-commercial purposes provided the copy is complete and unchanged with acknowledgement of the source (including this copyright statement). For any other purposes, ETSI’s permission shall be required.</a:t>
            </a:r>
          </a:p>
          <a:p>
            <a:r>
              <a:rPr lang="en-GB" sz="1200" dirty="0"/>
              <a:t>The present document may include trademarks and/or tradenames which are asserted and/or registered by their owners. ETSI claims no ownership of these except for any which are indicated as being the property of ETSI, and conveys no right to use or reproduce any trademark and/or tradename. Mention of those trademarks in the present document does not constitute an endorsement by ETSI of products, services or organizations associated with those trademarks.</a:t>
            </a:r>
          </a:p>
          <a:p>
            <a:r>
              <a:rPr lang="en-GB" sz="1200" dirty="0"/>
              <a:t>ETSI</a:t>
            </a:r>
            <a:br>
              <a:rPr lang="en-GB" sz="1200" dirty="0"/>
            </a:br>
            <a:r>
              <a:rPr lang="en-GB" sz="1200" dirty="0"/>
              <a:t>650 Route des Lucioles</a:t>
            </a:r>
            <a:br>
              <a:rPr lang="en-GB" sz="1200" dirty="0"/>
            </a:br>
            <a:r>
              <a:rPr lang="en-GB" sz="1200" dirty="0"/>
              <a:t>F-06921 Sophia Antipolis Cedex</a:t>
            </a:r>
            <a:br>
              <a:rPr lang="en-GB" sz="1200" dirty="0"/>
            </a:br>
            <a:r>
              <a:rPr lang="en-GB" sz="1200" dirty="0"/>
              <a:t>FRANCE</a:t>
            </a:r>
            <a:br>
              <a:rPr lang="en-GB" sz="1200" dirty="0"/>
            </a:br>
            <a:r>
              <a:rPr lang="en-GB" sz="1200" dirty="0"/>
              <a:t>Tel.: +33 4 92 94 42 00 Fax: +33 4 93 65 47 16</a:t>
            </a:r>
            <a:br>
              <a:rPr lang="en-GB" sz="1200" dirty="0"/>
            </a:br>
            <a:r>
              <a:rPr lang="en-GB" sz="1200" dirty="0"/>
              <a:t>Siret N° 348 623 562 00017 - NAF 742 C</a:t>
            </a:r>
            <a:br>
              <a:rPr lang="en-GB" sz="1200" dirty="0"/>
            </a:br>
            <a:r>
              <a:rPr lang="en-GB" sz="1200" dirty="0"/>
              <a:t>Association a but non lucratif enregistree a la Sous-Prefecture de Grasse (06) N° W061004871</a:t>
            </a:r>
          </a:p>
          <a:p>
            <a:r>
              <a:rPr lang="en-GB" sz="1200" dirty="0"/>
              <a:t>The latest version of these slides is available from: </a:t>
            </a:r>
            <a:r>
              <a:rPr lang="en-GB" sz="1200" dirty="0">
                <a:hlinkClick r:id="rId2"/>
              </a:rPr>
              <a:t>www.etsi.org/standardization-education</a:t>
            </a:r>
            <a:r>
              <a:rPr lang="en-GB" sz="1200" dirty="0"/>
              <a:t> </a:t>
            </a:r>
          </a:p>
        </p:txBody>
      </p:sp>
      <p:sp>
        <p:nvSpPr>
          <p:cNvPr id="5" name="מציין מיקום של כותרת תחתונה 1">
            <a:extLst>
              <a:ext uri="{FF2B5EF4-FFF2-40B4-BE49-F238E27FC236}">
                <a16:creationId xmlns:a16="http://schemas.microsoft.com/office/drawing/2014/main" id="{93864CCC-6ED3-4A93-9878-EDDDE08F5A38}"/>
              </a:ext>
            </a:extLst>
          </p:cNvPr>
          <p:cNvSpPr>
            <a:spLocks noGrp="1"/>
          </p:cNvSpPr>
          <p:nvPr>
            <p:ph type="ftr" sz="quarter" idx="3"/>
          </p:nvPr>
        </p:nvSpPr>
        <p:spPr>
          <a:xfrm>
            <a:off x="3696511" y="6388995"/>
            <a:ext cx="4931923" cy="365125"/>
          </a:xfrm>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Teaching security in the context of IoT</a:t>
            </a:r>
            <a:endParaRPr lang="en-GB" dirty="0"/>
          </a:p>
        </p:txBody>
      </p:sp>
    </p:spTree>
    <p:extLst>
      <p:ext uri="{BB962C8B-B14F-4D97-AF65-F5344CB8AC3E}">
        <p14:creationId xmlns:p14="http://schemas.microsoft.com/office/powerpoint/2010/main" val="80387444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56742892-4346-A842-81F9-99221FA8188F}"/>
              </a:ext>
            </a:extLst>
          </p:cNvPr>
          <p:cNvSpPr>
            <a:spLocks noGrp="1" noChangeArrowheads="1"/>
          </p:cNvSpPr>
          <p:nvPr>
            <p:ph type="title"/>
          </p:nvPr>
        </p:nvSpPr>
        <p:spPr/>
        <p:txBody>
          <a:bodyPr/>
          <a:lstStyle/>
          <a:p>
            <a:r>
              <a:rPr lang="en-GB" altLang="en-US"/>
              <a:t>Measuring our security</a:t>
            </a:r>
          </a:p>
        </p:txBody>
      </p:sp>
      <p:sp>
        <p:nvSpPr>
          <p:cNvPr id="20483" name="Rectangle 3">
            <a:extLst>
              <a:ext uri="{FF2B5EF4-FFF2-40B4-BE49-F238E27FC236}">
                <a16:creationId xmlns:a16="http://schemas.microsoft.com/office/drawing/2014/main" id="{BCFFD21C-48CD-5546-AE84-F6D147F2D718}"/>
              </a:ext>
            </a:extLst>
          </p:cNvPr>
          <p:cNvSpPr>
            <a:spLocks noGrp="1" noChangeArrowheads="1"/>
          </p:cNvSpPr>
          <p:nvPr>
            <p:ph sz="quarter" idx="10"/>
          </p:nvPr>
        </p:nvSpPr>
        <p:spPr/>
        <p:txBody>
          <a:bodyPr>
            <a:normAutofit lnSpcReduction="10000"/>
          </a:bodyPr>
          <a:lstStyle/>
          <a:p>
            <a:pPr>
              <a:lnSpc>
                <a:spcPct val="80000"/>
              </a:lnSpc>
            </a:pPr>
            <a:r>
              <a:rPr lang="en-GB" altLang="en-US" dirty="0"/>
              <a:t>To what degree are we assured our security is taken care of?</a:t>
            </a:r>
          </a:p>
          <a:p>
            <a:pPr lvl="1">
              <a:lnSpc>
                <a:spcPct val="80000"/>
              </a:lnSpc>
            </a:pPr>
            <a:r>
              <a:rPr lang="en-GB" altLang="en-US" sz="2200" dirty="0"/>
              <a:t>Is there an equivalent to the NCAP rating for cars?</a:t>
            </a:r>
          </a:p>
          <a:p>
            <a:pPr>
              <a:lnSpc>
                <a:spcPct val="80000"/>
              </a:lnSpc>
            </a:pPr>
            <a:r>
              <a:rPr lang="en-GB" altLang="en-US" dirty="0"/>
              <a:t>To answer this we need to be exact in our design</a:t>
            </a:r>
          </a:p>
          <a:p>
            <a:pPr lvl="1">
              <a:lnSpc>
                <a:spcPct val="80000"/>
              </a:lnSpc>
            </a:pPr>
            <a:r>
              <a:rPr lang="en-GB" altLang="en-US" sz="2200" dirty="0"/>
              <a:t>What are we securing? ASSETS</a:t>
            </a:r>
          </a:p>
          <a:p>
            <a:pPr lvl="1">
              <a:lnSpc>
                <a:spcPct val="80000"/>
              </a:lnSpc>
            </a:pPr>
            <a:r>
              <a:rPr lang="en-GB" altLang="en-US" sz="2200" dirty="0"/>
              <a:t>Against what? THREATS</a:t>
            </a:r>
          </a:p>
          <a:p>
            <a:pPr lvl="1">
              <a:lnSpc>
                <a:spcPct val="80000"/>
              </a:lnSpc>
            </a:pPr>
            <a:r>
              <a:rPr lang="en-GB" altLang="en-US" sz="2200" dirty="0"/>
              <a:t>For what? RISK</a:t>
            </a:r>
          </a:p>
          <a:p>
            <a:pPr lvl="1">
              <a:lnSpc>
                <a:spcPct val="80000"/>
              </a:lnSpc>
            </a:pPr>
            <a:r>
              <a:rPr lang="en-GB" altLang="en-US" sz="2200" dirty="0"/>
              <a:t>Protecting it with what? COUNTERMEASURES</a:t>
            </a:r>
          </a:p>
          <a:p>
            <a:pPr>
              <a:lnSpc>
                <a:spcPct val="80000"/>
              </a:lnSpc>
            </a:pPr>
            <a:r>
              <a:rPr lang="en-GB" altLang="en-US" dirty="0"/>
              <a:t>We also need to be exact in our claims for the design</a:t>
            </a:r>
          </a:p>
          <a:p>
            <a:pPr lvl="1">
              <a:lnSpc>
                <a:spcPct val="80000"/>
              </a:lnSpc>
            </a:pPr>
            <a:r>
              <a:rPr lang="en-GB" altLang="en-US" sz="2200" dirty="0"/>
              <a:t>It protects against this threat for this length of time</a:t>
            </a:r>
          </a:p>
          <a:p>
            <a:pPr>
              <a:lnSpc>
                <a:spcPct val="80000"/>
              </a:lnSpc>
            </a:pPr>
            <a:r>
              <a:rPr lang="en-GB" altLang="en-US" dirty="0"/>
              <a:t>We should be ready to test our claims</a:t>
            </a:r>
          </a:p>
          <a:p>
            <a:pPr lvl="1">
              <a:lnSpc>
                <a:spcPct val="80000"/>
              </a:lnSpc>
            </a:pPr>
            <a:r>
              <a:rPr lang="en-GB" altLang="en-US" sz="2200" dirty="0"/>
              <a:t>Evaluation of assurance</a:t>
            </a:r>
          </a:p>
        </p:txBody>
      </p:sp>
    </p:spTree>
    <p:extLst>
      <p:ext uri="{BB962C8B-B14F-4D97-AF65-F5344CB8AC3E}">
        <p14:creationId xmlns:p14="http://schemas.microsoft.com/office/powerpoint/2010/main" val="332035879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7"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18" name="State S-Box"/>
          <p:cNvSpPr txBox="1">
            <a:spLocks noGrp="1"/>
          </p:cNvSpPr>
          <p:nvPr>
            <p:ph type="title"/>
          </p:nvPr>
        </p:nvSpPr>
        <p:spPr>
          <a:prstGeom prst="rect">
            <a:avLst/>
          </a:prstGeom>
        </p:spPr>
        <p:txBody>
          <a:bodyPr/>
          <a:lstStyle/>
          <a:p>
            <a:r>
              <a:t>State S-Box</a:t>
            </a:r>
          </a:p>
        </p:txBody>
      </p:sp>
      <p:sp>
        <p:nvSpPr>
          <p:cNvPr id="819"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20"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21"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22"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rgbClr val="DCDEE0"/>
                    </a:solidFill>
                  </a:tcPr>
                </a:tc>
                <a:tc>
                  <a:txBody>
                    <a:bodyPr/>
                    <a:lstStyle/>
                    <a:p>
                      <a:pPr defTabSz="914400"/>
                      <a:r>
                        <a:rPr sz="1800"/>
                        <a:t>c5</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c2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823"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24"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203663666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27" name="State S-Box"/>
          <p:cNvSpPr txBox="1">
            <a:spLocks noGrp="1"/>
          </p:cNvSpPr>
          <p:nvPr>
            <p:ph type="title"/>
          </p:nvPr>
        </p:nvSpPr>
        <p:spPr>
          <a:prstGeom prst="rect">
            <a:avLst/>
          </a:prstGeom>
        </p:spPr>
        <p:txBody>
          <a:bodyPr/>
          <a:lstStyle/>
          <a:p>
            <a:r>
              <a:t>State S-Box</a:t>
            </a:r>
          </a:p>
        </p:txBody>
      </p:sp>
      <p:sp>
        <p:nvSpPr>
          <p:cNvPr id="828"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29"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30"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31"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rgbClr val="DCDEE0"/>
                    </a:solidFill>
                  </a:tcPr>
                </a:tc>
                <a:tc>
                  <a:txBody>
                    <a:bodyPr/>
                    <a:lstStyle/>
                    <a:p>
                      <a:pPr defTabSz="914400"/>
                      <a:r>
                        <a:rPr sz="1800"/>
                        <a:t>c5</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c2</a:t>
                      </a:r>
                    </a:p>
                  </a:txBody>
                  <a:tcPr marL="35719" marR="35719" marT="35719" marB="35719" anchor="ctr" horzOverflow="overflow">
                    <a:solidFill>
                      <a:srgbClr val="DCDEE0"/>
                    </a:solidFill>
                  </a:tcPr>
                </a:tc>
                <a:tc>
                  <a:txBody>
                    <a:bodyPr/>
                    <a:lstStyle/>
                    <a:p>
                      <a:pPr defTabSz="914400"/>
                      <a:r>
                        <a:rPr sz="1800"/>
                        <a:t>5d</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832"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33"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348218882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36" name="State S-Box"/>
          <p:cNvSpPr txBox="1">
            <a:spLocks noGrp="1"/>
          </p:cNvSpPr>
          <p:nvPr>
            <p:ph type="title"/>
          </p:nvPr>
        </p:nvSpPr>
        <p:spPr>
          <a:prstGeom prst="rect">
            <a:avLst/>
          </a:prstGeom>
        </p:spPr>
        <p:txBody>
          <a:bodyPr/>
          <a:lstStyle/>
          <a:p>
            <a:r>
              <a:t>State S-Box</a:t>
            </a:r>
          </a:p>
        </p:txBody>
      </p:sp>
      <p:sp>
        <p:nvSpPr>
          <p:cNvPr id="837"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38"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39"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40"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rgbClr val="DCDEE0"/>
                    </a:solidFill>
                  </a:tcPr>
                </a:tc>
                <a:tc>
                  <a:txBody>
                    <a:bodyPr/>
                    <a:lstStyle/>
                    <a:p>
                      <a:pPr defTabSz="914400"/>
                      <a:r>
                        <a:rPr sz="1800"/>
                        <a:t>c5</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c2</a:t>
                      </a:r>
                    </a:p>
                  </a:txBody>
                  <a:tcPr marL="35719" marR="35719" marT="35719" marB="35719" anchor="ctr" horzOverflow="overflow">
                    <a:solidFill>
                      <a:srgbClr val="DCDEE0"/>
                    </a:solidFill>
                  </a:tcPr>
                </a:tc>
                <a:tc>
                  <a:txBody>
                    <a:bodyPr/>
                    <a:lstStyle/>
                    <a:p>
                      <a:pPr defTabSz="914400"/>
                      <a:r>
                        <a:rPr sz="1800"/>
                        <a:t>5d</a:t>
                      </a:r>
                    </a:p>
                  </a:txBody>
                  <a:tcPr marL="35719" marR="35719" marT="35719" marB="35719" anchor="ctr" horzOverflow="overflow">
                    <a:solidFill>
                      <a:srgbClr val="DCDEE0"/>
                    </a:solidFill>
                  </a:tcPr>
                </a:tc>
                <a:tc>
                  <a:txBody>
                    <a:bodyPr/>
                    <a:lstStyle/>
                    <a:p>
                      <a:pPr defTabSz="914400"/>
                      <a:r>
                        <a:rPr sz="1800"/>
                        <a:t>3a</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
        <p:nvSpPr>
          <p:cNvPr id="841"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42"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12306516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 name="Arrow"/>
          <p:cNvSpPr/>
          <p:nvPr/>
        </p:nvSpPr>
        <p:spPr>
          <a:xfrm>
            <a:off x="3653871" y="5132285"/>
            <a:ext cx="808277" cy="518063"/>
          </a:xfrm>
          <a:prstGeom prst="rightArrow">
            <a:avLst>
              <a:gd name="adj1" fmla="val 28418"/>
              <a:gd name="adj2" fmla="val 69030"/>
            </a:avLst>
          </a:prstGeom>
          <a:solidFill>
            <a:schemeClr val="accent3">
              <a:hueOff val="-333990"/>
              <a:satOff val="3917"/>
              <a:lumOff val="-6666"/>
            </a:schemeClr>
          </a:solidFill>
          <a:ln w="12700">
            <a:miter lim="400000"/>
          </a:ln>
          <a:effectLst>
            <a:outerShdw blurRad="38100" dist="25400" dir="5400000" rotWithShape="0">
              <a:srgbClr val="000000">
                <a:alpha val="50000"/>
              </a:srgbClr>
            </a:outerShdw>
          </a:effectLst>
        </p:spPr>
        <p:txBody>
          <a:bodyPr lIns="35719" tIns="35719" rIns="35719" bIns="35719" anchor="ctr"/>
          <a:lstStyle/>
          <a:p>
            <a:pPr>
              <a:defRPr sz="2400">
                <a:solidFill>
                  <a:srgbClr val="FFFFFF"/>
                </a:solidFill>
              </a:defRPr>
            </a:pPr>
            <a:endParaRPr sz="1687"/>
          </a:p>
        </p:txBody>
      </p:sp>
      <p:sp>
        <p:nvSpPr>
          <p:cNvPr id="845" name="State S-Box"/>
          <p:cNvSpPr txBox="1">
            <a:spLocks noGrp="1"/>
          </p:cNvSpPr>
          <p:nvPr>
            <p:ph type="title"/>
          </p:nvPr>
        </p:nvSpPr>
        <p:spPr>
          <a:prstGeom prst="rect">
            <a:avLst/>
          </a:prstGeom>
        </p:spPr>
        <p:txBody>
          <a:bodyPr/>
          <a:lstStyle/>
          <a:p>
            <a:r>
              <a:t>State S-Box</a:t>
            </a:r>
          </a:p>
        </p:txBody>
      </p:sp>
      <p:sp>
        <p:nvSpPr>
          <p:cNvPr id="846" name="Take data from state box and map it in the S-Box to replace it with its value from the S-Box"/>
          <p:cNvSpPr txBox="1"/>
          <p:nvPr/>
        </p:nvSpPr>
        <p:spPr>
          <a:xfrm>
            <a:off x="1872258" y="2653425"/>
            <a:ext cx="4475228" cy="4617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Take data from state box and map it in the S-Box to replace it with its value from the S-Box</a:t>
            </a:r>
          </a:p>
        </p:txBody>
      </p:sp>
      <p:graphicFrame>
        <p:nvGraphicFramePr>
          <p:cNvPr id="847" name="Table"/>
          <p:cNvGraphicFramePr/>
          <p:nvPr/>
        </p:nvGraphicFramePr>
        <p:xfrm>
          <a:off x="1899047"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32</a:t>
                      </a:r>
                    </a:p>
                  </a:txBody>
                  <a:tcPr marL="35719" marR="35719" marT="35719" marB="35719" anchor="ctr" horzOverflow="overflow">
                    <a:solidFill>
                      <a:srgbClr val="DCDEE0"/>
                    </a:solidFill>
                  </a:tcPr>
                </a:tc>
                <a:tc>
                  <a:txBody>
                    <a:bodyPr/>
                    <a:lstStyle/>
                    <a:p>
                      <a:pPr defTabSz="914400"/>
                      <a:r>
                        <a:rPr sz="1800"/>
                        <a:t>88</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848" name="Table"/>
          <p:cNvGraphicFramePr/>
          <p:nvPr/>
        </p:nvGraphicFramePr>
        <p:xfrm>
          <a:off x="6542485" y="2303860"/>
          <a:ext cx="3750455" cy="4356692"/>
        </p:xfrm>
        <a:graphic>
          <a:graphicData uri="http://schemas.openxmlformats.org/drawingml/2006/table">
            <a:tbl>
              <a:tblPr firstRow="1" firstCol="1"/>
              <a:tblGrid>
                <a:gridCol w="220615">
                  <a:extLst>
                    <a:ext uri="{9D8B030D-6E8A-4147-A177-3AD203B41FA5}">
                      <a16:colId xmlns:a16="http://schemas.microsoft.com/office/drawing/2014/main" val="20000"/>
                    </a:ext>
                  </a:extLst>
                </a:gridCol>
                <a:gridCol w="220615">
                  <a:extLst>
                    <a:ext uri="{9D8B030D-6E8A-4147-A177-3AD203B41FA5}">
                      <a16:colId xmlns:a16="http://schemas.microsoft.com/office/drawing/2014/main" val="20001"/>
                    </a:ext>
                  </a:extLst>
                </a:gridCol>
                <a:gridCol w="220615">
                  <a:extLst>
                    <a:ext uri="{9D8B030D-6E8A-4147-A177-3AD203B41FA5}">
                      <a16:colId xmlns:a16="http://schemas.microsoft.com/office/drawing/2014/main" val="20002"/>
                    </a:ext>
                  </a:extLst>
                </a:gridCol>
                <a:gridCol w="220615">
                  <a:extLst>
                    <a:ext uri="{9D8B030D-6E8A-4147-A177-3AD203B41FA5}">
                      <a16:colId xmlns:a16="http://schemas.microsoft.com/office/drawing/2014/main" val="20003"/>
                    </a:ext>
                  </a:extLst>
                </a:gridCol>
                <a:gridCol w="220615">
                  <a:extLst>
                    <a:ext uri="{9D8B030D-6E8A-4147-A177-3AD203B41FA5}">
                      <a16:colId xmlns:a16="http://schemas.microsoft.com/office/drawing/2014/main" val="20004"/>
                    </a:ext>
                  </a:extLst>
                </a:gridCol>
                <a:gridCol w="220615">
                  <a:extLst>
                    <a:ext uri="{9D8B030D-6E8A-4147-A177-3AD203B41FA5}">
                      <a16:colId xmlns:a16="http://schemas.microsoft.com/office/drawing/2014/main" val="20005"/>
                    </a:ext>
                  </a:extLst>
                </a:gridCol>
                <a:gridCol w="220615">
                  <a:extLst>
                    <a:ext uri="{9D8B030D-6E8A-4147-A177-3AD203B41FA5}">
                      <a16:colId xmlns:a16="http://schemas.microsoft.com/office/drawing/2014/main" val="20006"/>
                    </a:ext>
                  </a:extLst>
                </a:gridCol>
                <a:gridCol w="220615">
                  <a:extLst>
                    <a:ext uri="{9D8B030D-6E8A-4147-A177-3AD203B41FA5}">
                      <a16:colId xmlns:a16="http://schemas.microsoft.com/office/drawing/2014/main" val="20007"/>
                    </a:ext>
                  </a:extLst>
                </a:gridCol>
                <a:gridCol w="220615">
                  <a:extLst>
                    <a:ext uri="{9D8B030D-6E8A-4147-A177-3AD203B41FA5}">
                      <a16:colId xmlns:a16="http://schemas.microsoft.com/office/drawing/2014/main" val="20008"/>
                    </a:ext>
                  </a:extLst>
                </a:gridCol>
                <a:gridCol w="220615">
                  <a:extLst>
                    <a:ext uri="{9D8B030D-6E8A-4147-A177-3AD203B41FA5}">
                      <a16:colId xmlns:a16="http://schemas.microsoft.com/office/drawing/2014/main" val="20009"/>
                    </a:ext>
                  </a:extLst>
                </a:gridCol>
                <a:gridCol w="220615">
                  <a:extLst>
                    <a:ext uri="{9D8B030D-6E8A-4147-A177-3AD203B41FA5}">
                      <a16:colId xmlns:a16="http://schemas.microsoft.com/office/drawing/2014/main" val="20010"/>
                    </a:ext>
                  </a:extLst>
                </a:gridCol>
                <a:gridCol w="220615">
                  <a:extLst>
                    <a:ext uri="{9D8B030D-6E8A-4147-A177-3AD203B41FA5}">
                      <a16:colId xmlns:a16="http://schemas.microsoft.com/office/drawing/2014/main" val="20011"/>
                    </a:ext>
                  </a:extLst>
                </a:gridCol>
                <a:gridCol w="220615">
                  <a:extLst>
                    <a:ext uri="{9D8B030D-6E8A-4147-A177-3AD203B41FA5}">
                      <a16:colId xmlns:a16="http://schemas.microsoft.com/office/drawing/2014/main" val="20012"/>
                    </a:ext>
                  </a:extLst>
                </a:gridCol>
                <a:gridCol w="220615">
                  <a:extLst>
                    <a:ext uri="{9D8B030D-6E8A-4147-A177-3AD203B41FA5}">
                      <a16:colId xmlns:a16="http://schemas.microsoft.com/office/drawing/2014/main" val="20013"/>
                    </a:ext>
                  </a:extLst>
                </a:gridCol>
                <a:gridCol w="220615">
                  <a:extLst>
                    <a:ext uri="{9D8B030D-6E8A-4147-A177-3AD203B41FA5}">
                      <a16:colId xmlns:a16="http://schemas.microsoft.com/office/drawing/2014/main" val="20014"/>
                    </a:ext>
                  </a:extLst>
                </a:gridCol>
                <a:gridCol w="220615">
                  <a:extLst>
                    <a:ext uri="{9D8B030D-6E8A-4147-A177-3AD203B41FA5}">
                      <a16:colId xmlns:a16="http://schemas.microsoft.com/office/drawing/2014/main" val="20015"/>
                    </a:ext>
                  </a:extLst>
                </a:gridCol>
                <a:gridCol w="220615">
                  <a:extLst>
                    <a:ext uri="{9D8B030D-6E8A-4147-A177-3AD203B41FA5}">
                      <a16:colId xmlns:a16="http://schemas.microsoft.com/office/drawing/2014/main" val="20016"/>
                    </a:ext>
                  </a:extLst>
                </a:gridCol>
              </a:tblGrid>
              <a:tr h="256276">
                <a:tc>
                  <a:txBody>
                    <a:bodyPr/>
                    <a:lstStyle/>
                    <a:p>
                      <a:pPr defTabSz="914400">
                        <a:defRPr sz="1700">
                          <a:sym typeface="Helvetica"/>
                        </a:defRPr>
                      </a:pPr>
                      <a:endParaRPr sz="1200"/>
                    </a:p>
                  </a:txBody>
                  <a:tcPr marL="35719" marR="35719" marT="35719" marB="35719" anchor="ctr" horzOverflow="overflow"/>
                </a:tc>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B w="15875">
                      <a:solidFill>
                        <a:srgbClr val="000000"/>
                      </a:solidFill>
                      <a:miter lim="400000"/>
                    </a:lnB>
                    <a:solidFill>
                      <a:schemeClr val="accent3">
                        <a:satOff val="18648"/>
                        <a:lumOff val="5971"/>
                      </a:schemeClr>
                    </a:solidFill>
                  </a:tcPr>
                </a:tc>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B w="15875">
                      <a:solidFill>
                        <a:srgbClr val="000000"/>
                      </a:solidFill>
                      <a:miter lim="400000"/>
                    </a:lnB>
                  </a:tcPr>
                </a:tc>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B w="15875">
                      <a:solidFill>
                        <a:srgbClr val="000000"/>
                      </a:solidFill>
                      <a:miter lim="400000"/>
                    </a:lnB>
                  </a:tcPr>
                </a:tc>
                <a:extLst>
                  <a:ext uri="{0D108BD9-81ED-4DB2-BD59-A6C34878D82A}">
                    <a16:rowId xmlns:a16="http://schemas.microsoft.com/office/drawing/2014/main" val="10000"/>
                  </a:ext>
                </a:extLst>
              </a:tr>
              <a:tr h="256276">
                <a:tc>
                  <a:txBody>
                    <a:bodyPr/>
                    <a:lstStyle/>
                    <a:p>
                      <a:pPr defTabSz="914400">
                        <a:defRPr b="0">
                          <a:solidFill>
                            <a:srgbClr val="000000"/>
                          </a:solidFill>
                        </a:defRPr>
                      </a:pPr>
                      <a:r>
                        <a:rPr sz="1200" b="1">
                          <a:solidFill>
                            <a:srgbClr val="FFFFFF"/>
                          </a:solidFill>
                          <a:sym typeface="Helvetica"/>
                        </a:rPr>
                        <a:t>0</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63</a:t>
                      </a:r>
                    </a:p>
                  </a:txBody>
                  <a:tcPr marL="44648" marR="44648" marT="0" marB="0" anchor="ctr" horzOverflow="overflow">
                    <a:lnL w="0">
                      <a:solidFill>
                        <a:srgbClr val="000000"/>
                      </a:solidFill>
                      <a:custDash/>
                      <a:miter lim="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7c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f2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6f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c5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30</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67</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fe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d7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ab </a:t>
                      </a:r>
                    </a:p>
                  </a:txBody>
                  <a:tcPr marL="44648" marR="44648" marT="0" marB="0" anchor="ctr" horzOverflow="overflow">
                    <a:lnL w="7620">
                      <a:solidFill>
                        <a:srgbClr val="000000"/>
                      </a:solidFill>
                      <a:miter lim="400000"/>
                    </a:lnL>
                    <a:lnR w="7620">
                      <a:solidFill>
                        <a:srgbClr val="000000"/>
                      </a:solidFill>
                      <a:miter lim="400000"/>
                    </a:lnR>
                    <a:lnT w="15875">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76</a:t>
                      </a:r>
                    </a:p>
                  </a:txBody>
                  <a:tcPr marL="44648" marR="44648" marT="0" marB="0" anchor="ctr" horzOverflow="overflow">
                    <a:lnL w="7620">
                      <a:solidFill>
                        <a:srgbClr val="000000"/>
                      </a:solidFill>
                      <a:miter lim="400000"/>
                    </a:lnL>
                    <a:lnR w="0">
                      <a:solidFill>
                        <a:srgbClr val="000000"/>
                      </a:solidFill>
                      <a:custDash/>
                      <a:miter lim="0"/>
                    </a:lnR>
                    <a:lnT w="15875">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1"/>
                  </a:ext>
                </a:extLst>
              </a:tr>
              <a:tr h="256276">
                <a:tc>
                  <a:txBody>
                    <a:bodyPr/>
                    <a:lstStyle/>
                    <a:p>
                      <a:pPr defTabSz="914400">
                        <a:defRPr b="0">
                          <a:solidFill>
                            <a:srgbClr val="000000"/>
                          </a:solidFill>
                        </a:defRPr>
                      </a:pPr>
                      <a:r>
                        <a:rPr sz="1200" b="1">
                          <a:solidFill>
                            <a:srgbClr val="FFFFFF"/>
                          </a:solidFill>
                          <a:sym typeface="Helvetica"/>
                        </a:rPr>
                        <a:t>1</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c0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2"/>
                  </a:ext>
                </a:extLst>
              </a:tr>
              <a:tr h="256276">
                <a:tc>
                  <a:txBody>
                    <a:bodyPr/>
                    <a:lstStyle/>
                    <a:p>
                      <a:pPr defTabSz="914400">
                        <a:defRPr b="0">
                          <a:solidFill>
                            <a:srgbClr val="000000"/>
                          </a:solidFill>
                        </a:defRPr>
                      </a:pPr>
                      <a:r>
                        <a:rPr sz="1200" b="1">
                          <a:solidFill>
                            <a:srgbClr val="FFFFFF"/>
                          </a:solidFill>
                          <a:sym typeface="Helvetica"/>
                        </a:rPr>
                        <a:t>2</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3"/>
                  </a:ext>
                </a:extLst>
              </a:tr>
              <a:tr h="256276">
                <a:tc>
                  <a:txBody>
                    <a:bodyPr/>
                    <a:lstStyle/>
                    <a:p>
                      <a:pPr defTabSz="914400">
                        <a:defRPr b="0">
                          <a:solidFill>
                            <a:srgbClr val="000000"/>
                          </a:solidFill>
                        </a:defRPr>
                      </a:pPr>
                      <a:r>
                        <a:rPr sz="1200" b="1">
                          <a:solidFill>
                            <a:srgbClr val="FFFFFF"/>
                          </a:solidFill>
                          <a:sym typeface="Helvetica"/>
                        </a:rPr>
                        <a:t>3</a:t>
                      </a:r>
                    </a:p>
                  </a:txBody>
                  <a:tcPr marL="35719" marR="35719" marT="35719" marB="35719" anchor="ctr" horzOverflow="overflow">
                    <a:lnR w="0">
                      <a:solidFill>
                        <a:srgbClr val="000000"/>
                      </a:solidFill>
                      <a:custDash/>
                      <a:miter lim="0"/>
                    </a:lnR>
                    <a:solidFill>
                      <a:schemeClr val="accent3">
                        <a:satOff val="18648"/>
                        <a:lumOff val="5971"/>
                      </a:schemeClr>
                    </a:solidFill>
                  </a:tcPr>
                </a:tc>
                <a:tc>
                  <a:txBody>
                    <a:bodyPr/>
                    <a:lstStyle/>
                    <a:p>
                      <a:pPr defTabSz="914400"/>
                      <a:r>
                        <a:rPr sz="700" b="1">
                          <a:latin typeface="Courier New"/>
                          <a:ea typeface="Courier New"/>
                          <a:cs typeface="Courier New"/>
                          <a:sym typeface="Courier New"/>
                        </a:rPr>
                        <a:t>4</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c3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12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80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b2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75</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chemeClr val="accent3">
                        <a:satOff val="18648"/>
                        <a:lumOff val="5971"/>
                      </a:schemeClr>
                    </a:solidFill>
                  </a:tcPr>
                </a:tc>
                <a:extLst>
                  <a:ext uri="{0D108BD9-81ED-4DB2-BD59-A6C34878D82A}">
                    <a16:rowId xmlns:a16="http://schemas.microsoft.com/office/drawing/2014/main" val="10004"/>
                  </a:ext>
                </a:extLst>
              </a:tr>
              <a:tr h="256276">
                <a:tc>
                  <a:txBody>
                    <a:bodyPr/>
                    <a:lstStyle/>
                    <a:p>
                      <a:pPr defTabSz="914400">
                        <a:defRPr b="0">
                          <a:solidFill>
                            <a:srgbClr val="000000"/>
                          </a:solidFill>
                        </a:defRPr>
                      </a:pPr>
                      <a:r>
                        <a:rPr sz="1200" b="1">
                          <a:solidFill>
                            <a:srgbClr val="FFFFFF"/>
                          </a:solidFill>
                          <a:sym typeface="Helvetica"/>
                        </a:rPr>
                        <a:t>4</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9</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84</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5"/>
                  </a:ext>
                </a:extLst>
              </a:tr>
              <a:tr h="256276">
                <a:tc>
                  <a:txBody>
                    <a:bodyPr/>
                    <a:lstStyle/>
                    <a:p>
                      <a:pPr defTabSz="914400">
                        <a:defRPr b="0">
                          <a:solidFill>
                            <a:srgbClr val="000000"/>
                          </a:solidFill>
                        </a:defRPr>
                      </a:pPr>
                      <a:r>
                        <a:rPr sz="1200" b="1">
                          <a:solidFill>
                            <a:srgbClr val="FFFFFF"/>
                          </a:solidFill>
                          <a:sym typeface="Helvetica"/>
                        </a:rPr>
                        <a:t>5</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53</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fc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6"/>
                  </a:ext>
                </a:extLst>
              </a:tr>
              <a:tr h="256276">
                <a:tc>
                  <a:txBody>
                    <a:bodyPr/>
                    <a:lstStyle/>
                    <a:p>
                      <a:pPr defTabSz="914400">
                        <a:defRPr b="0">
                          <a:solidFill>
                            <a:srgbClr val="000000"/>
                          </a:solidFill>
                        </a:defRPr>
                      </a:pPr>
                      <a:r>
                        <a:rPr sz="1200" b="1">
                          <a:solidFill>
                            <a:srgbClr val="FFFFFF"/>
                          </a:solidFill>
                          <a:sym typeface="Helvetica"/>
                        </a:rPr>
                        <a:t>6</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d0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4d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a8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7"/>
                  </a:ext>
                </a:extLst>
              </a:tr>
              <a:tr h="256276">
                <a:tc>
                  <a:txBody>
                    <a:bodyPr/>
                    <a:lstStyle/>
                    <a:p>
                      <a:pPr defTabSz="914400">
                        <a:defRPr b="0">
                          <a:solidFill>
                            <a:srgbClr val="000000"/>
                          </a:solidFill>
                        </a:defRPr>
                      </a:pPr>
                      <a:r>
                        <a:rPr sz="1200" b="1">
                          <a:solidFill>
                            <a:srgbClr val="FFFFFF"/>
                          </a:solidFill>
                          <a:sym typeface="Helvetica"/>
                        </a:rPr>
                        <a:t>7</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51</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d2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8"/>
                  </a:ext>
                </a:extLst>
              </a:tr>
              <a:tr h="256276">
                <a:tc>
                  <a:txBody>
                    <a:bodyPr/>
                    <a:lstStyle/>
                    <a:p>
                      <a:pPr defTabSz="914400">
                        <a:defRPr b="0">
                          <a:solidFill>
                            <a:srgbClr val="000000"/>
                          </a:solidFill>
                        </a:defRPr>
                      </a:pPr>
                      <a:r>
                        <a:rPr sz="1200" b="1">
                          <a:solidFill>
                            <a:srgbClr val="FFFFFF"/>
                          </a:solidFill>
                          <a:sym typeface="Helvetica"/>
                        </a:rPr>
                        <a:t>8</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cd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97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a7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73</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09"/>
                  </a:ext>
                </a:extLst>
              </a:tr>
              <a:tr h="256276">
                <a:tc>
                  <a:txBody>
                    <a:bodyPr/>
                    <a:lstStyle/>
                    <a:p>
                      <a:pPr defTabSz="914400">
                        <a:defRPr b="0">
                          <a:solidFill>
                            <a:srgbClr val="000000"/>
                          </a:solidFill>
                        </a:defRPr>
                      </a:pPr>
                      <a:r>
                        <a:rPr sz="1200" b="1">
                          <a:solidFill>
                            <a:srgbClr val="FFFFFF"/>
                          </a:solidFill>
                          <a:sym typeface="Helvetica"/>
                        </a:rPr>
                        <a:t>9</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60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2a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90</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db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0"/>
                  </a:ext>
                </a:extLst>
              </a:tr>
              <a:tr h="256276">
                <a:tc>
                  <a:txBody>
                    <a:bodyPr/>
                    <a:lstStyle/>
                    <a:p>
                      <a:pPr defTabSz="914400">
                        <a:defRPr b="0">
                          <a:solidFill>
                            <a:srgbClr val="000000"/>
                          </a:solidFill>
                        </a:defRPr>
                      </a:pPr>
                      <a:r>
                        <a:rPr sz="1200" b="1">
                          <a:solidFill>
                            <a:srgbClr val="FFFFFF"/>
                          </a:solidFill>
                          <a:sym typeface="Helvetica"/>
                        </a:rPr>
                        <a:t>a</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e0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c2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d3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79</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1"/>
                  </a:ext>
                </a:extLst>
              </a:tr>
              <a:tr h="256276">
                <a:tc>
                  <a:txBody>
                    <a:bodyPr/>
                    <a:lstStyle/>
                    <a:p>
                      <a:pPr defTabSz="914400">
                        <a:defRPr b="0">
                          <a:solidFill>
                            <a:srgbClr val="000000"/>
                          </a:solidFill>
                        </a:defRPr>
                      </a:pPr>
                      <a:r>
                        <a:rPr sz="1200" b="1">
                          <a:solidFill>
                            <a:srgbClr val="FFFFFF"/>
                          </a:solidFill>
                          <a:sym typeface="Helvetica"/>
                        </a:rPr>
                        <a:t>b</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e7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7a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2"/>
                  </a:ext>
                </a:extLst>
              </a:tr>
              <a:tr h="256276">
                <a:tc>
                  <a:txBody>
                    <a:bodyPr/>
                    <a:lstStyle/>
                    <a:p>
                      <a:pPr defTabSz="914400">
                        <a:defRPr b="0">
                          <a:solidFill>
                            <a:srgbClr val="000000"/>
                          </a:solidFill>
                        </a:defRPr>
                      </a:pPr>
                      <a:r>
                        <a:rPr sz="1200" b="1">
                          <a:solidFill>
                            <a:srgbClr val="FFFFFF"/>
                          </a:solidFill>
                          <a:sym typeface="Helvetica"/>
                        </a:rPr>
                        <a:t>c</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ba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1c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a6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b4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74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8a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3"/>
                  </a:ext>
                </a:extLst>
              </a:tr>
              <a:tr h="256276">
                <a:tc>
                  <a:txBody>
                    <a:bodyPr/>
                    <a:lstStyle/>
                    <a:p>
                      <a:pPr defTabSz="914400">
                        <a:defRPr b="0">
                          <a:solidFill>
                            <a:srgbClr val="000000"/>
                          </a:solidFill>
                        </a:defRPr>
                      </a:pPr>
                      <a:r>
                        <a:rPr sz="1200" b="1">
                          <a:solidFill>
                            <a:srgbClr val="FFFFFF"/>
                          </a:solidFill>
                          <a:sym typeface="Helvetica"/>
                        </a:rPr>
                        <a:t>d</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70</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b5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3</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35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86</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9e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4"/>
                  </a:ext>
                </a:extLst>
              </a:tr>
              <a:tr h="256276">
                <a:tc>
                  <a:txBody>
                    <a:bodyPr/>
                    <a:lstStyle/>
                    <a:p>
                      <a:pPr defTabSz="914400">
                        <a:defRPr b="0">
                          <a:solidFill>
                            <a:srgbClr val="000000"/>
                          </a:solidFill>
                        </a:defRPr>
                      </a:pPr>
                      <a:r>
                        <a:rPr sz="1200" b="1">
                          <a:solidFill>
                            <a:srgbClr val="FFFFFF"/>
                          </a:solidFill>
                          <a:sym typeface="Helvetica"/>
                        </a:rPr>
                        <a:t>e</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e1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f8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d9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87</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e9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ce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55</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df </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a:solidFill>
                        <a:srgbClr val="000000"/>
                      </a:solidFill>
                      <a:miter lim="400000"/>
                    </a:lnB>
                    <a:solidFill>
                      <a:srgbClr val="FFFFFF"/>
                    </a:solidFill>
                  </a:tcPr>
                </a:tc>
                <a:extLst>
                  <a:ext uri="{0D108BD9-81ED-4DB2-BD59-A6C34878D82A}">
                    <a16:rowId xmlns:a16="http://schemas.microsoft.com/office/drawing/2014/main" val="10015"/>
                  </a:ext>
                </a:extLst>
              </a:tr>
              <a:tr h="256276">
                <a:tc>
                  <a:txBody>
                    <a:bodyPr/>
                    <a:lstStyle/>
                    <a:p>
                      <a:pPr defTabSz="914400">
                        <a:defRPr b="0">
                          <a:solidFill>
                            <a:srgbClr val="000000"/>
                          </a:solidFill>
                        </a:defRPr>
                      </a:pPr>
                      <a:r>
                        <a:rPr sz="1200" b="1">
                          <a:solidFill>
                            <a:srgbClr val="FFFFFF"/>
                          </a:solidFill>
                          <a:sym typeface="Helvetica"/>
                        </a:rPr>
                        <a:t>f</a:t>
                      </a:r>
                    </a:p>
                  </a:txBody>
                  <a:tcPr marL="35719" marR="35719" marT="35719" marB="35719" anchor="ctr" horzOverflow="overflow">
                    <a:lnR w="0">
                      <a:solidFill>
                        <a:srgbClr val="000000"/>
                      </a:solidFill>
                      <a:custDash/>
                      <a:miter lim="0"/>
                    </a:lnR>
                  </a:tcPr>
                </a:tc>
                <a:tc>
                  <a:txBody>
                    <a:bodyPr/>
                    <a:lstStyle/>
                    <a:p>
                      <a:pPr defTabSz="914400"/>
                      <a:r>
                        <a:rPr sz="700" b="1">
                          <a:latin typeface="Courier New"/>
                          <a:ea typeface="Courier New"/>
                          <a:cs typeface="Courier New"/>
                          <a:sym typeface="Courier New"/>
                        </a:rPr>
                        <a:t>8c </a:t>
                      </a:r>
                    </a:p>
                  </a:txBody>
                  <a:tcPr marL="44648" marR="44648" marT="0" marB="0" anchor="ctr" horzOverflow="overflow">
                    <a:lnL w="0">
                      <a:solidFill>
                        <a:srgbClr val="000000"/>
                      </a:solidFill>
                      <a:custDash/>
                      <a:miter lim="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a1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89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chemeClr val="accent3">
                        <a:satOff val="18648"/>
                        <a:lumOff val="5971"/>
                      </a:schemeClr>
                    </a:solidFill>
                  </a:tcPr>
                </a:tc>
                <a:tc>
                  <a:txBody>
                    <a:bodyPr/>
                    <a:lstStyle/>
                    <a:p>
                      <a:pPr defTabSz="914400"/>
                      <a:r>
                        <a:rPr sz="700" b="1">
                          <a:latin typeface="Courier New"/>
                          <a:ea typeface="Courier New"/>
                          <a:cs typeface="Courier New"/>
                          <a:sym typeface="Courier New"/>
                        </a:rPr>
                        <a:t>e6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42</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68</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41</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99</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2d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0f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b0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54</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bb </a:t>
                      </a:r>
                    </a:p>
                  </a:txBody>
                  <a:tcPr marL="44648" marR="44648" marT="0" marB="0" anchor="ctr" horzOverflow="overflow">
                    <a:lnL w="7620">
                      <a:solidFill>
                        <a:srgbClr val="000000"/>
                      </a:solidFill>
                      <a:miter lim="400000"/>
                    </a:lnL>
                    <a:lnR w="7620">
                      <a:solidFill>
                        <a:srgbClr val="000000"/>
                      </a:solidFill>
                      <a:miter lim="400000"/>
                    </a:lnR>
                    <a:lnT>
                      <a:solidFill>
                        <a:srgbClr val="000000"/>
                      </a:solidFill>
                      <a:miter lim="400000"/>
                    </a:lnT>
                    <a:lnB w="15875">
                      <a:solidFill>
                        <a:srgbClr val="000000"/>
                      </a:solidFill>
                      <a:miter lim="400000"/>
                    </a:lnB>
                    <a:solidFill>
                      <a:srgbClr val="FFFFFF"/>
                    </a:solidFill>
                  </a:tcPr>
                </a:tc>
                <a:tc>
                  <a:txBody>
                    <a:bodyPr/>
                    <a:lstStyle/>
                    <a:p>
                      <a:pPr defTabSz="914400"/>
                      <a:r>
                        <a:rPr sz="700" b="1">
                          <a:latin typeface="Courier New"/>
                          <a:ea typeface="Courier New"/>
                          <a:cs typeface="Courier New"/>
                          <a:sym typeface="Courier New"/>
                        </a:rPr>
                        <a:t>16</a:t>
                      </a:r>
                    </a:p>
                  </a:txBody>
                  <a:tcPr marL="44648" marR="44648" marT="0" marB="0" anchor="ctr" horzOverflow="overflow">
                    <a:lnL w="7620">
                      <a:solidFill>
                        <a:srgbClr val="000000"/>
                      </a:solidFill>
                      <a:miter lim="400000"/>
                    </a:lnL>
                    <a:lnR w="0">
                      <a:solidFill>
                        <a:srgbClr val="000000"/>
                      </a:solidFill>
                      <a:custDash/>
                      <a:miter lim="0"/>
                    </a:lnR>
                    <a:lnT>
                      <a:solidFill>
                        <a:srgbClr val="000000"/>
                      </a:solidFill>
                      <a:miter lim="400000"/>
                    </a:lnT>
                    <a:lnB w="15875">
                      <a:solidFill>
                        <a:srgbClr val="000000"/>
                      </a:solidFill>
                      <a:miter lim="400000"/>
                    </a:lnB>
                    <a:solidFill>
                      <a:srgbClr val="FFFFFF"/>
                    </a:solidFill>
                  </a:tcPr>
                </a:tc>
                <a:extLst>
                  <a:ext uri="{0D108BD9-81ED-4DB2-BD59-A6C34878D82A}">
                    <a16:rowId xmlns:a16="http://schemas.microsoft.com/office/drawing/2014/main" val="10016"/>
                  </a:ext>
                </a:extLst>
              </a:tr>
            </a:tbl>
          </a:graphicData>
        </a:graphic>
      </p:graphicFrame>
      <p:graphicFrame>
        <p:nvGraphicFramePr>
          <p:cNvPr id="849" name="Table"/>
          <p:cNvGraphicFramePr/>
          <p:nvPr/>
        </p:nvGraphicFramePr>
        <p:xfrm>
          <a:off x="4417220" y="4464844"/>
          <a:ext cx="1768776" cy="1852944"/>
        </p:xfrm>
        <a:graphic>
          <a:graphicData uri="http://schemas.openxmlformats.org/drawingml/2006/table">
            <a:tbl>
              <a:tblPr/>
              <a:tblGrid>
                <a:gridCol w="442194">
                  <a:extLst>
                    <a:ext uri="{9D8B030D-6E8A-4147-A177-3AD203B41FA5}">
                      <a16:colId xmlns:a16="http://schemas.microsoft.com/office/drawing/2014/main" val="20000"/>
                    </a:ext>
                  </a:extLst>
                </a:gridCol>
                <a:gridCol w="442194">
                  <a:extLst>
                    <a:ext uri="{9D8B030D-6E8A-4147-A177-3AD203B41FA5}">
                      <a16:colId xmlns:a16="http://schemas.microsoft.com/office/drawing/2014/main" val="20001"/>
                    </a:ext>
                  </a:extLst>
                </a:gridCol>
                <a:gridCol w="442194">
                  <a:extLst>
                    <a:ext uri="{9D8B030D-6E8A-4147-A177-3AD203B41FA5}">
                      <a16:colId xmlns:a16="http://schemas.microsoft.com/office/drawing/2014/main" val="20002"/>
                    </a:ext>
                  </a:extLst>
                </a:gridCol>
                <a:gridCol w="442194">
                  <a:extLst>
                    <a:ext uri="{9D8B030D-6E8A-4147-A177-3AD203B41FA5}">
                      <a16:colId xmlns:a16="http://schemas.microsoft.com/office/drawing/2014/main" val="20003"/>
                    </a:ext>
                  </a:extLst>
                </a:gridCol>
              </a:tblGrid>
              <a:tr h="463236">
                <a:tc>
                  <a:txBody>
                    <a:bodyPr/>
                    <a:lstStyle/>
                    <a:p>
                      <a:pPr defTabSz="914400"/>
                      <a:r>
                        <a:rPr sz="1800"/>
                        <a:t>23</a:t>
                      </a:r>
                    </a:p>
                  </a:txBody>
                  <a:tcPr marL="35719" marR="35719" marT="35719" marB="35719" anchor="ctr" horzOverflow="overflow">
                    <a:solidFill>
                      <a:srgbClr val="DCDEE0"/>
                    </a:solidFill>
                  </a:tcPr>
                </a:tc>
                <a:tc>
                  <a:txBody>
                    <a:bodyPr/>
                    <a:lstStyle/>
                    <a:p>
                      <a:pPr defTabSz="914400"/>
                      <a:r>
                        <a:rPr sz="1800"/>
                        <a:t>c4</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e1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463236">
                <a:tc>
                  <a:txBody>
                    <a:bodyPr/>
                    <a:lstStyle/>
                    <a:p>
                      <a:pPr defTabSz="914400"/>
                      <a:r>
                        <a:rPr sz="1800"/>
                        <a:t>1a</a:t>
                      </a:r>
                    </a:p>
                  </a:txBody>
                  <a:tcPr marL="35719" marR="35719" marT="35719" marB="35719" anchor="ctr" horzOverflow="overflow">
                    <a:solidFill>
                      <a:srgbClr val="DCDEE0"/>
                    </a:solidFill>
                  </a:tcPr>
                </a:tc>
                <a:tc>
                  <a:txBody>
                    <a:bodyPr/>
                    <a:lstStyle/>
                    <a:p>
                      <a:pPr defTabSz="914400"/>
                      <a:r>
                        <a:rPr sz="1800"/>
                        <a:t>be</a:t>
                      </a:r>
                    </a:p>
                  </a:txBody>
                  <a:tcPr marL="35719" marR="35719" marT="35719" marB="35719" anchor="ctr" horzOverflow="overflow">
                    <a:solidFill>
                      <a:srgbClr val="DCDEE0"/>
                    </a:solidFill>
                  </a:tcPr>
                </a:tc>
                <a:tc>
                  <a:txBody>
                    <a:bodyPr/>
                    <a:lstStyle/>
                    <a:p>
                      <a:pPr defTabSz="914400"/>
                      <a:r>
                        <a:rPr sz="1800"/>
                        <a:t>c7</a:t>
                      </a:r>
                    </a:p>
                  </a:txBody>
                  <a:tcPr marL="35719" marR="35719" marT="35719" marB="35719" anchor="ctr" horzOverflow="overflow">
                    <a:solidFill>
                      <a:srgbClr val="DCDEE0"/>
                    </a:solidFill>
                  </a:tcPr>
                </a:tc>
                <a:tc>
                  <a:txBody>
                    <a:bodyPr/>
                    <a:lstStyle/>
                    <a:p>
                      <a:pPr defTabSz="914400"/>
                      <a:r>
                        <a:rPr sz="1800"/>
                        <a:t>9a</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463236">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4</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rgbClr val="DCDEE0"/>
                    </a:solidFill>
                  </a:tcPr>
                </a:tc>
                <a:tc>
                  <a:txBody>
                    <a:bodyPr/>
                    <a:lstStyle/>
                    <a:p>
                      <a:pPr defTabSz="914400"/>
                      <a:r>
                        <a:rPr sz="1800"/>
                        <a:t>c5</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463236">
                <a:tc>
                  <a:txBody>
                    <a:bodyPr/>
                    <a:lstStyle/>
                    <a:p>
                      <a:pPr defTabSz="914400"/>
                      <a:r>
                        <a:rPr sz="1800"/>
                        <a:t>c2</a:t>
                      </a:r>
                    </a:p>
                  </a:txBody>
                  <a:tcPr marL="35719" marR="35719" marT="35719" marB="35719" anchor="ctr" horzOverflow="overflow">
                    <a:solidFill>
                      <a:srgbClr val="DCDEE0"/>
                    </a:solidFill>
                  </a:tcPr>
                </a:tc>
                <a:tc>
                  <a:txBody>
                    <a:bodyPr/>
                    <a:lstStyle/>
                    <a:p>
                      <a:pPr defTabSz="914400"/>
                      <a:r>
                        <a:rPr sz="1800"/>
                        <a:t>5d</a:t>
                      </a:r>
                    </a:p>
                  </a:txBody>
                  <a:tcPr marL="35719" marR="35719" marT="35719" marB="35719" anchor="ctr" horzOverflow="overflow">
                    <a:solidFill>
                      <a:srgbClr val="DCDEE0"/>
                    </a:solidFill>
                  </a:tcPr>
                </a:tc>
                <a:tc>
                  <a:txBody>
                    <a:bodyPr/>
                    <a:lstStyle/>
                    <a:p>
                      <a:pPr defTabSz="914400"/>
                      <a:r>
                        <a:rPr sz="1800"/>
                        <a:t>3a</a:t>
                      </a:r>
                    </a:p>
                  </a:txBody>
                  <a:tcPr marL="35719" marR="35719" marT="35719" marB="35719" anchor="ctr" horzOverflow="overflow">
                    <a:solidFill>
                      <a:srgbClr val="DCDEE0"/>
                    </a:solidFill>
                  </a:tcPr>
                </a:tc>
                <a:tc>
                  <a:txBody>
                    <a:bodyPr/>
                    <a:lstStyle/>
                    <a:p>
                      <a:pPr defTabSz="914400"/>
                      <a:r>
                        <a:rPr sz="1800"/>
                        <a:t>18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850" name="State"/>
          <p:cNvSpPr txBox="1"/>
          <p:nvPr/>
        </p:nvSpPr>
        <p:spPr>
          <a:xfrm>
            <a:off x="2350624" y="4032235"/>
            <a:ext cx="46968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State</a:t>
            </a:r>
          </a:p>
        </p:txBody>
      </p:sp>
      <p:sp>
        <p:nvSpPr>
          <p:cNvPr id="851" name="Post-S-Box"/>
          <p:cNvSpPr txBox="1"/>
          <p:nvPr/>
        </p:nvSpPr>
        <p:spPr>
          <a:xfrm>
            <a:off x="4390902" y="4032235"/>
            <a:ext cx="94897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Post-S-Box</a:t>
            </a:r>
          </a:p>
        </p:txBody>
      </p:sp>
    </p:spTree>
    <p:extLst>
      <p:ext uri="{BB962C8B-B14F-4D97-AF65-F5344CB8AC3E}">
        <p14:creationId xmlns:p14="http://schemas.microsoft.com/office/powerpoint/2010/main" val="108832416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3" name="Footer Placeholder 3">
            <a:extLst>
              <a:ext uri="{FF2B5EF4-FFF2-40B4-BE49-F238E27FC236}">
                <a16:creationId xmlns:a16="http://schemas.microsoft.com/office/drawing/2014/main" id="{9055DDAC-B8B3-438B-A60E-391A8D66B4C8}"/>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853" name="Shift transform"/>
          <p:cNvSpPr txBox="1">
            <a:spLocks noGrp="1"/>
          </p:cNvSpPr>
          <p:nvPr>
            <p:ph type="title"/>
          </p:nvPr>
        </p:nvSpPr>
        <p:spPr>
          <a:xfrm>
            <a:off x="609759" y="274702"/>
            <a:ext cx="9525657" cy="866110"/>
          </a:xfrm>
          <a:prstGeom prst="rect">
            <a:avLst/>
          </a:prstGeom>
        </p:spPr>
        <p:txBody>
          <a:bodyPr anchor="b">
            <a:normAutofit/>
          </a:bodyPr>
          <a:lstStyle/>
          <a:p>
            <a:r>
              <a:t>Shift transform</a:t>
            </a:r>
          </a:p>
        </p:txBody>
      </p:sp>
      <p:graphicFrame>
        <p:nvGraphicFramePr>
          <p:cNvPr id="856" name="Section 6.2…">
            <a:extLst>
              <a:ext uri="{FF2B5EF4-FFF2-40B4-BE49-F238E27FC236}">
                <a16:creationId xmlns:a16="http://schemas.microsoft.com/office/drawing/2014/main" id="{EF906C68-4128-4201-B761-FE2781F155DF}"/>
              </a:ext>
            </a:extLst>
          </p:cNvPr>
          <p:cNvGraphicFramePr/>
          <p:nvPr>
            <p:extLst>
              <p:ext uri="{D42A27DB-BD31-4B8C-83A1-F6EECF244321}">
                <p14:modId xmlns:p14="http://schemas.microsoft.com/office/powerpoint/2010/main" val="150166991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873309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56"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57" name="Table"/>
          <p:cNvGraphicFramePr/>
          <p:nvPr/>
        </p:nvGraphicFramePr>
        <p:xfrm>
          <a:off x="6221016"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defRPr sz="2600"/>
                      </a:pPr>
                      <a:endParaRPr sz="1800"/>
                    </a:p>
                  </a:txBody>
                  <a:tcPr marL="35719" marR="35719" marT="35719" marB="35719" anchor="ctr" horzOverflow="overflow">
                    <a:noFill/>
                  </a:tcPr>
                </a:tc>
                <a:tc>
                  <a:txBody>
                    <a:bodyPr/>
                    <a:lstStyle/>
                    <a:p>
                      <a:pPr defTabSz="914400"/>
                      <a:r>
                        <a:rPr sz="1800"/>
                        <a:t>43</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58" name="Table"/>
          <p:cNvGraphicFramePr/>
          <p:nvPr/>
        </p:nvGraphicFramePr>
        <p:xfrm>
          <a:off x="9310687" y="2890497"/>
          <a:ext cx="775138" cy="755535"/>
        </p:xfrm>
        <a:graphic>
          <a:graphicData uri="http://schemas.openxmlformats.org/drawingml/2006/table">
            <a:tbl>
              <a:tblPr/>
              <a:tblGrid>
                <a:gridCol w="775138">
                  <a:extLst>
                    <a:ext uri="{9D8B030D-6E8A-4147-A177-3AD203B41FA5}">
                      <a16:colId xmlns:a16="http://schemas.microsoft.com/office/drawing/2014/main" val="20000"/>
                    </a:ext>
                  </a:extLst>
                </a:gridCol>
              </a:tblGrid>
              <a:tr h="755535">
                <a:tc>
                  <a:txBody>
                    <a:bodyPr/>
                    <a:lstStyle/>
                    <a:p>
                      <a:pPr defTabSz="914400"/>
                      <a:r>
                        <a:rPr sz="1800"/>
                        <a:t>37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4008451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2"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63" name="Table"/>
          <p:cNvGraphicFramePr/>
          <p:nvPr/>
        </p:nvGraphicFramePr>
        <p:xfrm>
          <a:off x="6221016"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37</a:t>
                      </a:r>
                    </a:p>
                  </a:txBody>
                  <a:tcPr marL="35719" marR="35719" marT="35719" marB="35719" anchor="ctr" horzOverflow="overflow">
                    <a:solidFill>
                      <a:schemeClr val="accent3">
                        <a:satOff val="18648"/>
                        <a:lumOff val="5971"/>
                      </a:schemeClr>
                    </a:solidFill>
                  </a:tcPr>
                </a:tc>
                <a:tc>
                  <a:txBody>
                    <a:bodyPr/>
                    <a:lstStyle/>
                    <a:p>
                      <a:pPr defTabSz="914400"/>
                      <a:r>
                        <a:rPr sz="1800"/>
                        <a:t>43</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15591448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5"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66" name="Table"/>
          <p:cNvGraphicFramePr/>
          <p:nvPr/>
        </p:nvGraphicFramePr>
        <p:xfrm>
          <a:off x="6221016"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defRPr sz="2600"/>
                      </a:pPr>
                      <a:endParaRPr sz="1800"/>
                    </a:p>
                  </a:txBody>
                  <a:tcPr marL="35719" marR="35719" marT="35719" marB="35719" anchor="ctr" horzOverflow="overflow">
                    <a:noFill/>
                  </a:tcPr>
                </a:tc>
                <a:tc>
                  <a:txBody>
                    <a:bodyPr/>
                    <a:lstStyle/>
                    <a:p>
                      <a:pPr defTabSz="914400">
                        <a:defRPr sz="2600"/>
                      </a:pPr>
                      <a:endParaRPr sz="1800"/>
                    </a:p>
                  </a:txBody>
                  <a:tcPr marL="35719" marR="35719" marT="35719" marB="35719" anchor="ctr" horzOverflow="overflow">
                    <a:noFill/>
                  </a:tcPr>
                </a:tc>
                <a:tc>
                  <a:txBody>
                    <a:bodyPr/>
                    <a:lstStyle/>
                    <a:p>
                      <a:pPr defTabSz="914400"/>
                      <a:r>
                        <a:rPr sz="1800"/>
                        <a:t>f6</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67" name="Table"/>
          <p:cNvGraphicFramePr/>
          <p:nvPr/>
        </p:nvGraphicFramePr>
        <p:xfrm>
          <a:off x="10078641" y="3667380"/>
          <a:ext cx="775138" cy="755535"/>
        </p:xfrm>
        <a:graphic>
          <a:graphicData uri="http://schemas.openxmlformats.org/drawingml/2006/table">
            <a:tbl>
              <a:tblPr/>
              <a:tblGrid>
                <a:gridCol w="775138">
                  <a:extLst>
                    <a:ext uri="{9D8B030D-6E8A-4147-A177-3AD203B41FA5}">
                      <a16:colId xmlns:a16="http://schemas.microsoft.com/office/drawing/2014/main" val="20000"/>
                    </a:ext>
                  </a:extLst>
                </a:gridCol>
              </a:tblGrid>
              <a:tr h="755535">
                <a:tc>
                  <a:txBody>
                    <a:bodyPr/>
                    <a:lstStyle/>
                    <a:p>
                      <a:pPr defTabSz="914400"/>
                      <a:r>
                        <a:rPr sz="1800"/>
                        <a:t>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868" name="Table"/>
          <p:cNvGraphicFramePr/>
          <p:nvPr/>
        </p:nvGraphicFramePr>
        <p:xfrm>
          <a:off x="9305909" y="3667380"/>
          <a:ext cx="775138" cy="755535"/>
        </p:xfrm>
        <a:graphic>
          <a:graphicData uri="http://schemas.openxmlformats.org/drawingml/2006/table">
            <a:tbl>
              <a:tblPr/>
              <a:tblGrid>
                <a:gridCol w="775138">
                  <a:extLst>
                    <a:ext uri="{9D8B030D-6E8A-4147-A177-3AD203B41FA5}">
                      <a16:colId xmlns:a16="http://schemas.microsoft.com/office/drawing/2014/main" val="20000"/>
                    </a:ext>
                  </a:extLst>
                </a:gridCol>
              </a:tblGrid>
              <a:tr h="755535">
                <a:tc>
                  <a:txBody>
                    <a:bodyPr/>
                    <a:lstStyle/>
                    <a:p>
                      <a:pPr defTabSz="914400"/>
                      <a:r>
                        <a:rPr sz="1800"/>
                        <a:t>98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80847849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70"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71" name="Table"/>
          <p:cNvGraphicFramePr/>
          <p:nvPr/>
        </p:nvGraphicFramePr>
        <p:xfrm>
          <a:off x="6221016"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98</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chemeClr val="accent3">
                        <a:satOff val="18648"/>
                        <a:lumOff val="5971"/>
                      </a:schemeClr>
                    </a:solidFill>
                  </a:tcPr>
                </a:tc>
                <a:tc>
                  <a:txBody>
                    <a:bodyPr/>
                    <a:lstStyle/>
                    <a:p>
                      <a:pPr defTabSz="914400"/>
                      <a:r>
                        <a:rPr sz="1800"/>
                        <a:t>f6</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25285718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73" name="Table"/>
          <p:cNvGraphicFramePr/>
          <p:nvPr/>
        </p:nvGraphicFramePr>
        <p:xfrm>
          <a:off x="2229445"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tc>
                  <a:txBody>
                    <a:bodyPr/>
                    <a:lstStyle/>
                    <a:p>
                      <a:pPr defTabSz="914400"/>
                      <a:r>
                        <a:rPr sz="1800"/>
                        <a:t>37</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a8</a:t>
                      </a:r>
                    </a:p>
                  </a:txBody>
                  <a:tcPr marL="35719" marR="35719" marT="35719" marB="35719" anchor="ctr" horzOverflow="overflow"/>
                </a:tc>
                <a:tc>
                  <a:txBody>
                    <a:bodyPr/>
                    <a:lstStyle/>
                    <a:p>
                      <a:pPr defTabSz="914400"/>
                      <a:r>
                        <a:rPr sz="1800"/>
                        <a:t>8d</a:t>
                      </a:r>
                    </a:p>
                  </a:txBody>
                  <a:tcPr marL="35719" marR="35719" marT="35719" marB="35719" anchor="ctr" horzOverflow="overflow"/>
                </a:tc>
                <a:tc>
                  <a:txBody>
                    <a:bodyPr/>
                    <a:lstStyle/>
                    <a:p>
                      <a:pPr defTabSz="914400"/>
                      <a:r>
                        <a:rPr sz="1800"/>
                        <a:t>a2</a:t>
                      </a:r>
                    </a:p>
                  </a:txBody>
                  <a:tcPr marL="35719" marR="35719" marT="35719" marB="35719" anchor="ctr" horzOverflow="overflow"/>
                </a:tc>
                <a:tc>
                  <a:txBody>
                    <a:bodyPr/>
                    <a:lstStyle/>
                    <a:p>
                      <a:pPr defTabSz="914400"/>
                      <a:r>
                        <a:rPr sz="1800"/>
                        <a:t>34</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874" name="Table"/>
          <p:cNvGraphicFramePr/>
          <p:nvPr/>
        </p:nvGraphicFramePr>
        <p:xfrm>
          <a:off x="6221016" y="2116337"/>
          <a:ext cx="3093436" cy="3060856"/>
        </p:xfrm>
        <a:graphic>
          <a:graphicData uri="http://schemas.openxmlformats.org/drawingml/2006/table">
            <a:tbl>
              <a:tblPr firstRow="1"/>
              <a:tblGrid>
                <a:gridCol w="773359">
                  <a:extLst>
                    <a:ext uri="{9D8B030D-6E8A-4147-A177-3AD203B41FA5}">
                      <a16:colId xmlns:a16="http://schemas.microsoft.com/office/drawing/2014/main" val="20000"/>
                    </a:ext>
                  </a:extLst>
                </a:gridCol>
                <a:gridCol w="773359">
                  <a:extLst>
                    <a:ext uri="{9D8B030D-6E8A-4147-A177-3AD203B41FA5}">
                      <a16:colId xmlns:a16="http://schemas.microsoft.com/office/drawing/2014/main" val="20001"/>
                    </a:ext>
                  </a:extLst>
                </a:gridCol>
                <a:gridCol w="773359">
                  <a:extLst>
                    <a:ext uri="{9D8B030D-6E8A-4147-A177-3AD203B41FA5}">
                      <a16:colId xmlns:a16="http://schemas.microsoft.com/office/drawing/2014/main" val="20002"/>
                    </a:ext>
                  </a:extLst>
                </a:gridCol>
                <a:gridCol w="773359">
                  <a:extLst>
                    <a:ext uri="{9D8B030D-6E8A-4147-A177-3AD203B41FA5}">
                      <a16:colId xmlns:a16="http://schemas.microsoft.com/office/drawing/2014/main" val="20003"/>
                    </a:ext>
                  </a:extLst>
                </a:gridCol>
              </a:tblGrid>
              <a:tr h="765214">
                <a:tc>
                  <a:txBody>
                    <a:bodyPr/>
                    <a:lstStyle/>
                    <a:p>
                      <a:pPr defTabSz="914400">
                        <a:defRPr b="0">
                          <a:solidFill>
                            <a:srgbClr val="000000"/>
                          </a:solidFill>
                        </a:defRPr>
                      </a:pPr>
                      <a:r>
                        <a:rPr sz="1800" b="1">
                          <a:solidFill>
                            <a:srgbClr val="FFFFFF"/>
                          </a:solidFill>
                          <a:sym typeface="Helvetica"/>
                        </a:rPr>
                        <a:t>32</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88</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31</a:t>
                      </a:r>
                    </a:p>
                  </a:txBody>
                  <a:tcPr marL="35719" marR="35719" marT="35719" marB="35719" anchor="ctr" horzOverflow="overflow"/>
                </a:tc>
                <a:tc>
                  <a:txBody>
                    <a:bodyPr/>
                    <a:lstStyle/>
                    <a:p>
                      <a:pPr defTabSz="914400">
                        <a:defRPr b="0">
                          <a:solidFill>
                            <a:srgbClr val="000000"/>
                          </a:solidFill>
                        </a:defRPr>
                      </a:pPr>
                      <a:r>
                        <a:rPr sz="1800" b="1">
                          <a:solidFill>
                            <a:srgbClr val="FFFFFF"/>
                          </a:solidFill>
                          <a:sym typeface="Helvetica"/>
                        </a:rPr>
                        <a:t>e0</a:t>
                      </a:r>
                    </a:p>
                  </a:txBody>
                  <a:tcPr marL="35719" marR="35719" marT="35719" marB="35719" anchor="ctr" horzOverflow="overflow"/>
                </a:tc>
                <a:extLst>
                  <a:ext uri="{0D108BD9-81ED-4DB2-BD59-A6C34878D82A}">
                    <a16:rowId xmlns:a16="http://schemas.microsoft.com/office/drawing/2014/main" val="10000"/>
                  </a:ext>
                </a:extLst>
              </a:tr>
              <a:tr h="765214">
                <a:tc>
                  <a:txBody>
                    <a:bodyPr/>
                    <a:lstStyle/>
                    <a:p>
                      <a:pPr defTabSz="914400"/>
                      <a:r>
                        <a:rPr sz="1800"/>
                        <a:t>37</a:t>
                      </a:r>
                    </a:p>
                  </a:txBody>
                  <a:tcPr marL="35719" marR="35719" marT="35719" marB="35719" anchor="ctr" horzOverflow="overflow"/>
                </a:tc>
                <a:tc>
                  <a:txBody>
                    <a:bodyPr/>
                    <a:lstStyle/>
                    <a:p>
                      <a:pPr defTabSz="914400"/>
                      <a:r>
                        <a:rPr sz="1800"/>
                        <a:t>43</a:t>
                      </a:r>
                    </a:p>
                  </a:txBody>
                  <a:tcPr marL="35719" marR="35719" marT="35719" marB="35719" anchor="ctr" horzOverflow="overflow"/>
                </a:tc>
                <a:tc>
                  <a:txBody>
                    <a:bodyPr/>
                    <a:lstStyle/>
                    <a:p>
                      <a:pPr defTabSz="914400"/>
                      <a:r>
                        <a:rPr sz="1800"/>
                        <a:t>5a</a:t>
                      </a:r>
                    </a:p>
                  </a:txBody>
                  <a:tcPr marL="35719" marR="35719" marT="35719" marB="35719" anchor="ctr" horzOverflow="overflow"/>
                </a:tc>
                <a:tc>
                  <a:txBody>
                    <a:bodyPr/>
                    <a:lstStyle/>
                    <a:p>
                      <a:pPr defTabSz="914400"/>
                      <a:r>
                        <a:rPr sz="1800"/>
                        <a:t>31</a:t>
                      </a:r>
                    </a:p>
                  </a:txBody>
                  <a:tcPr marL="35719" marR="35719" marT="35719" marB="35719" anchor="ctr" horzOverflow="overflow"/>
                </a:tc>
                <a:extLst>
                  <a:ext uri="{0D108BD9-81ED-4DB2-BD59-A6C34878D82A}">
                    <a16:rowId xmlns:a16="http://schemas.microsoft.com/office/drawing/2014/main" val="10001"/>
                  </a:ext>
                </a:extLst>
              </a:tr>
              <a:tr h="765214">
                <a:tc>
                  <a:txBody>
                    <a:bodyPr/>
                    <a:lstStyle/>
                    <a:p>
                      <a:pPr defTabSz="914400"/>
                      <a:r>
                        <a:rPr sz="1800"/>
                        <a:t>98</a:t>
                      </a:r>
                    </a:p>
                  </a:txBody>
                  <a:tcPr marL="35719" marR="35719" marT="35719" marB="35719" anchor="ctr" horzOverflow="overflow"/>
                </a:tc>
                <a:tc>
                  <a:txBody>
                    <a:bodyPr/>
                    <a:lstStyle/>
                    <a:p>
                      <a:pPr defTabSz="914400"/>
                      <a:r>
                        <a:rPr sz="1800"/>
                        <a:t>7</a:t>
                      </a:r>
                    </a:p>
                  </a:txBody>
                  <a:tcPr marL="35719" marR="35719" marT="35719" marB="35719" anchor="ctr" horzOverflow="overflow"/>
                </a:tc>
                <a:tc>
                  <a:txBody>
                    <a:bodyPr/>
                    <a:lstStyle/>
                    <a:p>
                      <a:pPr defTabSz="914400"/>
                      <a:r>
                        <a:rPr sz="1800"/>
                        <a:t>f6</a:t>
                      </a:r>
                    </a:p>
                  </a:txBody>
                  <a:tcPr marL="35719" marR="35719" marT="35719" marB="35719" anchor="ctr" horzOverflow="overflow"/>
                </a:tc>
                <a:tc>
                  <a:txBody>
                    <a:bodyPr/>
                    <a:lstStyle/>
                    <a:p>
                      <a:pPr defTabSz="914400"/>
                      <a:r>
                        <a:rPr sz="1800"/>
                        <a:t>30</a:t>
                      </a:r>
                    </a:p>
                  </a:txBody>
                  <a:tcPr marL="35719" marR="35719" marT="35719" marB="35719" anchor="ctr" horzOverflow="overflow"/>
                </a:tc>
                <a:extLst>
                  <a:ext uri="{0D108BD9-81ED-4DB2-BD59-A6C34878D82A}">
                    <a16:rowId xmlns:a16="http://schemas.microsoft.com/office/drawing/2014/main" val="10002"/>
                  </a:ext>
                </a:extLst>
              </a:tr>
              <a:tr h="765214">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chemeClr val="accent3">
                        <a:satOff val="18648"/>
                        <a:lumOff val="5971"/>
                      </a:schemeClr>
                    </a:solidFill>
                  </a:tcPr>
                </a:tc>
                <a:tc>
                  <a:txBody>
                    <a:bodyPr/>
                    <a:lstStyle/>
                    <a:p>
                      <a:pPr defTabSz="914400"/>
                      <a:r>
                        <a:rPr sz="1800"/>
                        <a:t>a8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4236079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B67C6D19-94AF-F34E-AACF-7ABBC0EFCCCB}"/>
              </a:ext>
            </a:extLst>
          </p:cNvPr>
          <p:cNvSpPr>
            <a:spLocks noGrp="1" noChangeArrowheads="1"/>
          </p:cNvSpPr>
          <p:nvPr>
            <p:ph type="title"/>
          </p:nvPr>
        </p:nvSpPr>
        <p:spPr/>
        <p:txBody>
          <a:bodyPr/>
          <a:lstStyle/>
          <a:p>
            <a:r>
              <a:rPr lang="en-GB" altLang="en-US"/>
              <a:t>Simple solutions</a:t>
            </a:r>
          </a:p>
        </p:txBody>
      </p:sp>
      <p:sp>
        <p:nvSpPr>
          <p:cNvPr id="21507" name="Rectangle 3">
            <a:extLst>
              <a:ext uri="{FF2B5EF4-FFF2-40B4-BE49-F238E27FC236}">
                <a16:creationId xmlns:a16="http://schemas.microsoft.com/office/drawing/2014/main" id="{8BC37858-096B-FC49-9930-BDBA60C2D0CF}"/>
              </a:ext>
            </a:extLst>
          </p:cNvPr>
          <p:cNvSpPr>
            <a:spLocks noGrp="1" noChangeArrowheads="1"/>
          </p:cNvSpPr>
          <p:nvPr>
            <p:ph sz="quarter" idx="10"/>
          </p:nvPr>
        </p:nvSpPr>
        <p:spPr/>
        <p:txBody>
          <a:bodyPr>
            <a:normAutofit fontScale="92500" lnSpcReduction="10000"/>
          </a:bodyPr>
          <a:lstStyle/>
          <a:p>
            <a:r>
              <a:rPr lang="en-GB" altLang="en-US" dirty="0"/>
              <a:t>Clarity</a:t>
            </a:r>
          </a:p>
          <a:p>
            <a:pPr lvl="1"/>
            <a:r>
              <a:rPr lang="en-GB" altLang="en-US" sz="2200" dirty="0"/>
              <a:t>A learned technique (not necessarily intuitive)</a:t>
            </a:r>
          </a:p>
          <a:p>
            <a:r>
              <a:rPr lang="en-GB" altLang="en-US" dirty="0"/>
              <a:t>Exactness</a:t>
            </a:r>
          </a:p>
          <a:p>
            <a:pPr lvl="1"/>
            <a:r>
              <a:rPr lang="en-GB" altLang="en-US" sz="2200" dirty="0"/>
              <a:t>A learned technique (not necessarily intuitive)</a:t>
            </a:r>
          </a:p>
          <a:p>
            <a:r>
              <a:rPr lang="en-GB" altLang="en-US" dirty="0"/>
              <a:t>Testability</a:t>
            </a:r>
          </a:p>
          <a:p>
            <a:pPr lvl="1"/>
            <a:r>
              <a:rPr lang="en-GB" altLang="en-US" sz="2200" dirty="0"/>
              <a:t>Can you test if an objective is fulfilled</a:t>
            </a:r>
          </a:p>
          <a:p>
            <a:r>
              <a:rPr lang="en-GB" altLang="en-US" dirty="0"/>
              <a:t>Illustrative</a:t>
            </a:r>
          </a:p>
          <a:p>
            <a:pPr lvl="1"/>
            <a:r>
              <a:rPr lang="en-GB" altLang="en-US" sz="2200" dirty="0"/>
              <a:t>Can the solution be pictured by the end user</a:t>
            </a:r>
          </a:p>
          <a:p>
            <a:r>
              <a:rPr lang="en-GB" altLang="en-US" dirty="0"/>
              <a:t>Assurance</a:t>
            </a:r>
          </a:p>
          <a:p>
            <a:pPr lvl="1"/>
            <a:r>
              <a:rPr lang="en-GB" altLang="en-US" sz="2200" dirty="0"/>
              <a:t>Independent testing of security solution</a:t>
            </a:r>
          </a:p>
        </p:txBody>
      </p:sp>
    </p:spTree>
    <p:extLst>
      <p:ext uri="{BB962C8B-B14F-4D97-AF65-F5344CB8AC3E}">
        <p14:creationId xmlns:p14="http://schemas.microsoft.com/office/powerpoint/2010/main" val="173975027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16" name="Footer Placeholder 3">
            <a:extLst>
              <a:ext uri="{FF2B5EF4-FFF2-40B4-BE49-F238E27FC236}">
                <a16:creationId xmlns:a16="http://schemas.microsoft.com/office/drawing/2014/main" id="{102C310C-6EF2-4B9E-BCC1-019C67411A84}"/>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876" name="The Mix Transform"/>
          <p:cNvSpPr txBox="1">
            <a:spLocks noGrp="1"/>
          </p:cNvSpPr>
          <p:nvPr>
            <p:ph type="title"/>
          </p:nvPr>
        </p:nvSpPr>
        <p:spPr>
          <a:xfrm>
            <a:off x="609759" y="274702"/>
            <a:ext cx="9525657" cy="866110"/>
          </a:xfrm>
          <a:prstGeom prst="rect">
            <a:avLst/>
          </a:prstGeom>
        </p:spPr>
        <p:txBody>
          <a:bodyPr anchor="b">
            <a:normAutofit/>
          </a:bodyPr>
          <a:lstStyle/>
          <a:p>
            <a:r>
              <a:t>The Mix Transform</a:t>
            </a:r>
          </a:p>
        </p:txBody>
      </p:sp>
      <p:graphicFrame>
        <p:nvGraphicFramePr>
          <p:cNvPr id="879" name="Section 6.3…">
            <a:extLst>
              <a:ext uri="{FF2B5EF4-FFF2-40B4-BE49-F238E27FC236}">
                <a16:creationId xmlns:a16="http://schemas.microsoft.com/office/drawing/2014/main" id="{D2A0D51B-1BB0-4BC8-91FE-C4DE61FEDC0A}"/>
              </a:ext>
            </a:extLst>
          </p:cNvPr>
          <p:cNvGraphicFramePr/>
          <p:nvPr>
            <p:extLst>
              <p:ext uri="{D42A27DB-BD31-4B8C-83A1-F6EECF244321}">
                <p14:modId xmlns:p14="http://schemas.microsoft.com/office/powerpoint/2010/main" val="241821040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5668001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79" name="Table"/>
          <p:cNvGraphicFramePr/>
          <p:nvPr/>
        </p:nvGraphicFramePr>
        <p:xfrm>
          <a:off x="2229446"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43</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f6</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a8</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80" name="Table"/>
          <p:cNvGraphicFramePr/>
          <p:nvPr/>
        </p:nvGraphicFramePr>
        <p:xfrm>
          <a:off x="7131845"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cb</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42</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59</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1f</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81" name="Table"/>
          <p:cNvGraphicFramePr/>
          <p:nvPr/>
        </p:nvGraphicFramePr>
        <p:xfrm>
          <a:off x="5988845"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32</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3335">
                <a:tc>
                  <a:txBody>
                    <a:bodyPr/>
                    <a:lstStyle/>
                    <a:p>
                      <a:pPr defTabSz="914400"/>
                      <a:r>
                        <a:rPr sz="1800"/>
                        <a:t>43</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3335">
                <a:tc>
                  <a:txBody>
                    <a:bodyPr/>
                    <a:lstStyle/>
                    <a:p>
                      <a:pPr defTabSz="914400"/>
                      <a:r>
                        <a:rPr sz="1800"/>
                        <a:t>f6</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3335">
                <a:tc>
                  <a:txBody>
                    <a:bodyPr/>
                    <a:lstStyle/>
                    <a:p>
                      <a:pPr defTabSz="914400"/>
                      <a:r>
                        <a:rPr sz="1800"/>
                        <a:t>a8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882" name="Table"/>
          <p:cNvGraphicFramePr/>
          <p:nvPr/>
        </p:nvGraphicFramePr>
        <p:xfrm>
          <a:off x="3533181" y="4337840"/>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extLst>
                  <a:ext uri="{0D108BD9-81ED-4DB2-BD59-A6C34878D82A}">
                    <a16:rowId xmlns:a16="http://schemas.microsoft.com/office/drawing/2014/main" val="10001"/>
                  </a:ext>
                </a:extLst>
              </a:tr>
              <a:tr h="551102">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extLst>
                  <a:ext uri="{0D108BD9-81ED-4DB2-BD59-A6C34878D82A}">
                    <a16:rowId xmlns:a16="http://schemas.microsoft.com/office/drawing/2014/main" val="10002"/>
                  </a:ext>
                </a:extLst>
              </a:tr>
              <a:tr h="551102">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883" name="."/>
          <p:cNvSpPr txBox="1"/>
          <p:nvPr/>
        </p:nvSpPr>
        <p:spPr>
          <a:xfrm>
            <a:off x="5836254" y="5219883"/>
            <a:ext cx="11702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884" name="="/>
          <p:cNvSpPr txBox="1"/>
          <p:nvPr/>
        </p:nvSpPr>
        <p:spPr>
          <a:xfrm>
            <a:off x="6716709" y="5306581"/>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graphicFrame>
        <p:nvGraphicFramePr>
          <p:cNvPr id="885" name="Table"/>
          <p:cNvGraphicFramePr/>
          <p:nvPr/>
        </p:nvGraphicFramePr>
        <p:xfrm>
          <a:off x="7143356"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cb</a:t>
                      </a:r>
                    </a:p>
                  </a:txBody>
                  <a:tcPr marL="35719" marR="35719" marT="35719" marB="35719" anchor="ctr" horzOverflow="overflow"/>
                </a:tc>
                <a:extLst>
                  <a:ext uri="{0D108BD9-81ED-4DB2-BD59-A6C34878D82A}">
                    <a16:rowId xmlns:a16="http://schemas.microsoft.com/office/drawing/2014/main" val="10000"/>
                  </a:ext>
                </a:extLst>
              </a:tr>
              <a:tr h="553335">
                <a:tc>
                  <a:txBody>
                    <a:bodyPr/>
                    <a:lstStyle/>
                    <a:p>
                      <a:pPr defTabSz="914400"/>
                      <a:r>
                        <a:rPr sz="1800"/>
                        <a:t>42</a:t>
                      </a:r>
                    </a:p>
                  </a:txBody>
                  <a:tcPr marL="35719" marR="35719" marT="35719" marB="35719" anchor="ctr" horzOverflow="overflow"/>
                </a:tc>
                <a:extLst>
                  <a:ext uri="{0D108BD9-81ED-4DB2-BD59-A6C34878D82A}">
                    <a16:rowId xmlns:a16="http://schemas.microsoft.com/office/drawing/2014/main" val="10001"/>
                  </a:ext>
                </a:extLst>
              </a:tr>
              <a:tr h="553335">
                <a:tc>
                  <a:txBody>
                    <a:bodyPr/>
                    <a:lstStyle/>
                    <a:p>
                      <a:pPr defTabSz="914400"/>
                      <a:r>
                        <a:rPr sz="1800"/>
                        <a:t>59</a:t>
                      </a:r>
                    </a:p>
                  </a:txBody>
                  <a:tcPr marL="35719" marR="35719" marT="35719" marB="35719" anchor="ctr" horzOverflow="overflow"/>
                </a:tc>
                <a:extLst>
                  <a:ext uri="{0D108BD9-81ED-4DB2-BD59-A6C34878D82A}">
                    <a16:rowId xmlns:a16="http://schemas.microsoft.com/office/drawing/2014/main" val="10002"/>
                  </a:ext>
                </a:extLst>
              </a:tr>
              <a:tr h="553335">
                <a:tc>
                  <a:txBody>
                    <a:bodyPr/>
                    <a:lstStyle/>
                    <a:p>
                      <a:pPr defTabSz="914400"/>
                      <a:r>
                        <a:rPr sz="1800"/>
                        <a:t>1f</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886" name="Line"/>
          <p:cNvSpPr/>
          <p:nvPr/>
        </p:nvSpPr>
        <p:spPr>
          <a:xfrm>
            <a:off x="4506516" y="2504777"/>
            <a:ext cx="2633142" cy="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887" name="{"/>
          <p:cNvSpPr txBox="1"/>
          <p:nvPr/>
        </p:nvSpPr>
        <p:spPr>
          <a:xfrm>
            <a:off x="2533929" y="3515613"/>
            <a:ext cx="832936"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defRPr sz="30000"/>
            </a:lvl1pPr>
          </a:lstStyle>
          <a:p>
            <a:r>
              <a:rPr sz="21094"/>
              <a:t>{</a:t>
            </a:r>
          </a:p>
        </p:txBody>
      </p:sp>
      <p:sp>
        <p:nvSpPr>
          <p:cNvPr id="888" name="}"/>
          <p:cNvSpPr txBox="1"/>
          <p:nvPr/>
        </p:nvSpPr>
        <p:spPr>
          <a:xfrm>
            <a:off x="7787938" y="3515613"/>
            <a:ext cx="923331"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30000"/>
            </a:lvl1pPr>
          </a:lstStyle>
          <a:p>
            <a:r>
              <a:rPr sz="21094"/>
              <a:t>}</a:t>
            </a:r>
          </a:p>
        </p:txBody>
      </p:sp>
      <p:sp>
        <p:nvSpPr>
          <p:cNvPr id="889" name="Line"/>
          <p:cNvSpPr/>
          <p:nvPr/>
        </p:nvSpPr>
        <p:spPr>
          <a:xfrm flipV="1">
            <a:off x="5917406" y="2491802"/>
            <a:ext cx="1" cy="157933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328272194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93" name="Table"/>
          <p:cNvGraphicFramePr/>
          <p:nvPr/>
        </p:nvGraphicFramePr>
        <p:xfrm>
          <a:off x="2229446"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chemeClr val="accent3">
                        <a:satOff val="18648"/>
                        <a:lumOff val="5971"/>
                      </a:schemeClr>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94" name="Table"/>
          <p:cNvGraphicFramePr/>
          <p:nvPr/>
        </p:nvGraphicFramePr>
        <p:xfrm>
          <a:off x="7131845"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cb</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e4</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74</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59</a:t>
                      </a:r>
                    </a:p>
                  </a:txBody>
                  <a:tcPr marL="35719" marR="35719" marT="35719" marB="35719" anchor="ctr" horzOverflow="overflow">
                    <a:solidFill>
                      <a:srgbClr val="DCDEE0"/>
                    </a:solidFill>
                  </a:tcPr>
                </a:tc>
                <a:tc>
                  <a:txBody>
                    <a:bodyPr/>
                    <a:lstStyle/>
                    <a:p>
                      <a:pPr defTabSz="914400"/>
                      <a:r>
                        <a:rPr sz="1800"/>
                        <a:t>fb</a:t>
                      </a:r>
                    </a:p>
                  </a:txBody>
                  <a:tcPr marL="35719" marR="35719" marT="35719" marB="35719" anchor="ctr" horzOverflow="overflow">
                    <a:solidFill>
                      <a:schemeClr val="accent3">
                        <a:satOff val="18648"/>
                        <a:lumOff val="5971"/>
                      </a:schemeClr>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1f</a:t>
                      </a:r>
                    </a:p>
                  </a:txBody>
                  <a:tcPr marL="35719" marR="35719" marT="35719" marB="35719" anchor="ctr" horzOverflow="overflow">
                    <a:solidFill>
                      <a:srgbClr val="DCDEE0"/>
                    </a:solidFill>
                  </a:tcPr>
                </a:tc>
                <a:tc>
                  <a:txBody>
                    <a:bodyPr/>
                    <a:lstStyle/>
                    <a:p>
                      <a:pPr defTabSz="914400"/>
                      <a:r>
                        <a:rPr sz="1800"/>
                        <a:t>45</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895" name="Table"/>
          <p:cNvGraphicFramePr/>
          <p:nvPr/>
        </p:nvGraphicFramePr>
        <p:xfrm>
          <a:off x="5997775"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88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3335">
                <a:tc>
                  <a:txBody>
                    <a:bodyPr/>
                    <a:lstStyle/>
                    <a:p>
                      <a:pPr defTabSz="914400"/>
                      <a:r>
                        <a:rPr sz="1800"/>
                        <a:t>5a</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3335">
                <a:tc>
                  <a:txBody>
                    <a:bodyPr/>
                    <a:lstStyle/>
                    <a:p>
                      <a:pPr defTabSz="914400"/>
                      <a:r>
                        <a:rPr sz="1800"/>
                        <a:t>39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3335">
                <a:tc>
                  <a:txBody>
                    <a:bodyPr/>
                    <a:lstStyle/>
                    <a:p>
                      <a:pPr defTabSz="914400"/>
                      <a:r>
                        <a:rPr sz="1800"/>
                        <a:t>8d</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896" name="Table"/>
          <p:cNvGraphicFramePr/>
          <p:nvPr/>
        </p:nvGraphicFramePr>
        <p:xfrm>
          <a:off x="3533181" y="4337840"/>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extLst>
                  <a:ext uri="{0D108BD9-81ED-4DB2-BD59-A6C34878D82A}">
                    <a16:rowId xmlns:a16="http://schemas.microsoft.com/office/drawing/2014/main" val="10001"/>
                  </a:ext>
                </a:extLst>
              </a:tr>
              <a:tr h="551102">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extLst>
                  <a:ext uri="{0D108BD9-81ED-4DB2-BD59-A6C34878D82A}">
                    <a16:rowId xmlns:a16="http://schemas.microsoft.com/office/drawing/2014/main" val="10002"/>
                  </a:ext>
                </a:extLst>
              </a:tr>
              <a:tr h="551102">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897" name="."/>
          <p:cNvSpPr txBox="1"/>
          <p:nvPr/>
        </p:nvSpPr>
        <p:spPr>
          <a:xfrm>
            <a:off x="5836254" y="5219883"/>
            <a:ext cx="11702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898" name="="/>
          <p:cNvSpPr txBox="1"/>
          <p:nvPr/>
        </p:nvSpPr>
        <p:spPr>
          <a:xfrm>
            <a:off x="6716709" y="5306581"/>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graphicFrame>
        <p:nvGraphicFramePr>
          <p:cNvPr id="899" name="Table"/>
          <p:cNvGraphicFramePr/>
          <p:nvPr/>
        </p:nvGraphicFramePr>
        <p:xfrm>
          <a:off x="7143356"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e4</a:t>
                      </a:r>
                    </a:p>
                  </a:txBody>
                  <a:tcPr marL="35719" marR="35719" marT="35719" marB="35719" anchor="ctr" horzOverflow="overflow"/>
                </a:tc>
                <a:extLst>
                  <a:ext uri="{0D108BD9-81ED-4DB2-BD59-A6C34878D82A}">
                    <a16:rowId xmlns:a16="http://schemas.microsoft.com/office/drawing/2014/main" val="10000"/>
                  </a:ext>
                </a:extLst>
              </a:tr>
              <a:tr h="553335">
                <a:tc>
                  <a:txBody>
                    <a:bodyPr/>
                    <a:lstStyle/>
                    <a:p>
                      <a:pPr defTabSz="914400"/>
                      <a:r>
                        <a:rPr sz="1800"/>
                        <a:t>74</a:t>
                      </a:r>
                    </a:p>
                  </a:txBody>
                  <a:tcPr marL="35719" marR="35719" marT="35719" marB="35719" anchor="ctr" horzOverflow="overflow"/>
                </a:tc>
                <a:extLst>
                  <a:ext uri="{0D108BD9-81ED-4DB2-BD59-A6C34878D82A}">
                    <a16:rowId xmlns:a16="http://schemas.microsoft.com/office/drawing/2014/main" val="10001"/>
                  </a:ext>
                </a:extLst>
              </a:tr>
              <a:tr h="553335">
                <a:tc>
                  <a:txBody>
                    <a:bodyPr/>
                    <a:lstStyle/>
                    <a:p>
                      <a:pPr defTabSz="914400"/>
                      <a:r>
                        <a:rPr sz="1800"/>
                        <a:t>fb</a:t>
                      </a:r>
                    </a:p>
                  </a:txBody>
                  <a:tcPr marL="35719" marR="35719" marT="35719" marB="35719" anchor="ctr" horzOverflow="overflow"/>
                </a:tc>
                <a:extLst>
                  <a:ext uri="{0D108BD9-81ED-4DB2-BD59-A6C34878D82A}">
                    <a16:rowId xmlns:a16="http://schemas.microsoft.com/office/drawing/2014/main" val="10002"/>
                  </a:ext>
                </a:extLst>
              </a:tr>
              <a:tr h="553335">
                <a:tc>
                  <a:txBody>
                    <a:bodyPr/>
                    <a:lstStyle/>
                    <a:p>
                      <a:pPr defTabSz="914400"/>
                      <a:r>
                        <a:rPr sz="1800"/>
                        <a:t>45</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900" name="Line"/>
          <p:cNvSpPr/>
          <p:nvPr/>
        </p:nvSpPr>
        <p:spPr>
          <a:xfrm>
            <a:off x="4506516" y="2504777"/>
            <a:ext cx="2633142" cy="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01" name="{"/>
          <p:cNvSpPr txBox="1"/>
          <p:nvPr/>
        </p:nvSpPr>
        <p:spPr>
          <a:xfrm>
            <a:off x="2533929" y="3515613"/>
            <a:ext cx="832936"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defRPr sz="30000"/>
            </a:lvl1pPr>
          </a:lstStyle>
          <a:p>
            <a:r>
              <a:rPr sz="21094"/>
              <a:t>{</a:t>
            </a:r>
          </a:p>
        </p:txBody>
      </p:sp>
      <p:sp>
        <p:nvSpPr>
          <p:cNvPr id="902" name="}"/>
          <p:cNvSpPr txBox="1"/>
          <p:nvPr/>
        </p:nvSpPr>
        <p:spPr>
          <a:xfrm>
            <a:off x="7787938" y="3515613"/>
            <a:ext cx="923331"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30000"/>
            </a:lvl1pPr>
          </a:lstStyle>
          <a:p>
            <a:r>
              <a:rPr sz="21094"/>
              <a:t>}</a:t>
            </a:r>
          </a:p>
        </p:txBody>
      </p:sp>
      <p:sp>
        <p:nvSpPr>
          <p:cNvPr id="903" name="Line"/>
          <p:cNvSpPr/>
          <p:nvPr/>
        </p:nvSpPr>
        <p:spPr>
          <a:xfrm flipV="1">
            <a:off x="5917406" y="2491802"/>
            <a:ext cx="1" cy="157933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206372135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05" name="Table"/>
          <p:cNvGraphicFramePr/>
          <p:nvPr/>
        </p:nvGraphicFramePr>
        <p:xfrm>
          <a:off x="2229446"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06" name="Table"/>
          <p:cNvGraphicFramePr/>
          <p:nvPr/>
        </p:nvGraphicFramePr>
        <p:xfrm>
          <a:off x="7131845"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cb</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e4</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2f</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74</a:t>
                      </a:r>
                    </a:p>
                  </a:txBody>
                  <a:tcPr marL="35719" marR="35719" marT="35719" marB="35719" anchor="ctr" horzOverflow="overflow">
                    <a:solidFill>
                      <a:srgbClr val="DCDEE0"/>
                    </a:solidFill>
                  </a:tcPr>
                </a:tc>
                <a:tc>
                  <a:txBody>
                    <a:bodyPr/>
                    <a:lstStyle/>
                    <a:p>
                      <a:pPr defTabSz="914400"/>
                      <a:r>
                        <a:rPr sz="1800"/>
                        <a:t>fd</a:t>
                      </a:r>
                    </a:p>
                  </a:txBody>
                  <a:tcPr marL="35719" marR="35719" marT="35719" marB="35719" anchor="ctr" horzOverflow="overflow">
                    <a:solidFill>
                      <a:schemeClr val="accent3">
                        <a:satOff val="18648"/>
                        <a:lumOff val="5971"/>
                      </a:schemeClr>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51102">
                <a:tc>
                  <a:txBody>
                    <a:bodyPr/>
                    <a:lstStyle/>
                    <a:p>
                      <a:pPr defTabSz="914400"/>
                      <a:r>
                        <a:rPr sz="1800"/>
                        <a:t>59</a:t>
                      </a:r>
                    </a:p>
                  </a:txBody>
                  <a:tcPr marL="35719" marR="35719" marT="35719" marB="35719" anchor="ctr" horzOverflow="overflow">
                    <a:solidFill>
                      <a:srgbClr val="DCDEE0"/>
                    </a:solidFill>
                  </a:tcPr>
                </a:tc>
                <a:tc>
                  <a:txBody>
                    <a:bodyPr/>
                    <a:lstStyle/>
                    <a:p>
                      <a:pPr defTabSz="914400"/>
                      <a:r>
                        <a:rPr sz="1800"/>
                        <a:t>fb</a:t>
                      </a:r>
                    </a:p>
                  </a:txBody>
                  <a:tcPr marL="35719" marR="35719" marT="35719" marB="35719" anchor="ctr" horzOverflow="overflow">
                    <a:solidFill>
                      <a:srgbClr val="DCDEE0"/>
                    </a:solidFill>
                  </a:tcPr>
                </a:tc>
                <a:tc>
                  <a:txBody>
                    <a:bodyPr/>
                    <a:lstStyle/>
                    <a:p>
                      <a:pPr defTabSz="914400"/>
                      <a:r>
                        <a:rPr sz="1800"/>
                        <a:t>78</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51102">
                <a:tc>
                  <a:txBody>
                    <a:bodyPr/>
                    <a:lstStyle/>
                    <a:p>
                      <a:pPr defTabSz="914400"/>
                      <a:r>
                        <a:rPr sz="1800"/>
                        <a:t>1f</a:t>
                      </a:r>
                    </a:p>
                  </a:txBody>
                  <a:tcPr marL="35719" marR="35719" marT="35719" marB="35719" anchor="ctr" horzOverflow="overflow">
                    <a:solidFill>
                      <a:srgbClr val="DCDEE0"/>
                    </a:solidFill>
                  </a:tcPr>
                </a:tc>
                <a:tc>
                  <a:txBody>
                    <a:bodyPr/>
                    <a:lstStyle/>
                    <a:p>
                      <a:pPr defTabSz="914400"/>
                      <a:r>
                        <a:rPr sz="1800"/>
                        <a:t>45</a:t>
                      </a:r>
                    </a:p>
                  </a:txBody>
                  <a:tcPr marL="35719" marR="35719" marT="35719" marB="35719" anchor="ctr" horzOverflow="overflow">
                    <a:solidFill>
                      <a:srgbClr val="DCDEE0"/>
                    </a:solidFill>
                  </a:tcPr>
                </a:tc>
                <a:tc>
                  <a:txBody>
                    <a:bodyPr/>
                    <a:lstStyle/>
                    <a:p>
                      <a:pPr defTabSz="914400"/>
                      <a:r>
                        <a:rPr sz="1800"/>
                        <a:t>a0</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07" name="Table"/>
          <p:cNvGraphicFramePr/>
          <p:nvPr/>
        </p:nvGraphicFramePr>
        <p:xfrm>
          <a:off x="5988845"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31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3335">
                <a:tc>
                  <a:txBody>
                    <a:bodyPr/>
                    <a:lstStyle/>
                    <a:p>
                      <a:pPr defTabSz="914400"/>
                      <a:r>
                        <a:rPr sz="1800"/>
                        <a:t>31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3335">
                <a:tc>
                  <a:txBody>
                    <a:bodyPr/>
                    <a:lstStyle/>
                    <a:p>
                      <a:pPr defTabSz="914400"/>
                      <a:r>
                        <a:rPr sz="1800"/>
                        <a:t>98</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3335">
                <a:tc>
                  <a:txBody>
                    <a:bodyPr/>
                    <a:lstStyle/>
                    <a:p>
                      <a:pPr defTabSz="914400"/>
                      <a:r>
                        <a:rPr sz="1800"/>
                        <a:t>a2</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908" name="Table"/>
          <p:cNvGraphicFramePr/>
          <p:nvPr/>
        </p:nvGraphicFramePr>
        <p:xfrm>
          <a:off x="3533181" y="4337840"/>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extLst>
                  <a:ext uri="{0D108BD9-81ED-4DB2-BD59-A6C34878D82A}">
                    <a16:rowId xmlns:a16="http://schemas.microsoft.com/office/drawing/2014/main" val="10001"/>
                  </a:ext>
                </a:extLst>
              </a:tr>
              <a:tr h="551102">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extLst>
                  <a:ext uri="{0D108BD9-81ED-4DB2-BD59-A6C34878D82A}">
                    <a16:rowId xmlns:a16="http://schemas.microsoft.com/office/drawing/2014/main" val="10002"/>
                  </a:ext>
                </a:extLst>
              </a:tr>
              <a:tr h="551102">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909" name="."/>
          <p:cNvSpPr txBox="1"/>
          <p:nvPr/>
        </p:nvSpPr>
        <p:spPr>
          <a:xfrm>
            <a:off x="5836254" y="5219883"/>
            <a:ext cx="11702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10" name="="/>
          <p:cNvSpPr txBox="1"/>
          <p:nvPr/>
        </p:nvSpPr>
        <p:spPr>
          <a:xfrm>
            <a:off x="6716709" y="5306581"/>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graphicFrame>
        <p:nvGraphicFramePr>
          <p:cNvPr id="911" name="Table"/>
          <p:cNvGraphicFramePr/>
          <p:nvPr/>
        </p:nvGraphicFramePr>
        <p:xfrm>
          <a:off x="7143356"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2f</a:t>
                      </a:r>
                    </a:p>
                  </a:txBody>
                  <a:tcPr marL="35719" marR="35719" marT="35719" marB="35719" anchor="ctr" horzOverflow="overflow"/>
                </a:tc>
                <a:extLst>
                  <a:ext uri="{0D108BD9-81ED-4DB2-BD59-A6C34878D82A}">
                    <a16:rowId xmlns:a16="http://schemas.microsoft.com/office/drawing/2014/main" val="10000"/>
                  </a:ext>
                </a:extLst>
              </a:tr>
              <a:tr h="553335">
                <a:tc>
                  <a:txBody>
                    <a:bodyPr/>
                    <a:lstStyle/>
                    <a:p>
                      <a:pPr defTabSz="914400"/>
                      <a:r>
                        <a:rPr sz="1800"/>
                        <a:t>fd</a:t>
                      </a:r>
                    </a:p>
                  </a:txBody>
                  <a:tcPr marL="35719" marR="35719" marT="35719" marB="35719" anchor="ctr" horzOverflow="overflow"/>
                </a:tc>
                <a:extLst>
                  <a:ext uri="{0D108BD9-81ED-4DB2-BD59-A6C34878D82A}">
                    <a16:rowId xmlns:a16="http://schemas.microsoft.com/office/drawing/2014/main" val="10001"/>
                  </a:ext>
                </a:extLst>
              </a:tr>
              <a:tr h="553335">
                <a:tc>
                  <a:txBody>
                    <a:bodyPr/>
                    <a:lstStyle/>
                    <a:p>
                      <a:pPr defTabSz="914400"/>
                      <a:r>
                        <a:rPr sz="1800"/>
                        <a:t>78</a:t>
                      </a:r>
                    </a:p>
                  </a:txBody>
                  <a:tcPr marL="35719" marR="35719" marT="35719" marB="35719" anchor="ctr" horzOverflow="overflow"/>
                </a:tc>
                <a:extLst>
                  <a:ext uri="{0D108BD9-81ED-4DB2-BD59-A6C34878D82A}">
                    <a16:rowId xmlns:a16="http://schemas.microsoft.com/office/drawing/2014/main" val="10002"/>
                  </a:ext>
                </a:extLst>
              </a:tr>
              <a:tr h="553335">
                <a:tc>
                  <a:txBody>
                    <a:bodyPr/>
                    <a:lstStyle/>
                    <a:p>
                      <a:pPr defTabSz="914400"/>
                      <a:r>
                        <a:rPr sz="1800"/>
                        <a:t>a0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912" name="Line"/>
          <p:cNvSpPr/>
          <p:nvPr/>
        </p:nvSpPr>
        <p:spPr>
          <a:xfrm>
            <a:off x="4506516" y="2504777"/>
            <a:ext cx="2633142" cy="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13" name="{"/>
          <p:cNvSpPr txBox="1"/>
          <p:nvPr/>
        </p:nvSpPr>
        <p:spPr>
          <a:xfrm>
            <a:off x="2533929" y="3515613"/>
            <a:ext cx="832936"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defRPr sz="30000"/>
            </a:lvl1pPr>
          </a:lstStyle>
          <a:p>
            <a:r>
              <a:rPr sz="21094"/>
              <a:t>{</a:t>
            </a:r>
          </a:p>
        </p:txBody>
      </p:sp>
      <p:sp>
        <p:nvSpPr>
          <p:cNvPr id="914" name="}"/>
          <p:cNvSpPr txBox="1"/>
          <p:nvPr/>
        </p:nvSpPr>
        <p:spPr>
          <a:xfrm>
            <a:off x="7787938" y="3515613"/>
            <a:ext cx="923331"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30000"/>
            </a:lvl1pPr>
          </a:lstStyle>
          <a:p>
            <a:r>
              <a:rPr sz="21094"/>
              <a:t>}</a:t>
            </a:r>
          </a:p>
        </p:txBody>
      </p:sp>
      <p:sp>
        <p:nvSpPr>
          <p:cNvPr id="915" name="Line"/>
          <p:cNvSpPr/>
          <p:nvPr/>
        </p:nvSpPr>
        <p:spPr>
          <a:xfrm flipV="1">
            <a:off x="5917406" y="2491802"/>
            <a:ext cx="1" cy="157933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42794410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7" name="Table"/>
          <p:cNvGraphicFramePr/>
          <p:nvPr/>
        </p:nvGraphicFramePr>
        <p:xfrm>
          <a:off x="2229446"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1102">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1102">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1102">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918" name="Table"/>
          <p:cNvGraphicFramePr/>
          <p:nvPr/>
        </p:nvGraphicFramePr>
        <p:xfrm>
          <a:off x="7131845" y="1375172"/>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cb</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e4</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2f</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1102">
                <a:tc>
                  <a:txBody>
                    <a:bodyPr/>
                    <a:lstStyle/>
                    <a:p>
                      <a:pPr defTabSz="914400"/>
                      <a:r>
                        <a:rPr sz="1800"/>
                        <a:t>42</a:t>
                      </a:r>
                    </a:p>
                  </a:txBody>
                  <a:tcPr marL="35719" marR="35719" marT="35719" marB="35719" anchor="ctr" horzOverflow="overflow">
                    <a:solidFill>
                      <a:srgbClr val="DCDEE0"/>
                    </a:solidFill>
                  </a:tcPr>
                </a:tc>
                <a:tc>
                  <a:txBody>
                    <a:bodyPr/>
                    <a:lstStyle/>
                    <a:p>
                      <a:pPr defTabSz="914400"/>
                      <a:r>
                        <a:rPr sz="1800"/>
                        <a:t>74</a:t>
                      </a:r>
                    </a:p>
                  </a:txBody>
                  <a:tcPr marL="35719" marR="35719" marT="35719" marB="35719" anchor="ctr" horzOverflow="overflow">
                    <a:solidFill>
                      <a:srgbClr val="DCDEE0"/>
                    </a:solidFill>
                  </a:tcPr>
                </a:tc>
                <a:tc>
                  <a:txBody>
                    <a:bodyPr/>
                    <a:lstStyle/>
                    <a:p>
                      <a:pPr defTabSz="914400"/>
                      <a:r>
                        <a:rPr sz="1800"/>
                        <a:t>fd</a:t>
                      </a:r>
                    </a:p>
                  </a:txBody>
                  <a:tcPr marL="35719" marR="35719" marT="35719" marB="35719" anchor="ctr" horzOverflow="overflow">
                    <a:solidFill>
                      <a:srgbClr val="DCDEE0"/>
                    </a:solidFill>
                  </a:tcPr>
                </a:tc>
                <a:tc>
                  <a:txBody>
                    <a:bodyPr/>
                    <a:lstStyle/>
                    <a:p>
                      <a:pPr defTabSz="914400"/>
                      <a:r>
                        <a:rPr sz="1800"/>
                        <a:t>97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1102">
                <a:tc>
                  <a:txBody>
                    <a:bodyPr/>
                    <a:lstStyle/>
                    <a:p>
                      <a:pPr defTabSz="914400"/>
                      <a:r>
                        <a:rPr sz="1800"/>
                        <a:t>59</a:t>
                      </a:r>
                    </a:p>
                  </a:txBody>
                  <a:tcPr marL="35719" marR="35719" marT="35719" marB="35719" anchor="ctr" horzOverflow="overflow">
                    <a:solidFill>
                      <a:srgbClr val="DCDEE0"/>
                    </a:solidFill>
                  </a:tcPr>
                </a:tc>
                <a:tc>
                  <a:txBody>
                    <a:bodyPr/>
                    <a:lstStyle/>
                    <a:p>
                      <a:pPr defTabSz="914400"/>
                      <a:r>
                        <a:rPr sz="1800"/>
                        <a:t>fb</a:t>
                      </a:r>
                    </a:p>
                  </a:txBody>
                  <a:tcPr marL="35719" marR="35719" marT="35719" marB="35719" anchor="ctr" horzOverflow="overflow">
                    <a:solidFill>
                      <a:srgbClr val="DCDEE0"/>
                    </a:solidFill>
                  </a:tcPr>
                </a:tc>
                <a:tc>
                  <a:txBody>
                    <a:bodyPr/>
                    <a:lstStyle/>
                    <a:p>
                      <a:pPr defTabSz="914400"/>
                      <a:r>
                        <a:rPr sz="1800"/>
                        <a:t>78</a:t>
                      </a:r>
                    </a:p>
                  </a:txBody>
                  <a:tcPr marL="35719" marR="35719" marT="35719" marB="35719" anchor="ctr" horzOverflow="overflow">
                    <a:solidFill>
                      <a:srgbClr val="DCDEE0"/>
                    </a:solidFill>
                  </a:tcPr>
                </a:tc>
                <a:tc>
                  <a:txBody>
                    <a:bodyPr/>
                    <a:lstStyle/>
                    <a:p>
                      <a:pPr defTabSz="914400"/>
                      <a:r>
                        <a:rPr sz="1800"/>
                        <a:t>c1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1102">
                <a:tc>
                  <a:txBody>
                    <a:bodyPr/>
                    <a:lstStyle/>
                    <a:p>
                      <a:pPr defTabSz="914400"/>
                      <a:r>
                        <a:rPr sz="1800"/>
                        <a:t>1f</a:t>
                      </a:r>
                    </a:p>
                  </a:txBody>
                  <a:tcPr marL="35719" marR="35719" marT="35719" marB="35719" anchor="ctr" horzOverflow="overflow">
                    <a:solidFill>
                      <a:srgbClr val="DCDEE0"/>
                    </a:solidFill>
                  </a:tcPr>
                </a:tc>
                <a:tc>
                  <a:txBody>
                    <a:bodyPr/>
                    <a:lstStyle/>
                    <a:p>
                      <a:pPr defTabSz="914400"/>
                      <a:r>
                        <a:rPr sz="1800"/>
                        <a:t>45</a:t>
                      </a:r>
                    </a:p>
                  </a:txBody>
                  <a:tcPr marL="35719" marR="35719" marT="35719" marB="35719" anchor="ctr" horzOverflow="overflow">
                    <a:solidFill>
                      <a:srgbClr val="DCDEE0"/>
                    </a:solidFill>
                  </a:tcPr>
                </a:tc>
                <a:tc>
                  <a:txBody>
                    <a:bodyPr/>
                    <a:lstStyle/>
                    <a:p>
                      <a:pPr defTabSz="914400"/>
                      <a:r>
                        <a:rPr sz="1800"/>
                        <a:t>a0</a:t>
                      </a:r>
                    </a:p>
                  </a:txBody>
                  <a:tcPr marL="35719" marR="35719" marT="35719" marB="35719" anchor="ctr" horzOverflow="overflow">
                    <a:solidFill>
                      <a:srgbClr val="DCDEE0"/>
                    </a:solidFill>
                  </a:tcPr>
                </a:tc>
                <a:tc>
                  <a:txBody>
                    <a:bodyPr/>
                    <a:lstStyle/>
                    <a:p>
                      <a:pPr defTabSz="914400"/>
                      <a:r>
                        <a:rPr sz="1800"/>
                        <a:t>46</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919" name="Table"/>
          <p:cNvGraphicFramePr/>
          <p:nvPr/>
        </p:nvGraphicFramePr>
        <p:xfrm>
          <a:off x="5988845"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e0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53335">
                <a:tc>
                  <a:txBody>
                    <a:bodyPr/>
                    <a:lstStyle/>
                    <a:p>
                      <a:pPr defTabSz="914400"/>
                      <a:r>
                        <a:rPr sz="1800"/>
                        <a:t>37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53335">
                <a:tc>
                  <a:txBody>
                    <a:bodyPr/>
                    <a:lstStyle/>
                    <a:p>
                      <a:pPr defTabSz="914400"/>
                      <a:r>
                        <a:rPr sz="1800"/>
                        <a:t>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53335">
                <a:tc>
                  <a:txBody>
                    <a:bodyPr/>
                    <a:lstStyle/>
                    <a:p>
                      <a:pPr defTabSz="914400"/>
                      <a:r>
                        <a:rPr sz="1800"/>
                        <a:t>34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920" name="Table"/>
          <p:cNvGraphicFramePr/>
          <p:nvPr/>
        </p:nvGraphicFramePr>
        <p:xfrm>
          <a:off x="3533181" y="4337840"/>
          <a:ext cx="2284884" cy="2204408"/>
        </p:xfrm>
        <a:graphic>
          <a:graphicData uri="http://schemas.openxmlformats.org/drawingml/2006/table">
            <a:tbl>
              <a:tblPr firstRow="1"/>
              <a:tblGrid>
                <a:gridCol w="571221">
                  <a:extLst>
                    <a:ext uri="{9D8B030D-6E8A-4147-A177-3AD203B41FA5}">
                      <a16:colId xmlns:a16="http://schemas.microsoft.com/office/drawing/2014/main" val="20000"/>
                    </a:ext>
                  </a:extLst>
                </a:gridCol>
                <a:gridCol w="571221">
                  <a:extLst>
                    <a:ext uri="{9D8B030D-6E8A-4147-A177-3AD203B41FA5}">
                      <a16:colId xmlns:a16="http://schemas.microsoft.com/office/drawing/2014/main" val="20001"/>
                    </a:ext>
                  </a:extLst>
                </a:gridCol>
                <a:gridCol w="571221">
                  <a:extLst>
                    <a:ext uri="{9D8B030D-6E8A-4147-A177-3AD203B41FA5}">
                      <a16:colId xmlns:a16="http://schemas.microsoft.com/office/drawing/2014/main" val="20002"/>
                    </a:ext>
                  </a:extLst>
                </a:gridCol>
                <a:gridCol w="571221">
                  <a:extLst>
                    <a:ext uri="{9D8B030D-6E8A-4147-A177-3AD203B41FA5}">
                      <a16:colId xmlns:a16="http://schemas.microsoft.com/office/drawing/2014/main" val="20003"/>
                    </a:ext>
                  </a:extLst>
                </a:gridCol>
              </a:tblGrid>
              <a:tr h="551102">
                <a:tc>
                  <a:txBody>
                    <a:bodyPr/>
                    <a:lstStyle/>
                    <a:p>
                      <a:pPr defTabSz="914400">
                        <a:defRPr b="0">
                          <a:solidFill>
                            <a:srgbClr val="000000"/>
                          </a:solidFill>
                        </a:defRPr>
                      </a:pPr>
                      <a:r>
                        <a:rPr sz="1800">
                          <a:latin typeface="+mn-lt"/>
                          <a:ea typeface="+mn-ea"/>
                          <a:cs typeface="+mn-cs"/>
                        </a:rPr>
                        <a:t>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51102">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extLst>
                  <a:ext uri="{0D108BD9-81ED-4DB2-BD59-A6C34878D82A}">
                    <a16:rowId xmlns:a16="http://schemas.microsoft.com/office/drawing/2014/main" val="10001"/>
                  </a:ext>
                </a:extLst>
              </a:tr>
              <a:tr h="551102">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tc>
                  <a:txBody>
                    <a:bodyPr/>
                    <a:lstStyle/>
                    <a:p>
                      <a:pPr defTabSz="914400"/>
                      <a:r>
                        <a:rPr sz="1800"/>
                        <a:t>3</a:t>
                      </a:r>
                    </a:p>
                  </a:txBody>
                  <a:tcPr marL="35719" marR="35719" marT="35719" marB="35719" anchor="ctr" horzOverflow="overflow"/>
                </a:tc>
                <a:extLst>
                  <a:ext uri="{0D108BD9-81ED-4DB2-BD59-A6C34878D82A}">
                    <a16:rowId xmlns:a16="http://schemas.microsoft.com/office/drawing/2014/main" val="10002"/>
                  </a:ext>
                </a:extLst>
              </a:tr>
              <a:tr h="551102">
                <a:tc>
                  <a:txBody>
                    <a:bodyPr/>
                    <a:lstStyle/>
                    <a:p>
                      <a:pPr defTabSz="914400"/>
                      <a:r>
                        <a:rPr sz="1800"/>
                        <a:t>3</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1</a:t>
                      </a:r>
                    </a:p>
                  </a:txBody>
                  <a:tcPr marL="35719" marR="35719" marT="35719" marB="35719" anchor="ctr" horzOverflow="overflow"/>
                </a:tc>
                <a:tc>
                  <a:txBody>
                    <a:bodyPr/>
                    <a:lstStyle/>
                    <a:p>
                      <a:pPr defTabSz="914400"/>
                      <a:r>
                        <a:rPr sz="1800"/>
                        <a:t>2</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921" name="."/>
          <p:cNvSpPr txBox="1"/>
          <p:nvPr/>
        </p:nvSpPr>
        <p:spPr>
          <a:xfrm>
            <a:off x="5836254" y="5219883"/>
            <a:ext cx="11702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22" name="="/>
          <p:cNvSpPr txBox="1"/>
          <p:nvPr/>
        </p:nvSpPr>
        <p:spPr>
          <a:xfrm>
            <a:off x="6716709" y="5306581"/>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graphicFrame>
        <p:nvGraphicFramePr>
          <p:cNvPr id="923" name="Table"/>
          <p:cNvGraphicFramePr/>
          <p:nvPr/>
        </p:nvGraphicFramePr>
        <p:xfrm>
          <a:off x="7143356" y="4333375"/>
          <a:ext cx="558245" cy="2213340"/>
        </p:xfrm>
        <a:graphic>
          <a:graphicData uri="http://schemas.openxmlformats.org/drawingml/2006/table">
            <a:tbl>
              <a:tblPr/>
              <a:tblGrid>
                <a:gridCol w="558245">
                  <a:extLst>
                    <a:ext uri="{9D8B030D-6E8A-4147-A177-3AD203B41FA5}">
                      <a16:colId xmlns:a16="http://schemas.microsoft.com/office/drawing/2014/main" val="20000"/>
                    </a:ext>
                  </a:extLst>
                </a:gridCol>
              </a:tblGrid>
              <a:tr h="553335">
                <a:tc>
                  <a:txBody>
                    <a:bodyPr/>
                    <a:lstStyle/>
                    <a:p>
                      <a:pPr defTabSz="914400"/>
                      <a:r>
                        <a:rPr sz="1800"/>
                        <a:t>a0</a:t>
                      </a:r>
                    </a:p>
                  </a:txBody>
                  <a:tcPr marL="35719" marR="35719" marT="35719" marB="35719" anchor="ctr" horzOverflow="overflow"/>
                </a:tc>
                <a:extLst>
                  <a:ext uri="{0D108BD9-81ED-4DB2-BD59-A6C34878D82A}">
                    <a16:rowId xmlns:a16="http://schemas.microsoft.com/office/drawing/2014/main" val="10000"/>
                  </a:ext>
                </a:extLst>
              </a:tr>
              <a:tr h="553335">
                <a:tc>
                  <a:txBody>
                    <a:bodyPr/>
                    <a:lstStyle/>
                    <a:p>
                      <a:pPr defTabSz="914400"/>
                      <a:r>
                        <a:rPr sz="1800"/>
                        <a:t>97</a:t>
                      </a:r>
                    </a:p>
                  </a:txBody>
                  <a:tcPr marL="35719" marR="35719" marT="35719" marB="35719" anchor="ctr" horzOverflow="overflow"/>
                </a:tc>
                <a:extLst>
                  <a:ext uri="{0D108BD9-81ED-4DB2-BD59-A6C34878D82A}">
                    <a16:rowId xmlns:a16="http://schemas.microsoft.com/office/drawing/2014/main" val="10001"/>
                  </a:ext>
                </a:extLst>
              </a:tr>
              <a:tr h="553335">
                <a:tc>
                  <a:txBody>
                    <a:bodyPr/>
                    <a:lstStyle/>
                    <a:p>
                      <a:pPr defTabSz="914400"/>
                      <a:r>
                        <a:rPr sz="1800"/>
                        <a:t>c1</a:t>
                      </a:r>
                    </a:p>
                  </a:txBody>
                  <a:tcPr marL="35719" marR="35719" marT="35719" marB="35719" anchor="ctr" horzOverflow="overflow"/>
                </a:tc>
                <a:extLst>
                  <a:ext uri="{0D108BD9-81ED-4DB2-BD59-A6C34878D82A}">
                    <a16:rowId xmlns:a16="http://schemas.microsoft.com/office/drawing/2014/main" val="10002"/>
                  </a:ext>
                </a:extLst>
              </a:tr>
              <a:tr h="553335">
                <a:tc>
                  <a:txBody>
                    <a:bodyPr/>
                    <a:lstStyle/>
                    <a:p>
                      <a:pPr defTabSz="914400"/>
                      <a:r>
                        <a:rPr sz="1800"/>
                        <a:t>46</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924" name="Line"/>
          <p:cNvSpPr/>
          <p:nvPr/>
        </p:nvSpPr>
        <p:spPr>
          <a:xfrm>
            <a:off x="4506516" y="2504777"/>
            <a:ext cx="2633142" cy="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25" name="{"/>
          <p:cNvSpPr txBox="1"/>
          <p:nvPr/>
        </p:nvSpPr>
        <p:spPr>
          <a:xfrm>
            <a:off x="2533929" y="3515613"/>
            <a:ext cx="832936"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defRPr sz="30000"/>
            </a:lvl1pPr>
          </a:lstStyle>
          <a:p>
            <a:r>
              <a:rPr sz="21094"/>
              <a:t>{</a:t>
            </a:r>
          </a:p>
        </p:txBody>
      </p:sp>
      <p:sp>
        <p:nvSpPr>
          <p:cNvPr id="926" name="}"/>
          <p:cNvSpPr txBox="1"/>
          <p:nvPr/>
        </p:nvSpPr>
        <p:spPr>
          <a:xfrm>
            <a:off x="7787938" y="3515613"/>
            <a:ext cx="923331" cy="331828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30000"/>
            </a:lvl1pPr>
          </a:lstStyle>
          <a:p>
            <a:r>
              <a:rPr sz="21094"/>
              <a:t>}</a:t>
            </a:r>
          </a:p>
        </p:txBody>
      </p:sp>
      <p:sp>
        <p:nvSpPr>
          <p:cNvPr id="927" name="Line"/>
          <p:cNvSpPr/>
          <p:nvPr/>
        </p:nvSpPr>
        <p:spPr>
          <a:xfrm flipV="1">
            <a:off x="5917406" y="2491802"/>
            <a:ext cx="1" cy="1579331"/>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7050814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 name="Summary of transform"/>
          <p:cNvSpPr txBox="1">
            <a:spLocks noGrp="1"/>
          </p:cNvSpPr>
          <p:nvPr>
            <p:ph type="title"/>
          </p:nvPr>
        </p:nvSpPr>
        <p:spPr>
          <a:prstGeom prst="rect">
            <a:avLst/>
          </a:prstGeom>
        </p:spPr>
        <p:txBody>
          <a:bodyPr/>
          <a:lstStyle/>
          <a:p>
            <a:r>
              <a:t>Summary of transform</a:t>
            </a:r>
          </a:p>
        </p:txBody>
      </p:sp>
      <p:sp>
        <p:nvSpPr>
          <p:cNvPr id="930" name="Each column is multiplied by a fixed vector expressed by the array :…"/>
          <p:cNvSpPr txBox="1">
            <a:spLocks noGrp="1"/>
          </p:cNvSpPr>
          <p:nvPr>
            <p:ph sz="quarter" idx="10"/>
          </p:nvPr>
        </p:nvSpPr>
        <p:spPr>
          <a:prstGeom prst="rect">
            <a:avLst/>
          </a:prstGeom>
        </p:spPr>
        <p:txBody>
          <a:bodyPr/>
          <a:lstStyle/>
          <a:p>
            <a:r>
              <a:t>Each column is multiplied by a fixed vector expressed by the array :</a:t>
            </a:r>
          </a:p>
          <a:p>
            <a:endParaRPr/>
          </a:p>
          <a:p>
            <a:r>
              <a:t>Data is thus modified and moved for each column</a:t>
            </a:r>
          </a:p>
        </p:txBody>
      </p:sp>
      <p:graphicFrame>
        <p:nvGraphicFramePr>
          <p:cNvPr id="931" name="Table"/>
          <p:cNvGraphicFramePr/>
          <p:nvPr/>
        </p:nvGraphicFramePr>
        <p:xfrm>
          <a:off x="5969939" y="3387136"/>
          <a:ext cx="851812" cy="848464"/>
        </p:xfrm>
        <a:graphic>
          <a:graphicData uri="http://schemas.openxmlformats.org/drawingml/2006/table">
            <a:tbl>
              <a:tblPr firstRow="1"/>
              <a:tblGrid>
                <a:gridCol w="212953">
                  <a:extLst>
                    <a:ext uri="{9D8B030D-6E8A-4147-A177-3AD203B41FA5}">
                      <a16:colId xmlns:a16="http://schemas.microsoft.com/office/drawing/2014/main" val="20000"/>
                    </a:ext>
                  </a:extLst>
                </a:gridCol>
                <a:gridCol w="212953">
                  <a:extLst>
                    <a:ext uri="{9D8B030D-6E8A-4147-A177-3AD203B41FA5}">
                      <a16:colId xmlns:a16="http://schemas.microsoft.com/office/drawing/2014/main" val="20001"/>
                    </a:ext>
                  </a:extLst>
                </a:gridCol>
                <a:gridCol w="212953">
                  <a:extLst>
                    <a:ext uri="{9D8B030D-6E8A-4147-A177-3AD203B41FA5}">
                      <a16:colId xmlns:a16="http://schemas.microsoft.com/office/drawing/2014/main" val="20002"/>
                    </a:ext>
                  </a:extLst>
                </a:gridCol>
                <a:gridCol w="212953">
                  <a:extLst>
                    <a:ext uri="{9D8B030D-6E8A-4147-A177-3AD203B41FA5}">
                      <a16:colId xmlns:a16="http://schemas.microsoft.com/office/drawing/2014/main" val="20003"/>
                    </a:ext>
                  </a:extLst>
                </a:gridCol>
              </a:tblGrid>
              <a:tr h="212116">
                <a:tc>
                  <a:txBody>
                    <a:bodyPr/>
                    <a:lstStyle/>
                    <a:p>
                      <a:pPr defTabSz="914400">
                        <a:defRPr b="0">
                          <a:solidFill>
                            <a:srgbClr val="000000"/>
                          </a:solidFill>
                        </a:defRPr>
                      </a:pPr>
                      <a:r>
                        <a:rPr sz="800">
                          <a:latin typeface="+mn-lt"/>
                          <a:ea typeface="+mn-ea"/>
                          <a:cs typeface="+mn-cs"/>
                        </a:rPr>
                        <a:t>2</a:t>
                      </a:r>
                    </a:p>
                  </a:txBody>
                  <a:tcPr marL="35719" marR="35719" marT="35719" marB="35719" anchor="ctr" horzOverflow="overflow">
                    <a:solidFill>
                      <a:srgbClr val="DCDEE0"/>
                    </a:solidFill>
                  </a:tcPr>
                </a:tc>
                <a:tc>
                  <a:txBody>
                    <a:bodyPr/>
                    <a:lstStyle/>
                    <a:p>
                      <a:pPr defTabSz="914400">
                        <a:defRPr b="0">
                          <a:solidFill>
                            <a:srgbClr val="000000"/>
                          </a:solidFill>
                        </a:defRPr>
                      </a:pPr>
                      <a:r>
                        <a:rPr sz="800">
                          <a:latin typeface="+mn-lt"/>
                          <a:ea typeface="+mn-ea"/>
                          <a:cs typeface="+mn-cs"/>
                        </a:rPr>
                        <a:t>3</a:t>
                      </a:r>
                    </a:p>
                  </a:txBody>
                  <a:tcPr marL="35719" marR="35719" marT="35719" marB="35719" anchor="ctr" horzOverflow="overflow">
                    <a:solidFill>
                      <a:srgbClr val="DCDEE0"/>
                    </a:solidFill>
                  </a:tcPr>
                </a:tc>
                <a:tc>
                  <a:txBody>
                    <a:bodyPr/>
                    <a:lstStyle/>
                    <a:p>
                      <a:pPr defTabSz="914400">
                        <a:defRPr b="0">
                          <a:solidFill>
                            <a:srgbClr val="000000"/>
                          </a:solidFill>
                        </a:defRPr>
                      </a:pPr>
                      <a:r>
                        <a:rPr sz="800">
                          <a:latin typeface="+mn-lt"/>
                          <a:ea typeface="+mn-ea"/>
                          <a:cs typeface="+mn-cs"/>
                        </a:rPr>
                        <a:t>1</a:t>
                      </a:r>
                    </a:p>
                  </a:txBody>
                  <a:tcPr marL="35719" marR="35719" marT="35719" marB="35719" anchor="ctr" horzOverflow="overflow">
                    <a:solidFill>
                      <a:srgbClr val="DCDEE0"/>
                    </a:solidFill>
                  </a:tcPr>
                </a:tc>
                <a:tc>
                  <a:txBody>
                    <a:bodyPr/>
                    <a:lstStyle/>
                    <a:p>
                      <a:pPr defTabSz="914400">
                        <a:defRPr b="0">
                          <a:solidFill>
                            <a:srgbClr val="000000"/>
                          </a:solidFill>
                        </a:defRPr>
                      </a:pPr>
                      <a:r>
                        <a:rPr sz="800">
                          <a:latin typeface="+mn-lt"/>
                          <a:ea typeface="+mn-ea"/>
                          <a:cs typeface="+mn-cs"/>
                        </a:rPr>
                        <a:t>1</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212116">
                <a:tc>
                  <a:txBody>
                    <a:bodyPr/>
                    <a:lstStyle/>
                    <a:p>
                      <a:pPr defTabSz="914400"/>
                      <a:r>
                        <a:rPr sz="800"/>
                        <a:t>1</a:t>
                      </a:r>
                    </a:p>
                  </a:txBody>
                  <a:tcPr marL="35719" marR="35719" marT="35719" marB="35719" anchor="ctr" horzOverflow="overflow">
                    <a:solidFill>
                      <a:srgbClr val="DCDEE0"/>
                    </a:solidFill>
                  </a:tcPr>
                </a:tc>
                <a:tc>
                  <a:txBody>
                    <a:bodyPr/>
                    <a:lstStyle/>
                    <a:p>
                      <a:pPr defTabSz="914400"/>
                      <a:r>
                        <a:rPr sz="800"/>
                        <a:t>2</a:t>
                      </a:r>
                    </a:p>
                  </a:txBody>
                  <a:tcPr marL="35719" marR="35719" marT="35719" marB="35719" anchor="ctr" horzOverflow="overflow">
                    <a:solidFill>
                      <a:srgbClr val="DCDEE0"/>
                    </a:solidFill>
                  </a:tcPr>
                </a:tc>
                <a:tc>
                  <a:txBody>
                    <a:bodyPr/>
                    <a:lstStyle/>
                    <a:p>
                      <a:pPr defTabSz="914400"/>
                      <a:r>
                        <a:rPr sz="800"/>
                        <a:t>3</a:t>
                      </a:r>
                    </a:p>
                  </a:txBody>
                  <a:tcPr marL="35719" marR="35719" marT="35719" marB="35719" anchor="ctr" horzOverflow="overflow">
                    <a:solidFill>
                      <a:srgbClr val="DCDEE0"/>
                    </a:solidFill>
                  </a:tcPr>
                </a:tc>
                <a:tc>
                  <a:txBody>
                    <a:bodyPr/>
                    <a:lstStyle/>
                    <a:p>
                      <a:pPr defTabSz="914400"/>
                      <a:r>
                        <a:rPr sz="800"/>
                        <a:t>1</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212116">
                <a:tc>
                  <a:txBody>
                    <a:bodyPr/>
                    <a:lstStyle/>
                    <a:p>
                      <a:pPr defTabSz="914400"/>
                      <a:r>
                        <a:rPr sz="800"/>
                        <a:t>1</a:t>
                      </a:r>
                    </a:p>
                  </a:txBody>
                  <a:tcPr marL="35719" marR="35719" marT="35719" marB="35719" anchor="ctr" horzOverflow="overflow">
                    <a:solidFill>
                      <a:srgbClr val="DCDEE0"/>
                    </a:solidFill>
                  </a:tcPr>
                </a:tc>
                <a:tc>
                  <a:txBody>
                    <a:bodyPr/>
                    <a:lstStyle/>
                    <a:p>
                      <a:pPr defTabSz="914400"/>
                      <a:r>
                        <a:rPr sz="800"/>
                        <a:t>1</a:t>
                      </a:r>
                    </a:p>
                  </a:txBody>
                  <a:tcPr marL="35719" marR="35719" marT="35719" marB="35719" anchor="ctr" horzOverflow="overflow">
                    <a:solidFill>
                      <a:srgbClr val="DCDEE0"/>
                    </a:solidFill>
                  </a:tcPr>
                </a:tc>
                <a:tc>
                  <a:txBody>
                    <a:bodyPr/>
                    <a:lstStyle/>
                    <a:p>
                      <a:pPr defTabSz="914400"/>
                      <a:r>
                        <a:rPr sz="800"/>
                        <a:t>2</a:t>
                      </a:r>
                    </a:p>
                  </a:txBody>
                  <a:tcPr marL="35719" marR="35719" marT="35719" marB="35719" anchor="ctr" horzOverflow="overflow">
                    <a:solidFill>
                      <a:srgbClr val="DCDEE0"/>
                    </a:solidFill>
                  </a:tcPr>
                </a:tc>
                <a:tc>
                  <a:txBody>
                    <a:bodyPr/>
                    <a:lstStyle/>
                    <a:p>
                      <a:pPr defTabSz="914400"/>
                      <a:r>
                        <a:rPr sz="800"/>
                        <a:t>3</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212116">
                <a:tc>
                  <a:txBody>
                    <a:bodyPr/>
                    <a:lstStyle/>
                    <a:p>
                      <a:pPr defTabSz="914400"/>
                      <a:r>
                        <a:rPr sz="800"/>
                        <a:t>3</a:t>
                      </a:r>
                    </a:p>
                  </a:txBody>
                  <a:tcPr marL="35719" marR="35719" marT="35719" marB="35719" anchor="ctr" horzOverflow="overflow">
                    <a:solidFill>
                      <a:srgbClr val="DCDEE0"/>
                    </a:solidFill>
                  </a:tcPr>
                </a:tc>
                <a:tc>
                  <a:txBody>
                    <a:bodyPr/>
                    <a:lstStyle/>
                    <a:p>
                      <a:pPr defTabSz="914400"/>
                      <a:r>
                        <a:rPr sz="800"/>
                        <a:t>1</a:t>
                      </a:r>
                    </a:p>
                  </a:txBody>
                  <a:tcPr marL="35719" marR="35719" marT="35719" marB="35719" anchor="ctr" horzOverflow="overflow">
                    <a:solidFill>
                      <a:srgbClr val="DCDEE0"/>
                    </a:solidFill>
                  </a:tcPr>
                </a:tc>
                <a:tc>
                  <a:txBody>
                    <a:bodyPr/>
                    <a:lstStyle/>
                    <a:p>
                      <a:pPr defTabSz="914400"/>
                      <a:r>
                        <a:rPr sz="800"/>
                        <a:t>1</a:t>
                      </a:r>
                    </a:p>
                  </a:txBody>
                  <a:tcPr marL="35719" marR="35719" marT="35719" marB="35719" anchor="ctr" horzOverflow="overflow">
                    <a:solidFill>
                      <a:srgbClr val="DCDEE0"/>
                    </a:solidFill>
                  </a:tcPr>
                </a:tc>
                <a:tc>
                  <a:txBody>
                    <a:bodyPr/>
                    <a:lstStyle/>
                    <a:p>
                      <a:pPr defTabSz="914400"/>
                      <a:r>
                        <a:rPr sz="800"/>
                        <a:t>2</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42942445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9" name="Footer Placeholder 3">
            <a:extLst>
              <a:ext uri="{FF2B5EF4-FFF2-40B4-BE49-F238E27FC236}">
                <a16:creationId xmlns:a16="http://schemas.microsoft.com/office/drawing/2014/main" id="{74C7DD52-91BD-45CF-A29A-D3591BBF59D0}"/>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933" name="Applying the key"/>
          <p:cNvSpPr txBox="1">
            <a:spLocks noGrp="1"/>
          </p:cNvSpPr>
          <p:nvPr>
            <p:ph type="title"/>
          </p:nvPr>
        </p:nvSpPr>
        <p:spPr>
          <a:xfrm>
            <a:off x="609759" y="274702"/>
            <a:ext cx="9525657" cy="866110"/>
          </a:xfrm>
          <a:prstGeom prst="rect">
            <a:avLst/>
          </a:prstGeom>
        </p:spPr>
        <p:txBody>
          <a:bodyPr anchor="b">
            <a:normAutofit/>
          </a:bodyPr>
          <a:lstStyle/>
          <a:p>
            <a:r>
              <a:t>Applying the key</a:t>
            </a:r>
          </a:p>
        </p:txBody>
      </p:sp>
      <p:graphicFrame>
        <p:nvGraphicFramePr>
          <p:cNvPr id="936" name="Section 6.4…">
            <a:extLst>
              <a:ext uri="{FF2B5EF4-FFF2-40B4-BE49-F238E27FC236}">
                <a16:creationId xmlns:a16="http://schemas.microsoft.com/office/drawing/2014/main" id="{03AECFCA-C888-48CF-8C21-60D24B67A563}"/>
              </a:ext>
            </a:extLst>
          </p:cNvPr>
          <p:cNvGraphicFramePr/>
          <p:nvPr>
            <p:extLst>
              <p:ext uri="{D42A27DB-BD31-4B8C-83A1-F6EECF244321}">
                <p14:modId xmlns:p14="http://schemas.microsoft.com/office/powerpoint/2010/main" val="352134426"/>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9202952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6"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37"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38"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39"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940"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941"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942"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43"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944"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945"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946"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947"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948"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949"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50"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663250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4"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55"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56"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57"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958"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959"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b="1">
                          <a:sym typeface="Helvetica"/>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960"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61"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962"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963"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964"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965"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966"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b="1">
                          <a:latin typeface="Helvetica"/>
                          <a:ea typeface="Helvetica"/>
                          <a:cs typeface="Helvetica"/>
                          <a:sym typeface="Helvetica"/>
                        </a:rPr>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967"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68"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0574937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71"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72"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73"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974"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975"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b="1">
                          <a:sym typeface="Helvetica"/>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976"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77"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978"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979"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980"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981"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982"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983"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84"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51555938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2" descr="AscendingDescendingLg">
            <a:extLst>
              <a:ext uri="{FF2B5EF4-FFF2-40B4-BE49-F238E27FC236}">
                <a16:creationId xmlns:a16="http://schemas.microsoft.com/office/drawing/2014/main" id="{1AB88824-C215-EC47-9DAE-33AD4B4E01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66989" y="1628776"/>
            <a:ext cx="4054475" cy="5229225"/>
          </a:xfrm>
          <a:prstGeom prst="rect">
            <a:avLst/>
          </a:prstGeom>
          <a:noFill/>
          <a:extLst>
            <a:ext uri="{909E8E84-426E-40DD-AFC4-6F175D3DCCD1}">
              <a14:hiddenFill xmlns:a14="http://schemas.microsoft.com/office/drawing/2010/main">
                <a:solidFill>
                  <a:srgbClr val="FFFFFF"/>
                </a:solidFill>
              </a14:hiddenFill>
            </a:ext>
          </a:extLst>
        </p:spPr>
      </p:pic>
      <p:sp>
        <p:nvSpPr>
          <p:cNvPr id="22531" name="Rectangle 3">
            <a:extLst>
              <a:ext uri="{FF2B5EF4-FFF2-40B4-BE49-F238E27FC236}">
                <a16:creationId xmlns:a16="http://schemas.microsoft.com/office/drawing/2014/main" id="{4E343425-3AF8-604E-AAD8-D81993EE30EA}"/>
              </a:ext>
            </a:extLst>
          </p:cNvPr>
          <p:cNvSpPr>
            <a:spLocks noGrp="1" noChangeArrowheads="1"/>
          </p:cNvSpPr>
          <p:nvPr>
            <p:ph type="title"/>
          </p:nvPr>
        </p:nvSpPr>
        <p:spPr/>
        <p:txBody>
          <a:bodyPr/>
          <a:lstStyle/>
          <a:p>
            <a:r>
              <a:rPr lang="en-GB" altLang="en-US" sz="3800"/>
              <a:t>Examples of impossible specification</a:t>
            </a:r>
          </a:p>
        </p:txBody>
      </p:sp>
      <p:pic>
        <p:nvPicPr>
          <p:cNvPr id="22532" name="Picture 4" descr="WaterfallLg">
            <a:extLst>
              <a:ext uri="{FF2B5EF4-FFF2-40B4-BE49-F238E27FC236}">
                <a16:creationId xmlns:a16="http://schemas.microsoft.com/office/drawing/2014/main" id="{E60BFDE8-C547-394E-856F-461363A0F3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00825" y="1755776"/>
            <a:ext cx="3625850" cy="5102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973596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987"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988"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chemeClr val="accent3">
                        <a:satOff val="18648"/>
                        <a:lumOff val="5971"/>
                      </a:schemeClr>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989"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990"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991"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b="1">
                          <a:sym typeface="Helvetica"/>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992"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993"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994"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995"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996"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997"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998"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999"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00"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888237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03"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04"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05"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06"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07"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b="1">
                          <a:sym typeface="Helvetica"/>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08"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09"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10"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11"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12"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13"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b="1">
                          <a:latin typeface="Helvetica"/>
                          <a:ea typeface="Helvetica"/>
                          <a:cs typeface="Helvetica"/>
                          <a:sym typeface="Helvetica"/>
                        </a:rPr>
                        <a:t>1110</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14"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15"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16"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b="1">
                          <a:latin typeface="Helvetica"/>
                          <a:ea typeface="Helvetica"/>
                          <a:cs typeface="Helvetica"/>
                          <a:sym typeface="Helvetica"/>
                        </a:rPr>
                        <a:t>1110</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68225486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19"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20"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chemeClr val="accent3">
                        <a:satOff val="18648"/>
                        <a:lumOff val="5971"/>
                      </a:schemeClr>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21"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22"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23"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b="1">
                          <a:latin typeface="Helvetica"/>
                          <a:ea typeface="Helvetica"/>
                          <a:cs typeface="Helvetica"/>
                          <a:sym typeface="Helvetica"/>
                        </a:rPr>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24"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25"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26"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27"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28"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29"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b="1">
                          <a:latin typeface="Helvetica"/>
                          <a:ea typeface="Helvetica"/>
                          <a:cs typeface="Helvetica"/>
                          <a:sym typeface="Helvetica"/>
                        </a:rPr>
                        <a:t>0100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30"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b="1">
                          <a:latin typeface="Helvetica"/>
                          <a:ea typeface="Helvetica"/>
                          <a:cs typeface="Helvetica"/>
                          <a:sym typeface="Helvetica"/>
                        </a:rPr>
                        <a:t>0111</a:t>
                      </a:r>
                    </a:p>
                  </a:txBody>
                  <a:tcPr marL="35719" marR="35719" marT="35719" marB="35719" anchor="ctr" horzOverflow="overflow"/>
                </a:tc>
                <a:tc>
                  <a:txBody>
                    <a:bodyPr/>
                    <a:lstStyle/>
                    <a:p>
                      <a:pPr defTabSz="914400"/>
                      <a:r>
                        <a:rPr sz="500" b="1">
                          <a:latin typeface="Helvetica"/>
                          <a:ea typeface="Helvetica"/>
                          <a:cs typeface="Helvetica"/>
                          <a:sym typeface="Helvetica"/>
                        </a:rPr>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31"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32"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1101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8217587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35"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36"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chemeClr val="accent3">
                        <a:satOff val="18648"/>
                        <a:lumOff val="5971"/>
                      </a:schemeClr>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37"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38"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39"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b="1">
                          <a:latin typeface="Helvetica"/>
                          <a:ea typeface="Helvetica"/>
                          <a:cs typeface="Helvetica"/>
                          <a:sym typeface="Helvetica"/>
                        </a:rPr>
                        <a:t>f1</a:t>
                      </a:r>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40"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41"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42"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43"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44"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45"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b="1">
                          <a:latin typeface="Helvetica"/>
                          <a:ea typeface="Helvetica"/>
                          <a:cs typeface="Helvetica"/>
                          <a:sym typeface="Helvetica"/>
                        </a:rPr>
                        <a:t>0101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46"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47"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48"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32787869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51"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52"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chemeClr val="accent3">
                        <a:satOff val="18648"/>
                        <a:lumOff val="5971"/>
                      </a:schemeClr>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53"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54"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55"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b="1">
                          <a:latin typeface="Helvetica"/>
                          <a:ea typeface="Helvetica"/>
                          <a:cs typeface="Helvetica"/>
                          <a:sym typeface="Helvetica"/>
                        </a:rPr>
                        <a:t>c6</a:t>
                      </a:r>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56"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57"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58"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59"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60"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61"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62"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b="1">
                          <a:latin typeface="Helvetica"/>
                          <a:ea typeface="Helvetica"/>
                          <a:cs typeface="Helvetica"/>
                          <a:sym typeface="Helvetica"/>
                        </a:rPr>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63"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64"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b="1">
                          <a:latin typeface="Helvetica"/>
                          <a:ea typeface="Helvetica"/>
                          <a:cs typeface="Helvetica"/>
                          <a:sym typeface="Helvetica"/>
                        </a:rPr>
                        <a:t>1100</a:t>
                      </a:r>
                    </a:p>
                  </a:txBody>
                  <a:tcPr marL="35719" marR="35719" marT="35719" marB="35719" anchor="ctr" horzOverflow="overflow"/>
                </a:tc>
                <a:tc>
                  <a:txBody>
                    <a:bodyPr/>
                    <a:lstStyle/>
                    <a:p>
                      <a:pPr defTabSz="914400"/>
                      <a:r>
                        <a:rPr sz="500" b="1">
                          <a:latin typeface="Helvetica"/>
                          <a:ea typeface="Helvetica"/>
                          <a:cs typeface="Helvetica"/>
                          <a:sym typeface="Helvetica"/>
                        </a:rPr>
                        <a:t>0110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64162323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6"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67"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68"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69"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70"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71"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b="1">
                          <a:latin typeface="Helvetica"/>
                          <a:ea typeface="Helvetica"/>
                          <a:cs typeface="Helvetica"/>
                          <a:sym typeface="Helvetica"/>
                        </a:rPr>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72"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73"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74"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75"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76"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77"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78"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b="1">
                          <a:latin typeface="Helvetica"/>
                          <a:ea typeface="Helvetica"/>
                          <a:cs typeface="Helvetica"/>
                          <a:sym typeface="Helvetica"/>
                        </a:rPr>
                        <a:t>1100</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79"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80"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69646379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83"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84"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chemeClr val="accent3">
                        <a:satOff val="18648"/>
                        <a:lumOff val="5971"/>
                      </a:schemeClr>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085"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086"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087"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b="1">
                          <a:latin typeface="Helvetica"/>
                          <a:ea typeface="Helvetica"/>
                          <a:cs typeface="Helvetica"/>
                          <a:sym typeface="Helvetica"/>
                        </a:rPr>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088"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089"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090"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091"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092"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093"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b="1">
                          <a:latin typeface="Helvetica"/>
                          <a:ea typeface="Helvetica"/>
                          <a:cs typeface="Helvetica"/>
                          <a:sym typeface="Helvetica"/>
                        </a:rPr>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094"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b="1">
                          <a:latin typeface="Helvetica"/>
                          <a:ea typeface="Helvetica"/>
                          <a:cs typeface="Helvetica"/>
                          <a:sym typeface="Helvetica"/>
                        </a:rPr>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095"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096"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1110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3086038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8"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099"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00"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chemeClr val="accent3">
                        <a:satOff val="18648"/>
                        <a:lumOff val="5971"/>
                      </a:schemeClr>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01"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02"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03"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b="1">
                          <a:latin typeface="Helvetica"/>
                          <a:ea typeface="Helvetica"/>
                          <a:cs typeface="Helvetica"/>
                          <a:sym typeface="Helvetica"/>
                        </a:rPr>
                        <a:t>92</a:t>
                      </a:r>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04"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05"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06"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07"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08"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09"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10"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11"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12"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9729627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4"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15"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16"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chemeClr val="accent3">
                        <a:satOff val="18648"/>
                        <a:lumOff val="5971"/>
                      </a:schemeClr>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17"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18"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19"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b="1">
                          <a:latin typeface="Helvetica"/>
                          <a:ea typeface="Helvetica"/>
                          <a:cs typeface="Helvetica"/>
                          <a:sym typeface="Helvetica"/>
                        </a:rPr>
                        <a:t>8d</a:t>
                      </a:r>
                    </a:p>
                  </a:txBody>
                  <a:tcPr marL="35719" marR="35719" marT="35719" marB="35719" anchor="ctr" horzOverflow="overflow">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20"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21"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22"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23"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24"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25"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b="1">
                          <a:latin typeface="Helvetica"/>
                          <a:ea typeface="Helvetica"/>
                          <a:cs typeface="Helvetica"/>
                          <a:sym typeface="Helvetica"/>
                        </a:rPr>
                        <a:t>1001</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26"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b="1">
                          <a:latin typeface="Helvetica"/>
                          <a:ea typeface="Helvetica"/>
                          <a:cs typeface="Helvetica"/>
                          <a:sym typeface="Helvetica"/>
                        </a:rPr>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27"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28"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b="1">
                          <a:latin typeface="Helvetica"/>
                          <a:ea typeface="Helvetica"/>
                          <a:cs typeface="Helvetica"/>
                          <a:sym typeface="Helvetica"/>
                        </a:rPr>
                        <a:t>1101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406776586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31"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32"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33"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34"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35"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b="1">
                          <a:latin typeface="Helvetica"/>
                          <a:ea typeface="Helvetica"/>
                          <a:cs typeface="Helvetica"/>
                          <a:sym typeface="Helvetica"/>
                        </a:rPr>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defRPr sz="2600"/>
                      </a:pPr>
                      <a:endParaRPr sz="1800"/>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36"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37"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38"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39"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40"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41"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r>
                        <a:rPr sz="500" b="1">
                          <a:latin typeface="Helvetica"/>
                          <a:ea typeface="Helvetica"/>
                          <a:cs typeface="Helvetica"/>
                          <a:sym typeface="Helvetica"/>
                        </a:rPr>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42"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b="1">
                          <a:latin typeface="Helvetica"/>
                          <a:ea typeface="Helvetica"/>
                          <a:cs typeface="Helvetica"/>
                          <a:sym typeface="Helvetica"/>
                        </a:rPr>
                        <a:t>0100</a:t>
                      </a:r>
                    </a:p>
                  </a:txBody>
                  <a:tcPr marL="35719" marR="35719" marT="35719" marB="35719" anchor="ctr" horzOverflow="overflow"/>
                </a:tc>
                <a:tc>
                  <a:txBody>
                    <a:bodyPr/>
                    <a:lstStyle/>
                    <a:p>
                      <a:pPr defTabSz="914400"/>
                      <a:r>
                        <a:rPr sz="500" b="1">
                          <a:latin typeface="Helvetica"/>
                          <a:ea typeface="Helvetica"/>
                          <a:cs typeface="Helvetica"/>
                          <a:sym typeface="Helvetica"/>
                        </a:rPr>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43"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44"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b="1">
                          <a:latin typeface="Helvetica"/>
                          <a:ea typeface="Helvetica"/>
                          <a:cs typeface="Helvetica"/>
                          <a:sym typeface="Helvetica"/>
                        </a:rPr>
                        <a:t>0100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4573171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A4957D37-22ED-AB47-B5E2-945316BE3DA4}"/>
              </a:ext>
            </a:extLst>
          </p:cNvPr>
          <p:cNvSpPr>
            <a:spLocks noGrp="1" noChangeArrowheads="1"/>
          </p:cNvSpPr>
          <p:nvPr>
            <p:ph type="title"/>
          </p:nvPr>
        </p:nvSpPr>
        <p:spPr/>
        <p:txBody>
          <a:bodyPr/>
          <a:lstStyle/>
          <a:p>
            <a:r>
              <a:rPr lang="en-GB" altLang="en-US"/>
              <a:t>Illustrating security</a:t>
            </a:r>
          </a:p>
        </p:txBody>
      </p:sp>
      <p:sp>
        <p:nvSpPr>
          <p:cNvPr id="23555" name="Rectangle 3">
            <a:extLst>
              <a:ext uri="{FF2B5EF4-FFF2-40B4-BE49-F238E27FC236}">
                <a16:creationId xmlns:a16="http://schemas.microsoft.com/office/drawing/2014/main" id="{F5CFC511-FCE5-974F-B671-E3E194C648F1}"/>
              </a:ext>
            </a:extLst>
          </p:cNvPr>
          <p:cNvSpPr>
            <a:spLocks noGrp="1" noChangeArrowheads="1"/>
          </p:cNvSpPr>
          <p:nvPr>
            <p:ph sz="quarter" idx="10"/>
          </p:nvPr>
        </p:nvSpPr>
        <p:spPr/>
        <p:txBody>
          <a:bodyPr>
            <a:normAutofit/>
          </a:bodyPr>
          <a:lstStyle/>
          <a:p>
            <a:r>
              <a:rPr lang="en-GB" altLang="en-US" dirty="0"/>
              <a:t>Clarity is often difficult to achieve</a:t>
            </a:r>
          </a:p>
          <a:p>
            <a:r>
              <a:rPr lang="en-GB" altLang="en-US" dirty="0"/>
              <a:t>Clarity is essential</a:t>
            </a:r>
          </a:p>
          <a:p>
            <a:pPr lvl="1"/>
            <a:r>
              <a:rPr lang="en-GB" altLang="en-US" dirty="0"/>
              <a:t>Security by obscurity cannot be tested</a:t>
            </a:r>
          </a:p>
          <a:p>
            <a:pPr lvl="1"/>
            <a:r>
              <a:rPr lang="en-GB" altLang="en-US" dirty="0"/>
              <a:t>Security by secrecy is counter intuitive</a:t>
            </a:r>
          </a:p>
          <a:p>
            <a:r>
              <a:rPr lang="en-GB" altLang="en-US" dirty="0"/>
              <a:t>Tools, methods and language may help</a:t>
            </a:r>
          </a:p>
          <a:p>
            <a:pPr lvl="1"/>
            <a:r>
              <a:rPr lang="en-GB" altLang="en-US" dirty="0"/>
              <a:t>UML to illustrate</a:t>
            </a:r>
          </a:p>
          <a:p>
            <a:pPr lvl="1"/>
            <a:r>
              <a:rPr lang="en-GB" altLang="en-US" dirty="0"/>
              <a:t>Simple language to explain</a:t>
            </a:r>
          </a:p>
          <a:p>
            <a:pPr lvl="1"/>
            <a:r>
              <a:rPr lang="en-GB" altLang="en-US" dirty="0"/>
              <a:t>Simple tests to prove</a:t>
            </a:r>
          </a:p>
          <a:p>
            <a:pPr>
              <a:buFont typeface="Wingdings" pitchFamily="2" charset="2"/>
              <a:buNone/>
            </a:pPr>
            <a:endParaRPr lang="en-GB" altLang="en-US" dirty="0"/>
          </a:p>
        </p:txBody>
      </p:sp>
    </p:spTree>
    <p:extLst>
      <p:ext uri="{BB962C8B-B14F-4D97-AF65-F5344CB8AC3E}">
        <p14:creationId xmlns:p14="http://schemas.microsoft.com/office/powerpoint/2010/main" val="2141185754"/>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47"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48"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49"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50"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51"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b="1">
                          <a:latin typeface="Helvetica"/>
                          <a:ea typeface="Helvetica"/>
                          <a:cs typeface="Helvetica"/>
                          <a:sym typeface="Helvetica"/>
                        </a:rPr>
                        <a:t>be</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52"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53"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54"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55"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56"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57"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58"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b="1">
                          <a:latin typeface="Helvetica"/>
                          <a:ea typeface="Helvetica"/>
                          <a:cs typeface="Helvetica"/>
                          <a:sym typeface="Helvetica"/>
                        </a:rPr>
                        <a:t>0001</a:t>
                      </a:r>
                    </a:p>
                  </a:txBody>
                  <a:tcPr marL="35719" marR="35719" marT="35719" marB="35719" anchor="ctr" horzOverflow="overflow"/>
                </a:tc>
                <a:tc>
                  <a:txBody>
                    <a:bodyPr/>
                    <a:lstStyle/>
                    <a:p>
                      <a:pPr defTabSz="914400"/>
                      <a:r>
                        <a:rPr sz="500" b="1">
                          <a:latin typeface="Helvetica"/>
                          <a:ea typeface="Helvetica"/>
                          <a:cs typeface="Helvetica"/>
                          <a:sym typeface="Helvetica"/>
                        </a:rPr>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59"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60"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1011</a:t>
                      </a:r>
                    </a:p>
                  </a:txBody>
                  <a:tcPr marL="35719" marR="35719" marT="35719" marB="35719" anchor="ctr" horzOverflow="overflow"/>
                </a:tc>
                <a:tc>
                  <a:txBody>
                    <a:bodyPr/>
                    <a:lstStyle/>
                    <a:p>
                      <a:pPr defTabSz="914400"/>
                      <a:r>
                        <a:rPr sz="500" b="1">
                          <a:latin typeface="Helvetica"/>
                          <a:ea typeface="Helvetica"/>
                          <a:cs typeface="Helvetica"/>
                          <a:sym typeface="Helvetica"/>
                        </a:rPr>
                        <a:t>1110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2704098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2"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63"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64"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65"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66"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67"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t>be</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r>
                        <a:rPr sz="1800" b="1">
                          <a:latin typeface="Helvetica"/>
                          <a:ea typeface="Helvetica"/>
                          <a:cs typeface="Helvetica"/>
                          <a:sym typeface="Helvetica"/>
                        </a:rPr>
                        <a:t>2b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68"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69"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70"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71"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72"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73"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b="1">
                          <a:latin typeface="Helvetica"/>
                          <a:ea typeface="Helvetica"/>
                          <a:cs typeface="Helvetica"/>
                          <a:sym typeface="Helvetica"/>
                        </a:rPr>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74"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75"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76" name="Table"/>
          <p:cNvGraphicFramePr/>
          <p:nvPr/>
        </p:nvGraphicFramePr>
        <p:xfrm>
          <a:off x="2140149" y="6444549"/>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b="1">
                          <a:latin typeface="Helvetica"/>
                          <a:ea typeface="Helvetica"/>
                          <a:cs typeface="Helvetica"/>
                          <a:sym typeface="Helvetica"/>
                        </a:rPr>
                        <a:t>1011</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14577231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8"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79"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80"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chemeClr val="accent3">
                        <a:satOff val="18648"/>
                        <a:lumOff val="5971"/>
                      </a:schemeClr>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181"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182"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83"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t>be</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r>
                        <a:rPr sz="1800"/>
                        <a:t>2b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800" b="1">
                          <a:latin typeface="Helvetica"/>
                          <a:ea typeface="Helvetica"/>
                          <a:cs typeface="Helvetica"/>
                          <a:sym typeface="Helvetica"/>
                        </a:rPr>
                        <a:t>2a</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84"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185"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186"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187"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188"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189"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190"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191"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92"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b="1">
                          <a:latin typeface="Helvetica"/>
                          <a:ea typeface="Helvetica"/>
                          <a:cs typeface="Helvetica"/>
                          <a:sym typeface="Helvetica"/>
                        </a:rPr>
                        <a:t>0010</a:t>
                      </a:r>
                    </a:p>
                  </a:txBody>
                  <a:tcPr marL="35719" marR="35719" marT="35719" marB="35719" anchor="ctr" horzOverflow="overflow"/>
                </a:tc>
                <a:tc>
                  <a:txBody>
                    <a:bodyPr/>
                    <a:lstStyle/>
                    <a:p>
                      <a:pPr defTabSz="914400"/>
                      <a:r>
                        <a:rPr sz="500" b="1">
                          <a:latin typeface="Helvetica"/>
                          <a:ea typeface="Helvetica"/>
                          <a:cs typeface="Helvetica"/>
                          <a:sym typeface="Helvetica"/>
                        </a:rPr>
                        <a:t>1010</a:t>
                      </a:r>
                    </a:p>
                  </a:txBody>
                  <a:tcPr marL="35719" marR="35719" marT="35719" marB="35719" anchor="ctr" horzOverflow="overflow"/>
                </a:tc>
                <a:tc>
                  <a:txBody>
                    <a:bodyPr/>
                    <a:lstStyle/>
                    <a:p>
                      <a:pPr defTabSz="914400">
                        <a:defRPr sz="700"/>
                      </a:pPr>
                      <a:endParaRPr sz="500"/>
                    </a:p>
                  </a:txBody>
                  <a:tcPr marL="35719" marR="35719" marT="35719" marB="35719" anchor="ctr" horzOverflow="overflow"/>
                </a:tc>
                <a:tc>
                  <a:txBody>
                    <a:bodyPr/>
                    <a:lstStyle/>
                    <a:p>
                      <a:pPr defTabSz="914400">
                        <a:defRPr sz="700"/>
                      </a:pPr>
                      <a:endParaRPr sz="500"/>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82913192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195"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196"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1197"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198"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199"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t>be</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r>
                        <a:rPr sz="1800"/>
                        <a:t>2b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800"/>
                        <a:t>2a</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800" b="1">
                          <a:latin typeface="Helvetica"/>
                          <a:ea typeface="Helvetica"/>
                          <a:cs typeface="Helvetica"/>
                          <a:sym typeface="Helvetica"/>
                        </a:rPr>
                        <a:t>8</a:t>
                      </a:r>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200"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201"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202"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203"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204"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205"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206"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b="1">
                          <a:latin typeface="Helvetica"/>
                          <a:ea typeface="Helvetica"/>
                          <a:cs typeface="Helvetica"/>
                          <a:sym typeface="Helvetica"/>
                        </a:rPr>
                        <a:t>0011</a:t>
                      </a:r>
                    </a:p>
                  </a:txBody>
                  <a:tcPr marL="35719" marR="35719" marT="35719" marB="35719" anchor="ctr" horzOverflow="overflow"/>
                </a:tc>
                <a:tc>
                  <a:txBody>
                    <a:bodyPr/>
                    <a:lstStyle/>
                    <a:p>
                      <a:pPr defTabSz="914400"/>
                      <a:r>
                        <a:rPr sz="500" b="1">
                          <a:latin typeface="Helvetica"/>
                          <a:ea typeface="Helvetica"/>
                          <a:cs typeface="Helvetica"/>
                          <a:sym typeface="Helvetica"/>
                        </a:rPr>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207"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208"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b="1">
                          <a:latin typeface="Helvetica"/>
                          <a:ea typeface="Helvetica"/>
                          <a:cs typeface="Helvetica"/>
                          <a:sym typeface="Helvetica"/>
                        </a:rPr>
                        <a:t>0000</a:t>
                      </a:r>
                    </a:p>
                  </a:txBody>
                  <a:tcPr marL="35719" marR="35719" marT="35719" marB="35719" anchor="ctr" horzOverflow="overflow"/>
                </a:tc>
                <a:tc>
                  <a:txBody>
                    <a:bodyPr/>
                    <a:lstStyle/>
                    <a:p>
                      <a:pPr defTabSz="914400"/>
                      <a:r>
                        <a:rPr sz="500" b="1">
                          <a:latin typeface="Helvetica"/>
                          <a:ea typeface="Helvetica"/>
                          <a:cs typeface="Helvetica"/>
                          <a:sym typeface="Helvetica"/>
                        </a:rPr>
                        <a:t>1000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65872713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 name="Line"/>
          <p:cNvSpPr/>
          <p:nvPr/>
        </p:nvSpPr>
        <p:spPr>
          <a:xfrm>
            <a:off x="9098747" y="5203914"/>
            <a:ext cx="1" cy="1240696"/>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211" name="Line"/>
          <p:cNvSpPr/>
          <p:nvPr/>
        </p:nvSpPr>
        <p:spPr>
          <a:xfrm>
            <a:off x="6310243" y="5186788"/>
            <a:ext cx="1" cy="77297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212" name="Table"/>
          <p:cNvGraphicFramePr/>
          <p:nvPr/>
        </p:nvGraphicFramePr>
        <p:xfrm>
          <a:off x="2104431" y="2294931"/>
          <a:ext cx="2362040" cy="2330404"/>
        </p:xfrm>
        <a:graphic>
          <a:graphicData uri="http://schemas.openxmlformats.org/drawingml/2006/table">
            <a:tbl>
              <a:tblPr firstRow="1"/>
              <a:tblGrid>
                <a:gridCol w="590510">
                  <a:extLst>
                    <a:ext uri="{9D8B030D-6E8A-4147-A177-3AD203B41FA5}">
                      <a16:colId xmlns:a16="http://schemas.microsoft.com/office/drawing/2014/main" val="20000"/>
                    </a:ext>
                  </a:extLst>
                </a:gridCol>
                <a:gridCol w="590510">
                  <a:extLst>
                    <a:ext uri="{9D8B030D-6E8A-4147-A177-3AD203B41FA5}">
                      <a16:colId xmlns:a16="http://schemas.microsoft.com/office/drawing/2014/main" val="20001"/>
                    </a:ext>
                  </a:extLst>
                </a:gridCol>
                <a:gridCol w="590510">
                  <a:extLst>
                    <a:ext uri="{9D8B030D-6E8A-4147-A177-3AD203B41FA5}">
                      <a16:colId xmlns:a16="http://schemas.microsoft.com/office/drawing/2014/main" val="20002"/>
                    </a:ext>
                  </a:extLst>
                </a:gridCol>
                <a:gridCol w="590510">
                  <a:extLst>
                    <a:ext uri="{9D8B030D-6E8A-4147-A177-3AD203B41FA5}">
                      <a16:colId xmlns:a16="http://schemas.microsoft.com/office/drawing/2014/main" val="20003"/>
                    </a:ext>
                  </a:extLst>
                </a:gridCol>
              </a:tblGrid>
              <a:tr h="582601">
                <a:tc>
                  <a:txBody>
                    <a:bodyPr/>
                    <a:lstStyle/>
                    <a:p>
                      <a:pPr defTabSz="914400">
                        <a:defRPr b="0">
                          <a:solidFill>
                            <a:srgbClr val="000000"/>
                          </a:solidFill>
                        </a:defRPr>
                      </a:pPr>
                      <a:r>
                        <a:rPr sz="1800">
                          <a:latin typeface="+mn-lt"/>
                          <a:ea typeface="+mn-ea"/>
                          <a:cs typeface="+mn-cs"/>
                        </a:rPr>
                        <a:t>32</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88</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31</a:t>
                      </a:r>
                    </a:p>
                  </a:txBody>
                  <a:tcPr marL="35719" marR="35719" marT="35719" marB="35719" anchor="ctr" horzOverflow="overflow">
                    <a:solidFill>
                      <a:srgbClr val="DCDEE0"/>
                    </a:solidFill>
                  </a:tcPr>
                </a:tc>
                <a:tc>
                  <a:txBody>
                    <a:bodyPr/>
                    <a:lstStyle/>
                    <a:p>
                      <a:pPr defTabSz="914400">
                        <a:defRPr b="0">
                          <a:solidFill>
                            <a:srgbClr val="000000"/>
                          </a:solidFill>
                        </a:defRPr>
                      </a:pPr>
                      <a:r>
                        <a:rPr sz="1800">
                          <a:latin typeface="+mn-lt"/>
                          <a:ea typeface="+mn-ea"/>
                          <a:cs typeface="+mn-cs"/>
                        </a:rPr>
                        <a:t>e0</a:t>
                      </a:r>
                    </a:p>
                  </a:txBody>
                  <a:tcPr marL="35719" marR="35719" marT="35719" marB="35719" anchor="ctr" horzOverflow="overflow">
                    <a:solidFill>
                      <a:srgbClr val="DCDEE0"/>
                    </a:solidFill>
                  </a:tcPr>
                </a:tc>
                <a:extLst>
                  <a:ext uri="{0D108BD9-81ED-4DB2-BD59-A6C34878D82A}">
                    <a16:rowId xmlns:a16="http://schemas.microsoft.com/office/drawing/2014/main" val="10000"/>
                  </a:ext>
                </a:extLst>
              </a:tr>
              <a:tr h="582601">
                <a:tc>
                  <a:txBody>
                    <a:bodyPr/>
                    <a:lstStyle/>
                    <a:p>
                      <a:pPr defTabSz="914400"/>
                      <a:r>
                        <a:rPr sz="1800"/>
                        <a:t>43</a:t>
                      </a:r>
                    </a:p>
                  </a:txBody>
                  <a:tcPr marL="35719" marR="35719" marT="35719" marB="35719" anchor="ctr" horzOverflow="overflow">
                    <a:solidFill>
                      <a:srgbClr val="DCDEE0"/>
                    </a:solidFill>
                  </a:tcPr>
                </a:tc>
                <a:tc>
                  <a:txBody>
                    <a:bodyPr/>
                    <a:lstStyle/>
                    <a:p>
                      <a:pPr defTabSz="914400"/>
                      <a:r>
                        <a:rPr sz="1800"/>
                        <a:t>5a</a:t>
                      </a:r>
                    </a:p>
                  </a:txBody>
                  <a:tcPr marL="35719" marR="35719" marT="35719" marB="35719" anchor="ctr" horzOverflow="overflow">
                    <a:solidFill>
                      <a:srgbClr val="DCDEE0"/>
                    </a:solidFill>
                  </a:tcPr>
                </a:tc>
                <a:tc>
                  <a:txBody>
                    <a:bodyPr/>
                    <a:lstStyle/>
                    <a:p>
                      <a:pPr defTabSz="914400"/>
                      <a:r>
                        <a:rPr sz="1800"/>
                        <a:t>31</a:t>
                      </a:r>
                    </a:p>
                  </a:txBody>
                  <a:tcPr marL="35719" marR="35719" marT="35719" marB="35719" anchor="ctr" horzOverflow="overflow">
                    <a:solidFill>
                      <a:srgbClr val="DCDEE0"/>
                    </a:solidFill>
                  </a:tcPr>
                </a:tc>
                <a:tc>
                  <a:txBody>
                    <a:bodyPr/>
                    <a:lstStyle/>
                    <a:p>
                      <a:pPr defTabSz="914400"/>
                      <a:r>
                        <a:rPr sz="1800"/>
                        <a:t>37</a:t>
                      </a:r>
                    </a:p>
                  </a:txBody>
                  <a:tcPr marL="35719" marR="35719" marT="35719" marB="35719" anchor="ctr" horzOverflow="overflow">
                    <a:solidFill>
                      <a:srgbClr val="DCDEE0"/>
                    </a:solidFill>
                  </a:tcPr>
                </a:tc>
                <a:extLst>
                  <a:ext uri="{0D108BD9-81ED-4DB2-BD59-A6C34878D82A}">
                    <a16:rowId xmlns:a16="http://schemas.microsoft.com/office/drawing/2014/main" val="10001"/>
                  </a:ext>
                </a:extLst>
              </a:tr>
              <a:tr h="582601">
                <a:tc>
                  <a:txBody>
                    <a:bodyPr/>
                    <a:lstStyle/>
                    <a:p>
                      <a:pPr defTabSz="914400"/>
                      <a:r>
                        <a:rPr sz="1800"/>
                        <a:t>f6</a:t>
                      </a:r>
                    </a:p>
                  </a:txBody>
                  <a:tcPr marL="35719" marR="35719" marT="35719" marB="35719" anchor="ctr" horzOverflow="overflow">
                    <a:solidFill>
                      <a:srgbClr val="DCDEE0"/>
                    </a:solidFill>
                  </a:tcPr>
                </a:tc>
                <a:tc>
                  <a:txBody>
                    <a:bodyPr/>
                    <a:lstStyle/>
                    <a:p>
                      <a:pPr defTabSz="914400"/>
                      <a:r>
                        <a:rPr sz="1800"/>
                        <a:t>30</a:t>
                      </a:r>
                    </a:p>
                  </a:txBody>
                  <a:tcPr marL="35719" marR="35719" marT="35719" marB="35719" anchor="ctr" horzOverflow="overflow">
                    <a:solidFill>
                      <a:srgbClr val="DCDEE0"/>
                    </a:solidFill>
                  </a:tcPr>
                </a:tc>
                <a:tc>
                  <a:txBody>
                    <a:bodyPr/>
                    <a:lstStyle/>
                    <a:p>
                      <a:pPr defTabSz="914400"/>
                      <a:r>
                        <a:rPr sz="1800"/>
                        <a:t>98</a:t>
                      </a:r>
                    </a:p>
                  </a:txBody>
                  <a:tcPr marL="35719" marR="35719" marT="35719" marB="35719" anchor="ctr" horzOverflow="overflow">
                    <a:solidFill>
                      <a:srgbClr val="DCDEE0"/>
                    </a:solidFill>
                  </a:tcPr>
                </a:tc>
                <a:tc>
                  <a:txBody>
                    <a:bodyPr/>
                    <a:lstStyle/>
                    <a:p>
                      <a:pPr defTabSz="914400"/>
                      <a:r>
                        <a:rPr sz="1800"/>
                        <a:t>7</a:t>
                      </a:r>
                    </a:p>
                  </a:txBody>
                  <a:tcPr marL="35719" marR="35719" marT="35719" marB="35719" anchor="ctr" horzOverflow="overflow">
                    <a:solidFill>
                      <a:srgbClr val="DCDEE0"/>
                    </a:solidFill>
                  </a:tcPr>
                </a:tc>
                <a:extLst>
                  <a:ext uri="{0D108BD9-81ED-4DB2-BD59-A6C34878D82A}">
                    <a16:rowId xmlns:a16="http://schemas.microsoft.com/office/drawing/2014/main" val="10002"/>
                  </a:ext>
                </a:extLst>
              </a:tr>
              <a:tr h="582601">
                <a:tc>
                  <a:txBody>
                    <a:bodyPr/>
                    <a:lstStyle/>
                    <a:p>
                      <a:pPr defTabSz="914400"/>
                      <a:r>
                        <a:rPr sz="1800"/>
                        <a:t>a8</a:t>
                      </a:r>
                    </a:p>
                  </a:txBody>
                  <a:tcPr marL="35719" marR="35719" marT="35719" marB="35719" anchor="ctr" horzOverflow="overflow">
                    <a:solidFill>
                      <a:srgbClr val="DCDEE0"/>
                    </a:solidFill>
                  </a:tcPr>
                </a:tc>
                <a:tc>
                  <a:txBody>
                    <a:bodyPr/>
                    <a:lstStyle/>
                    <a:p>
                      <a:pPr defTabSz="914400"/>
                      <a:r>
                        <a:rPr sz="1800"/>
                        <a:t>8d</a:t>
                      </a:r>
                    </a:p>
                  </a:txBody>
                  <a:tcPr marL="35719" marR="35719" marT="35719" marB="35719" anchor="ctr" horzOverflow="overflow">
                    <a:solidFill>
                      <a:srgbClr val="DCDEE0"/>
                    </a:solidFill>
                  </a:tcPr>
                </a:tc>
                <a:tc>
                  <a:txBody>
                    <a:bodyPr/>
                    <a:lstStyle/>
                    <a:p>
                      <a:pPr defTabSz="914400"/>
                      <a:r>
                        <a:rPr sz="1800"/>
                        <a:t>a2</a:t>
                      </a:r>
                    </a:p>
                  </a:txBody>
                  <a:tcPr marL="35719" marR="35719" marT="35719" marB="35719" anchor="ctr" horzOverflow="overflow">
                    <a:solidFill>
                      <a:srgbClr val="DCDEE0"/>
                    </a:solidFill>
                  </a:tcPr>
                </a:tc>
                <a:tc>
                  <a:txBody>
                    <a:bodyPr/>
                    <a:lstStyle/>
                    <a:p>
                      <a:pPr defTabSz="914400"/>
                      <a:r>
                        <a:rPr sz="1800"/>
                        <a:t>34</a:t>
                      </a:r>
                    </a:p>
                  </a:txBody>
                  <a:tcPr marL="35719" marR="35719" marT="35719" marB="35719" anchor="ctr" horzOverflow="overflow">
                    <a:solidFill>
                      <a:srgbClr val="DCDEE0"/>
                    </a:solidFill>
                  </a:tcPr>
                </a:tc>
                <a:extLst>
                  <a:ext uri="{0D108BD9-81ED-4DB2-BD59-A6C34878D82A}">
                    <a16:rowId xmlns:a16="http://schemas.microsoft.com/office/drawing/2014/main" val="10003"/>
                  </a:ext>
                </a:extLst>
              </a:tr>
            </a:tbl>
          </a:graphicData>
        </a:graphic>
      </p:graphicFrame>
      <p:graphicFrame>
        <p:nvGraphicFramePr>
          <p:cNvPr id="1213" name="Table"/>
          <p:cNvGraphicFramePr/>
          <p:nvPr/>
        </p:nvGraphicFramePr>
        <p:xfrm>
          <a:off x="5256610"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28</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ab</a:t>
                      </a:r>
                    </a:p>
                  </a:txBody>
                  <a:tcPr marL="35719" marR="35719" marT="35719" marB="35719" anchor="ctr" horzOverflow="overflow">
                    <a:solidFill>
                      <a:srgbClr val="A6AAA9"/>
                    </a:solidFill>
                  </a:tcPr>
                </a:tc>
                <a:tc>
                  <a:txBody>
                    <a:bodyPr/>
                    <a:lstStyle/>
                    <a:p>
                      <a:pPr defTabSz="914400">
                        <a:tabLst>
                          <a:tab pos="1181100" algn="l"/>
                        </a:tabLst>
                        <a:defRPr b="0">
                          <a:solidFill>
                            <a:srgbClr val="000000"/>
                          </a:solidFill>
                        </a:defRPr>
                      </a:pPr>
                      <a:r>
                        <a:rPr sz="1800">
                          <a:solidFill>
                            <a:schemeClr val="accent1">
                              <a:hueOff val="273561"/>
                              <a:satOff val="2937"/>
                              <a:lumOff val="-22233"/>
                            </a:schemeClr>
                          </a:solidFill>
                          <a:latin typeface="+mn-lt"/>
                          <a:ea typeface="+mn-ea"/>
                          <a:cs typeface="+mn-cs"/>
                        </a:rPr>
                        <a:t>9</a:t>
                      </a:r>
                    </a:p>
                  </a:txBody>
                  <a:tcPr marL="35719" marR="35719" marT="35719" marB="35719" anchor="ctr" horzOverflow="overflow">
                    <a:solidFill>
                      <a:srgbClr val="A6AAA9"/>
                    </a:solidFill>
                  </a:tcPr>
                </a:tc>
                <a:extLst>
                  <a:ext uri="{0D108BD9-81ED-4DB2-BD59-A6C34878D82A}">
                    <a16:rowId xmlns:a16="http://schemas.microsoft.com/office/drawing/2014/main" val="10000"/>
                  </a:ext>
                </a:extLst>
              </a:tr>
              <a:tr h="582601">
                <a:tc>
                  <a:txBody>
                    <a:bodyPr/>
                    <a:lstStyle/>
                    <a:p>
                      <a:pPr defTabSz="914400"/>
                      <a:r>
                        <a:rPr sz="1800">
                          <a:solidFill>
                            <a:schemeClr val="accent1">
                              <a:hueOff val="273561"/>
                              <a:satOff val="2937"/>
                              <a:lumOff val="-22233"/>
                            </a:schemeClr>
                          </a:solidFill>
                        </a:rPr>
                        <a:t>7e</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ab</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f7</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cf</a:t>
                      </a:r>
                    </a:p>
                  </a:txBody>
                  <a:tcPr marL="35719" marR="35719" marT="35719" marB="35719" anchor="ctr" horzOverflow="overflow">
                    <a:lnL w="12700">
                      <a:solidFill>
                        <a:srgbClr val="606060"/>
                      </a:solidFill>
                      <a:miter lim="400000"/>
                    </a:lnL>
                    <a:lnR w="12700">
                      <a:solidFill>
                        <a:srgbClr val="606060"/>
                      </a:solidFill>
                      <a:miter lim="400000"/>
                    </a:lnR>
                    <a:lnB w="12700">
                      <a:solidFill>
                        <a:srgbClr val="606060"/>
                      </a:solidFill>
                      <a:miter lim="400000"/>
                    </a:lnB>
                    <a:solidFill>
                      <a:srgbClr val="A6AAA9"/>
                    </a:solidFill>
                  </a:tcPr>
                </a:tc>
                <a:extLst>
                  <a:ext uri="{0D108BD9-81ED-4DB2-BD59-A6C34878D82A}">
                    <a16:rowId xmlns:a16="http://schemas.microsoft.com/office/drawing/2014/main" val="10001"/>
                  </a:ext>
                </a:extLst>
              </a:tr>
              <a:tr h="582601">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a2</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15</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4f</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2"/>
                  </a:ext>
                </a:extLst>
              </a:tr>
              <a:tr h="582601">
                <a:tc>
                  <a:txBody>
                    <a:bodyPr/>
                    <a:lstStyle/>
                    <a:p>
                      <a:pPr defTabSz="914400"/>
                      <a:r>
                        <a:rPr sz="1800">
                          <a:solidFill>
                            <a:schemeClr val="accent1">
                              <a:hueOff val="273561"/>
                              <a:satOff val="2937"/>
                              <a:lumOff val="-22233"/>
                            </a:schemeClr>
                          </a:solidFill>
                        </a:rPr>
                        <a:t>16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a6</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88</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tc>
                  <a:txBody>
                    <a:bodyPr/>
                    <a:lstStyle/>
                    <a:p>
                      <a:pPr defTabSz="914400"/>
                      <a:r>
                        <a:rPr sz="1800">
                          <a:solidFill>
                            <a:schemeClr val="accent1">
                              <a:hueOff val="273561"/>
                              <a:satOff val="2937"/>
                              <a:lumOff val="-22233"/>
                            </a:schemeClr>
                          </a:solidFill>
                        </a:rPr>
                        <a:t>3c</a:t>
                      </a:r>
                    </a:p>
                  </a:txBody>
                  <a:tcPr marL="35719" marR="35719" marT="35719" marB="35719" anchor="ctr" horzOverflow="overflow">
                    <a:lnL w="12700">
                      <a:solidFill>
                        <a:srgbClr val="606060"/>
                      </a:solidFill>
                      <a:miter lim="400000"/>
                    </a:lnL>
                    <a:lnR w="12700">
                      <a:solidFill>
                        <a:srgbClr val="606060"/>
                      </a:solidFill>
                      <a:miter lim="400000"/>
                    </a:lnR>
                    <a:lnT w="12700">
                      <a:solidFill>
                        <a:srgbClr val="606060"/>
                      </a:solidFill>
                      <a:miter lim="400000"/>
                    </a:lnT>
                    <a:lnB w="12700">
                      <a:solidFill>
                        <a:srgbClr val="606060"/>
                      </a:solidFill>
                      <a:miter lim="400000"/>
                    </a:lnB>
                    <a:solidFill>
                      <a:srgbClr val="A6AAA9"/>
                    </a:solidFill>
                  </a:tcPr>
                </a:tc>
                <a:extLst>
                  <a:ext uri="{0D108BD9-81ED-4DB2-BD59-A6C34878D82A}">
                    <a16:rowId xmlns:a16="http://schemas.microsoft.com/office/drawing/2014/main" val="10003"/>
                  </a:ext>
                </a:extLst>
              </a:tr>
            </a:tbl>
          </a:graphicData>
        </a:graphic>
      </p:graphicFrame>
      <p:sp>
        <p:nvSpPr>
          <p:cNvPr id="1214" name="XOR"/>
          <p:cNvSpPr txBox="1"/>
          <p:nvPr/>
        </p:nvSpPr>
        <p:spPr>
          <a:xfrm>
            <a:off x="4475978" y="3326667"/>
            <a:ext cx="42479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XOR</a:t>
            </a:r>
          </a:p>
        </p:txBody>
      </p:sp>
      <p:graphicFrame>
        <p:nvGraphicFramePr>
          <p:cNvPr id="1215" name="Table"/>
          <p:cNvGraphicFramePr/>
          <p:nvPr/>
        </p:nvGraphicFramePr>
        <p:xfrm>
          <a:off x="8194477" y="2294931"/>
          <a:ext cx="2044024" cy="2330404"/>
        </p:xfrm>
        <a:graphic>
          <a:graphicData uri="http://schemas.openxmlformats.org/drawingml/2006/table">
            <a:tbl>
              <a:tblPr firstRow="1"/>
              <a:tblGrid>
                <a:gridCol w="511006">
                  <a:extLst>
                    <a:ext uri="{9D8B030D-6E8A-4147-A177-3AD203B41FA5}">
                      <a16:colId xmlns:a16="http://schemas.microsoft.com/office/drawing/2014/main" val="20000"/>
                    </a:ext>
                  </a:extLst>
                </a:gridCol>
                <a:gridCol w="511006">
                  <a:extLst>
                    <a:ext uri="{9D8B030D-6E8A-4147-A177-3AD203B41FA5}">
                      <a16:colId xmlns:a16="http://schemas.microsoft.com/office/drawing/2014/main" val="20001"/>
                    </a:ext>
                  </a:extLst>
                </a:gridCol>
                <a:gridCol w="511006">
                  <a:extLst>
                    <a:ext uri="{9D8B030D-6E8A-4147-A177-3AD203B41FA5}">
                      <a16:colId xmlns:a16="http://schemas.microsoft.com/office/drawing/2014/main" val="20002"/>
                    </a:ext>
                  </a:extLst>
                </a:gridCol>
                <a:gridCol w="511006">
                  <a:extLst>
                    <a:ext uri="{9D8B030D-6E8A-4147-A177-3AD203B41FA5}">
                      <a16:colId xmlns:a16="http://schemas.microsoft.com/office/drawing/2014/main" val="20003"/>
                    </a:ext>
                  </a:extLst>
                </a:gridCol>
              </a:tblGrid>
              <a:tr h="582601">
                <a:tc>
                  <a:txBody>
                    <a:bodyPr/>
                    <a:lstStyle/>
                    <a:p>
                      <a:pPr defTabSz="914400">
                        <a:tabLst>
                          <a:tab pos="1181100" algn="l"/>
                        </a:tabLst>
                        <a:defRPr b="0">
                          <a:solidFill>
                            <a:srgbClr val="000000"/>
                          </a:solidFill>
                        </a:defRPr>
                      </a:pPr>
                      <a:r>
                        <a:rPr sz="1800">
                          <a:latin typeface="+mn-lt"/>
                          <a:ea typeface="+mn-ea"/>
                          <a:cs typeface="+mn-cs"/>
                        </a:rPr>
                        <a:t>19</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9a</a:t>
                      </a:r>
                    </a:p>
                  </a:txBody>
                  <a:tcPr marL="35719" marR="35719" marT="35719" marB="35719" anchor="ctr" horzOverflow="overflow">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e9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582601">
                <a:tc>
                  <a:txBody>
                    <a:bodyPr/>
                    <a:lstStyle/>
                    <a:p>
                      <a:pPr defTabSz="914400"/>
                      <a:r>
                        <a:rPr sz="1800"/>
                        <a:t>3d</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f1</a:t>
                      </a:r>
                    </a:p>
                  </a:txBody>
                  <a:tcPr marL="35719" marR="35719" marT="35719" marB="35719" anchor="ctr" horzOverflow="overflow">
                    <a:solidFill>
                      <a:schemeClr val="accent3">
                        <a:satOff val="18648"/>
                        <a:lumOff val="5971"/>
                      </a:schemeClr>
                    </a:solidFill>
                  </a:tcPr>
                </a:tc>
                <a:tc>
                  <a:txBody>
                    <a:bodyPr/>
                    <a:lstStyle/>
                    <a:p>
                      <a:pPr defTabSz="914400"/>
                      <a:r>
                        <a:rPr sz="1800"/>
                        <a:t>c6</a:t>
                      </a:r>
                    </a:p>
                  </a:txBody>
                  <a:tcPr marL="35719" marR="35719" marT="35719" marB="35719" anchor="ctr" horzOverflow="overflow">
                    <a:solidFill>
                      <a:schemeClr val="accent3">
                        <a:satOff val="18648"/>
                        <a:lumOff val="5971"/>
                      </a:schemeClr>
                    </a:solidFill>
                  </a:tcPr>
                </a:tc>
                <a:tc>
                  <a:txBody>
                    <a:bodyPr/>
                    <a:lstStyle/>
                    <a:p>
                      <a:pPr defTabSz="914400"/>
                      <a:r>
                        <a:rPr sz="1800"/>
                        <a:t>f8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1"/>
                  </a:ext>
                </a:extLst>
              </a:tr>
              <a:tr h="582601">
                <a:tc>
                  <a:txBody>
                    <a:bodyPr/>
                    <a:lstStyle/>
                    <a:p>
                      <a:pPr defTabSz="914400"/>
                      <a:r>
                        <a:rPr sz="1800"/>
                        <a:t>e3</a:t>
                      </a:r>
                    </a:p>
                  </a:txBody>
                  <a:tcPr marL="35719" marR="35719" marT="35719" marB="35719" anchor="ctr" horzOverflow="overflow">
                    <a:lnL w="12700">
                      <a:solidFill>
                        <a:srgbClr val="606060"/>
                      </a:solidFill>
                      <a:miter lim="400000"/>
                    </a:lnL>
                    <a:solidFill>
                      <a:schemeClr val="accent3">
                        <a:satOff val="18648"/>
                        <a:lumOff val="5971"/>
                      </a:schemeClr>
                    </a:solidFill>
                  </a:tcPr>
                </a:tc>
                <a:tc>
                  <a:txBody>
                    <a:bodyPr/>
                    <a:lstStyle/>
                    <a:p>
                      <a:pPr defTabSz="914400"/>
                      <a:r>
                        <a:rPr sz="1800"/>
                        <a:t>92</a:t>
                      </a:r>
                    </a:p>
                  </a:txBody>
                  <a:tcPr marL="35719" marR="35719" marT="35719" marB="35719" anchor="ctr" horzOverflow="overflow">
                    <a:solidFill>
                      <a:schemeClr val="accent3">
                        <a:satOff val="18648"/>
                        <a:lumOff val="5971"/>
                      </a:schemeClr>
                    </a:solidFill>
                  </a:tcPr>
                </a:tc>
                <a:tc>
                  <a:txBody>
                    <a:bodyPr/>
                    <a:lstStyle/>
                    <a:p>
                      <a:pPr defTabSz="914400"/>
                      <a:r>
                        <a:rPr sz="1800"/>
                        <a:t>8d</a:t>
                      </a:r>
                    </a:p>
                  </a:txBody>
                  <a:tcPr marL="35719" marR="35719" marT="35719" marB="35719" anchor="ctr" horzOverflow="overflow">
                    <a:solidFill>
                      <a:schemeClr val="accent3">
                        <a:satOff val="18648"/>
                        <a:lumOff val="5971"/>
                      </a:schemeClr>
                    </a:solidFill>
                  </a:tcPr>
                </a:tc>
                <a:tc>
                  <a:txBody>
                    <a:bodyPr/>
                    <a:lstStyle/>
                    <a:p>
                      <a:pPr defTabSz="914400"/>
                      <a:r>
                        <a:rPr sz="1800"/>
                        <a:t>48</a:t>
                      </a:r>
                    </a:p>
                  </a:txBody>
                  <a:tcPr marL="35719" marR="35719" marT="35719" marB="35719" anchor="ctr" horzOverflow="overflow">
                    <a:lnR w="12700">
                      <a:solidFill>
                        <a:srgbClr val="606060"/>
                      </a:solidFill>
                      <a:miter lim="400000"/>
                    </a:lnR>
                    <a:solidFill>
                      <a:schemeClr val="accent3">
                        <a:satOff val="18648"/>
                        <a:lumOff val="5971"/>
                      </a:schemeClr>
                    </a:solidFill>
                  </a:tcPr>
                </a:tc>
                <a:extLst>
                  <a:ext uri="{0D108BD9-81ED-4DB2-BD59-A6C34878D82A}">
                    <a16:rowId xmlns:a16="http://schemas.microsoft.com/office/drawing/2014/main" val="10002"/>
                  </a:ext>
                </a:extLst>
              </a:tr>
              <a:tr h="582601">
                <a:tc>
                  <a:txBody>
                    <a:bodyPr/>
                    <a:lstStyle/>
                    <a:p>
                      <a:pPr defTabSz="914400"/>
                      <a:r>
                        <a:rPr sz="1800"/>
                        <a:t>be</a:t>
                      </a:r>
                    </a:p>
                  </a:txBody>
                  <a:tcPr marL="35719" marR="35719" marT="35719" marB="35719" anchor="ctr" horzOverflow="overflow">
                    <a:lnL w="12700">
                      <a:solidFill>
                        <a:srgbClr val="606060"/>
                      </a:solidFill>
                      <a:miter lim="400000"/>
                    </a:lnL>
                    <a:lnB w="12700">
                      <a:solidFill>
                        <a:srgbClr val="606060"/>
                      </a:solidFill>
                      <a:miter lim="400000"/>
                    </a:lnB>
                    <a:solidFill>
                      <a:schemeClr val="accent3">
                        <a:satOff val="18648"/>
                        <a:lumOff val="5971"/>
                      </a:schemeClr>
                    </a:solidFill>
                  </a:tcPr>
                </a:tc>
                <a:tc>
                  <a:txBody>
                    <a:bodyPr/>
                    <a:lstStyle/>
                    <a:p>
                      <a:pPr defTabSz="914400"/>
                      <a:r>
                        <a:rPr sz="1800"/>
                        <a:t>2b</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800"/>
                        <a:t>2a</a:t>
                      </a:r>
                    </a:p>
                  </a:txBody>
                  <a:tcPr marL="35719" marR="35719" marT="35719" marB="35719" anchor="ctr" horzOverflow="overflow">
                    <a:lnB w="12700">
                      <a:solidFill>
                        <a:srgbClr val="606060"/>
                      </a:solidFill>
                      <a:miter lim="400000"/>
                    </a:lnB>
                    <a:solidFill>
                      <a:schemeClr val="accent3">
                        <a:satOff val="18648"/>
                        <a:lumOff val="5971"/>
                      </a:schemeClr>
                    </a:solidFill>
                  </a:tcPr>
                </a:tc>
                <a:tc>
                  <a:txBody>
                    <a:bodyPr/>
                    <a:lstStyle/>
                    <a:p>
                      <a:pPr defTabSz="914400"/>
                      <a:r>
                        <a:rPr sz="1800"/>
                        <a:t>8</a:t>
                      </a:r>
                    </a:p>
                  </a:txBody>
                  <a:tcPr marL="35719" marR="35719" marT="35719" marB="35719" anchor="ctr" horzOverflow="overflow">
                    <a:lnR w="12700">
                      <a:solidFill>
                        <a:srgbClr val="606060"/>
                      </a:solidFill>
                      <a:miter lim="400000"/>
                    </a:lnR>
                    <a:lnB w="12700">
                      <a:solidFill>
                        <a:srgbClr val="606060"/>
                      </a:solidFill>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216" name="="/>
          <p:cNvSpPr txBox="1"/>
          <p:nvPr/>
        </p:nvSpPr>
        <p:spPr>
          <a:xfrm>
            <a:off x="7616812" y="3326667"/>
            <a:ext cx="16671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b="1">
                <a:latin typeface="Helvetica"/>
                <a:ea typeface="Helvetica"/>
                <a:cs typeface="Helvetica"/>
                <a:sym typeface="Helvetica"/>
              </a:defRPr>
            </a:lvl1pPr>
          </a:lstStyle>
          <a:p>
            <a:r>
              <a:rPr sz="1266"/>
              <a:t>=</a:t>
            </a:r>
          </a:p>
        </p:txBody>
      </p:sp>
      <p:sp>
        <p:nvSpPr>
          <p:cNvPr id="1217" name="Plain text"/>
          <p:cNvSpPr txBox="1"/>
          <p:nvPr/>
        </p:nvSpPr>
        <p:spPr>
          <a:xfrm>
            <a:off x="2591149" y="4844836"/>
            <a:ext cx="6855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Plain text</a:t>
            </a:r>
          </a:p>
        </p:txBody>
      </p:sp>
      <p:sp>
        <p:nvSpPr>
          <p:cNvPr id="1218" name="Key"/>
          <p:cNvSpPr txBox="1"/>
          <p:nvPr/>
        </p:nvSpPr>
        <p:spPr>
          <a:xfrm>
            <a:off x="5963032" y="4844836"/>
            <a:ext cx="30700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Key</a:t>
            </a:r>
          </a:p>
        </p:txBody>
      </p:sp>
      <p:sp>
        <p:nvSpPr>
          <p:cNvPr id="1219" name="Cipher text"/>
          <p:cNvSpPr txBox="1"/>
          <p:nvPr/>
        </p:nvSpPr>
        <p:spPr>
          <a:xfrm>
            <a:off x="8386935" y="4844836"/>
            <a:ext cx="794578"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Cipher text</a:t>
            </a:r>
          </a:p>
        </p:txBody>
      </p:sp>
      <p:sp>
        <p:nvSpPr>
          <p:cNvPr id="1220" name="Application of the AddRoundKey() function defined in FIPS 174"/>
          <p:cNvSpPr txBox="1"/>
          <p:nvPr/>
        </p:nvSpPr>
        <p:spPr>
          <a:xfrm>
            <a:off x="2279352" y="1308679"/>
            <a:ext cx="516437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spAutoFit/>
          </a:bodyPr>
          <a:lstStyle>
            <a:lvl1pPr algn="l"/>
          </a:lstStyle>
          <a:p>
            <a:r>
              <a:rPr sz="1266"/>
              <a:t>Application of the AddRoundKey() function defined in FIPS 174</a:t>
            </a:r>
          </a:p>
        </p:txBody>
      </p:sp>
      <p:graphicFrame>
        <p:nvGraphicFramePr>
          <p:cNvPr id="1221" name="Table"/>
          <p:cNvGraphicFramePr/>
          <p:nvPr/>
        </p:nvGraphicFramePr>
        <p:xfrm>
          <a:off x="2140149" y="5545337"/>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0100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graphicFrame>
        <p:nvGraphicFramePr>
          <p:cNvPr id="1222" name="Table"/>
          <p:cNvGraphicFramePr/>
          <p:nvPr/>
        </p:nvGraphicFramePr>
        <p:xfrm>
          <a:off x="2140149" y="5956103"/>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0111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
        <p:nvSpPr>
          <p:cNvPr id="1223" name="Line"/>
          <p:cNvSpPr/>
          <p:nvPr/>
        </p:nvSpPr>
        <p:spPr>
          <a:xfrm>
            <a:off x="3404746" y="5202878"/>
            <a:ext cx="1" cy="34112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224" name="Table"/>
          <p:cNvGraphicFramePr/>
          <p:nvPr/>
        </p:nvGraphicFramePr>
        <p:xfrm>
          <a:off x="2140149" y="6438305"/>
          <a:ext cx="7258816" cy="273890"/>
        </p:xfrm>
        <a:graphic>
          <a:graphicData uri="http://schemas.openxmlformats.org/drawingml/2006/table">
            <a:tbl>
              <a:tblPr/>
              <a:tblGrid>
                <a:gridCol w="226838">
                  <a:extLst>
                    <a:ext uri="{9D8B030D-6E8A-4147-A177-3AD203B41FA5}">
                      <a16:colId xmlns:a16="http://schemas.microsoft.com/office/drawing/2014/main" val="20000"/>
                    </a:ext>
                  </a:extLst>
                </a:gridCol>
                <a:gridCol w="226838">
                  <a:extLst>
                    <a:ext uri="{9D8B030D-6E8A-4147-A177-3AD203B41FA5}">
                      <a16:colId xmlns:a16="http://schemas.microsoft.com/office/drawing/2014/main" val="20001"/>
                    </a:ext>
                  </a:extLst>
                </a:gridCol>
                <a:gridCol w="226838">
                  <a:extLst>
                    <a:ext uri="{9D8B030D-6E8A-4147-A177-3AD203B41FA5}">
                      <a16:colId xmlns:a16="http://schemas.microsoft.com/office/drawing/2014/main" val="20002"/>
                    </a:ext>
                  </a:extLst>
                </a:gridCol>
                <a:gridCol w="226838">
                  <a:extLst>
                    <a:ext uri="{9D8B030D-6E8A-4147-A177-3AD203B41FA5}">
                      <a16:colId xmlns:a16="http://schemas.microsoft.com/office/drawing/2014/main" val="20003"/>
                    </a:ext>
                  </a:extLst>
                </a:gridCol>
                <a:gridCol w="226838">
                  <a:extLst>
                    <a:ext uri="{9D8B030D-6E8A-4147-A177-3AD203B41FA5}">
                      <a16:colId xmlns:a16="http://schemas.microsoft.com/office/drawing/2014/main" val="20004"/>
                    </a:ext>
                  </a:extLst>
                </a:gridCol>
                <a:gridCol w="226838">
                  <a:extLst>
                    <a:ext uri="{9D8B030D-6E8A-4147-A177-3AD203B41FA5}">
                      <a16:colId xmlns:a16="http://schemas.microsoft.com/office/drawing/2014/main" val="20005"/>
                    </a:ext>
                  </a:extLst>
                </a:gridCol>
                <a:gridCol w="226838">
                  <a:extLst>
                    <a:ext uri="{9D8B030D-6E8A-4147-A177-3AD203B41FA5}">
                      <a16:colId xmlns:a16="http://schemas.microsoft.com/office/drawing/2014/main" val="20006"/>
                    </a:ext>
                  </a:extLst>
                </a:gridCol>
                <a:gridCol w="226838">
                  <a:extLst>
                    <a:ext uri="{9D8B030D-6E8A-4147-A177-3AD203B41FA5}">
                      <a16:colId xmlns:a16="http://schemas.microsoft.com/office/drawing/2014/main" val="20007"/>
                    </a:ext>
                  </a:extLst>
                </a:gridCol>
                <a:gridCol w="226838">
                  <a:extLst>
                    <a:ext uri="{9D8B030D-6E8A-4147-A177-3AD203B41FA5}">
                      <a16:colId xmlns:a16="http://schemas.microsoft.com/office/drawing/2014/main" val="20008"/>
                    </a:ext>
                  </a:extLst>
                </a:gridCol>
                <a:gridCol w="226838">
                  <a:extLst>
                    <a:ext uri="{9D8B030D-6E8A-4147-A177-3AD203B41FA5}">
                      <a16:colId xmlns:a16="http://schemas.microsoft.com/office/drawing/2014/main" val="20009"/>
                    </a:ext>
                  </a:extLst>
                </a:gridCol>
                <a:gridCol w="226838">
                  <a:extLst>
                    <a:ext uri="{9D8B030D-6E8A-4147-A177-3AD203B41FA5}">
                      <a16:colId xmlns:a16="http://schemas.microsoft.com/office/drawing/2014/main" val="20010"/>
                    </a:ext>
                  </a:extLst>
                </a:gridCol>
                <a:gridCol w="226838">
                  <a:extLst>
                    <a:ext uri="{9D8B030D-6E8A-4147-A177-3AD203B41FA5}">
                      <a16:colId xmlns:a16="http://schemas.microsoft.com/office/drawing/2014/main" val="20011"/>
                    </a:ext>
                  </a:extLst>
                </a:gridCol>
                <a:gridCol w="226838">
                  <a:extLst>
                    <a:ext uri="{9D8B030D-6E8A-4147-A177-3AD203B41FA5}">
                      <a16:colId xmlns:a16="http://schemas.microsoft.com/office/drawing/2014/main" val="20012"/>
                    </a:ext>
                  </a:extLst>
                </a:gridCol>
                <a:gridCol w="226838">
                  <a:extLst>
                    <a:ext uri="{9D8B030D-6E8A-4147-A177-3AD203B41FA5}">
                      <a16:colId xmlns:a16="http://schemas.microsoft.com/office/drawing/2014/main" val="20013"/>
                    </a:ext>
                  </a:extLst>
                </a:gridCol>
                <a:gridCol w="226838">
                  <a:extLst>
                    <a:ext uri="{9D8B030D-6E8A-4147-A177-3AD203B41FA5}">
                      <a16:colId xmlns:a16="http://schemas.microsoft.com/office/drawing/2014/main" val="20014"/>
                    </a:ext>
                  </a:extLst>
                </a:gridCol>
                <a:gridCol w="226838">
                  <a:extLst>
                    <a:ext uri="{9D8B030D-6E8A-4147-A177-3AD203B41FA5}">
                      <a16:colId xmlns:a16="http://schemas.microsoft.com/office/drawing/2014/main" val="20015"/>
                    </a:ext>
                  </a:extLst>
                </a:gridCol>
                <a:gridCol w="226838">
                  <a:extLst>
                    <a:ext uri="{9D8B030D-6E8A-4147-A177-3AD203B41FA5}">
                      <a16:colId xmlns:a16="http://schemas.microsoft.com/office/drawing/2014/main" val="20016"/>
                    </a:ext>
                  </a:extLst>
                </a:gridCol>
                <a:gridCol w="226838">
                  <a:extLst>
                    <a:ext uri="{9D8B030D-6E8A-4147-A177-3AD203B41FA5}">
                      <a16:colId xmlns:a16="http://schemas.microsoft.com/office/drawing/2014/main" val="20017"/>
                    </a:ext>
                  </a:extLst>
                </a:gridCol>
                <a:gridCol w="226838">
                  <a:extLst>
                    <a:ext uri="{9D8B030D-6E8A-4147-A177-3AD203B41FA5}">
                      <a16:colId xmlns:a16="http://schemas.microsoft.com/office/drawing/2014/main" val="20018"/>
                    </a:ext>
                  </a:extLst>
                </a:gridCol>
                <a:gridCol w="226838">
                  <a:extLst>
                    <a:ext uri="{9D8B030D-6E8A-4147-A177-3AD203B41FA5}">
                      <a16:colId xmlns:a16="http://schemas.microsoft.com/office/drawing/2014/main" val="20019"/>
                    </a:ext>
                  </a:extLst>
                </a:gridCol>
                <a:gridCol w="226838">
                  <a:extLst>
                    <a:ext uri="{9D8B030D-6E8A-4147-A177-3AD203B41FA5}">
                      <a16:colId xmlns:a16="http://schemas.microsoft.com/office/drawing/2014/main" val="20020"/>
                    </a:ext>
                  </a:extLst>
                </a:gridCol>
                <a:gridCol w="226838">
                  <a:extLst>
                    <a:ext uri="{9D8B030D-6E8A-4147-A177-3AD203B41FA5}">
                      <a16:colId xmlns:a16="http://schemas.microsoft.com/office/drawing/2014/main" val="20021"/>
                    </a:ext>
                  </a:extLst>
                </a:gridCol>
                <a:gridCol w="226838">
                  <a:extLst>
                    <a:ext uri="{9D8B030D-6E8A-4147-A177-3AD203B41FA5}">
                      <a16:colId xmlns:a16="http://schemas.microsoft.com/office/drawing/2014/main" val="20022"/>
                    </a:ext>
                  </a:extLst>
                </a:gridCol>
                <a:gridCol w="226838">
                  <a:extLst>
                    <a:ext uri="{9D8B030D-6E8A-4147-A177-3AD203B41FA5}">
                      <a16:colId xmlns:a16="http://schemas.microsoft.com/office/drawing/2014/main" val="20023"/>
                    </a:ext>
                  </a:extLst>
                </a:gridCol>
                <a:gridCol w="226838">
                  <a:extLst>
                    <a:ext uri="{9D8B030D-6E8A-4147-A177-3AD203B41FA5}">
                      <a16:colId xmlns:a16="http://schemas.microsoft.com/office/drawing/2014/main" val="20024"/>
                    </a:ext>
                  </a:extLst>
                </a:gridCol>
                <a:gridCol w="226838">
                  <a:extLst>
                    <a:ext uri="{9D8B030D-6E8A-4147-A177-3AD203B41FA5}">
                      <a16:colId xmlns:a16="http://schemas.microsoft.com/office/drawing/2014/main" val="20025"/>
                    </a:ext>
                  </a:extLst>
                </a:gridCol>
                <a:gridCol w="226838">
                  <a:extLst>
                    <a:ext uri="{9D8B030D-6E8A-4147-A177-3AD203B41FA5}">
                      <a16:colId xmlns:a16="http://schemas.microsoft.com/office/drawing/2014/main" val="20026"/>
                    </a:ext>
                  </a:extLst>
                </a:gridCol>
                <a:gridCol w="226838">
                  <a:extLst>
                    <a:ext uri="{9D8B030D-6E8A-4147-A177-3AD203B41FA5}">
                      <a16:colId xmlns:a16="http://schemas.microsoft.com/office/drawing/2014/main" val="20027"/>
                    </a:ext>
                  </a:extLst>
                </a:gridCol>
                <a:gridCol w="226838">
                  <a:extLst>
                    <a:ext uri="{9D8B030D-6E8A-4147-A177-3AD203B41FA5}">
                      <a16:colId xmlns:a16="http://schemas.microsoft.com/office/drawing/2014/main" val="20028"/>
                    </a:ext>
                  </a:extLst>
                </a:gridCol>
                <a:gridCol w="226838">
                  <a:extLst>
                    <a:ext uri="{9D8B030D-6E8A-4147-A177-3AD203B41FA5}">
                      <a16:colId xmlns:a16="http://schemas.microsoft.com/office/drawing/2014/main" val="20029"/>
                    </a:ext>
                  </a:extLst>
                </a:gridCol>
                <a:gridCol w="226838">
                  <a:extLst>
                    <a:ext uri="{9D8B030D-6E8A-4147-A177-3AD203B41FA5}">
                      <a16:colId xmlns:a16="http://schemas.microsoft.com/office/drawing/2014/main" val="20030"/>
                    </a:ext>
                  </a:extLst>
                </a:gridCol>
                <a:gridCol w="226838">
                  <a:extLst>
                    <a:ext uri="{9D8B030D-6E8A-4147-A177-3AD203B41FA5}">
                      <a16:colId xmlns:a16="http://schemas.microsoft.com/office/drawing/2014/main" val="20031"/>
                    </a:ext>
                  </a:extLst>
                </a:gridCol>
              </a:tblGrid>
              <a:tr h="273890">
                <a:tc>
                  <a:txBody>
                    <a:bodyPr/>
                    <a:lstStyle/>
                    <a:p>
                      <a:pPr defTabSz="914400"/>
                      <a:r>
                        <a:rPr sz="500"/>
                        <a:t>0001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0001</a:t>
                      </a:r>
                    </a:p>
                  </a:txBody>
                  <a:tcPr marL="35719" marR="35719" marT="35719" marB="35719" anchor="ctr" horzOverflow="overflow"/>
                </a:tc>
                <a:tc>
                  <a:txBody>
                    <a:bodyPr/>
                    <a:lstStyle/>
                    <a:p>
                      <a:pPr defTabSz="914400"/>
                      <a:r>
                        <a:rPr sz="500"/>
                        <a:t>1100</a:t>
                      </a:r>
                    </a:p>
                  </a:txBody>
                  <a:tcPr marL="35719" marR="35719" marT="35719" marB="35719" anchor="ctr" horzOverflow="overflow"/>
                </a:tc>
                <a:tc>
                  <a:txBody>
                    <a:bodyPr/>
                    <a:lstStyle/>
                    <a:p>
                      <a:pPr defTabSz="914400"/>
                      <a:r>
                        <a:rPr sz="500"/>
                        <a:t>0110</a:t>
                      </a:r>
                    </a:p>
                  </a:txBody>
                  <a:tcPr marL="35719" marR="35719" marT="35719" marB="35719" anchor="ctr" horzOverflow="overflow"/>
                </a:tc>
                <a:tc>
                  <a:txBody>
                    <a:bodyPr/>
                    <a:lstStyle/>
                    <a:p>
                      <a:pPr defTabSz="914400"/>
                      <a:r>
                        <a:rPr sz="500"/>
                        <a:t>1111</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0011</a:t>
                      </a:r>
                    </a:p>
                  </a:txBody>
                  <a:tcPr marL="35719" marR="35719" marT="35719" marB="35719" anchor="ctr" horzOverflow="overflow"/>
                </a:tc>
                <a:tc>
                  <a:txBody>
                    <a:bodyPr/>
                    <a:lstStyle/>
                    <a:p>
                      <a:pPr defTabSz="914400"/>
                      <a:r>
                        <a:rPr sz="500"/>
                        <a:t>1001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1101</a:t>
                      </a:r>
                    </a:p>
                  </a:txBody>
                  <a:tcPr marL="35719" marR="35719" marT="35719" marB="35719" anchor="ctr" horzOverflow="overflow"/>
                </a:tc>
                <a:tc>
                  <a:txBody>
                    <a:bodyPr/>
                    <a:lstStyle/>
                    <a:p>
                      <a:pPr defTabSz="914400"/>
                      <a:r>
                        <a:rPr sz="500"/>
                        <a:t>0100</a:t>
                      </a:r>
                    </a:p>
                  </a:txBody>
                  <a:tcPr marL="35719" marR="35719" marT="35719" marB="35719" anchor="ctr" horzOverflow="overflow"/>
                </a:tc>
                <a:tc>
                  <a:txBody>
                    <a:bodyPr/>
                    <a:lstStyle/>
                    <a:p>
                      <a:pPr defTabSz="914400"/>
                      <a:r>
                        <a:rPr sz="500"/>
                        <a:t>1000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1110</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1011</a:t>
                      </a:r>
                    </a:p>
                  </a:txBody>
                  <a:tcPr marL="35719" marR="35719" marT="35719" marB="35719" anchor="ctr" horzOverflow="overflow"/>
                </a:tc>
                <a:tc>
                  <a:txBody>
                    <a:bodyPr/>
                    <a:lstStyle/>
                    <a:p>
                      <a:pPr defTabSz="914400"/>
                      <a:r>
                        <a:rPr sz="500"/>
                        <a:t>0010</a:t>
                      </a:r>
                    </a:p>
                  </a:txBody>
                  <a:tcPr marL="35719" marR="35719" marT="35719" marB="35719" anchor="ctr" horzOverflow="overflow"/>
                </a:tc>
                <a:tc>
                  <a:txBody>
                    <a:bodyPr/>
                    <a:lstStyle/>
                    <a:p>
                      <a:pPr defTabSz="914400"/>
                      <a:r>
                        <a:rPr sz="500"/>
                        <a:t>1010</a:t>
                      </a:r>
                    </a:p>
                  </a:txBody>
                  <a:tcPr marL="35719" marR="35719" marT="35719" marB="35719" anchor="ctr" horzOverflow="overflow"/>
                </a:tc>
                <a:tc>
                  <a:txBody>
                    <a:bodyPr/>
                    <a:lstStyle/>
                    <a:p>
                      <a:pPr defTabSz="914400"/>
                      <a:r>
                        <a:rPr sz="500"/>
                        <a:t>0000</a:t>
                      </a:r>
                    </a:p>
                  </a:txBody>
                  <a:tcPr marL="35719" marR="35719" marT="35719" marB="35719" anchor="ctr" horzOverflow="overflow"/>
                </a:tc>
                <a:tc>
                  <a:txBody>
                    <a:bodyPr/>
                    <a:lstStyle/>
                    <a:p>
                      <a:pPr defTabSz="914400"/>
                      <a:r>
                        <a:rPr sz="500"/>
                        <a:t>1000</a:t>
                      </a:r>
                    </a:p>
                  </a:txBody>
                  <a:tcPr marL="35719" marR="35719" marT="35719" marB="35719" anchor="ctr" horzOverflow="overflow"/>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758021845"/>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82" name="Footer Placeholder 3">
            <a:extLst>
              <a:ext uri="{FF2B5EF4-FFF2-40B4-BE49-F238E27FC236}">
                <a16:creationId xmlns:a16="http://schemas.microsoft.com/office/drawing/2014/main" id="{720FEAB0-2A35-477A-9B17-87E63EAAC925}"/>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1226" name="Generation of round keys"/>
          <p:cNvSpPr txBox="1">
            <a:spLocks noGrp="1"/>
          </p:cNvSpPr>
          <p:nvPr>
            <p:ph type="title"/>
          </p:nvPr>
        </p:nvSpPr>
        <p:spPr>
          <a:xfrm>
            <a:off x="609759" y="274702"/>
            <a:ext cx="9525657" cy="866110"/>
          </a:xfrm>
          <a:prstGeom prst="rect">
            <a:avLst/>
          </a:prstGeom>
        </p:spPr>
        <p:txBody>
          <a:bodyPr anchor="b">
            <a:normAutofit/>
          </a:bodyPr>
          <a:lstStyle/>
          <a:p>
            <a:r>
              <a:t>Generation of round keys</a:t>
            </a:r>
          </a:p>
        </p:txBody>
      </p:sp>
      <p:graphicFrame>
        <p:nvGraphicFramePr>
          <p:cNvPr id="1229" name="Section 6.5…">
            <a:extLst>
              <a:ext uri="{FF2B5EF4-FFF2-40B4-BE49-F238E27FC236}">
                <a16:creationId xmlns:a16="http://schemas.microsoft.com/office/drawing/2014/main" id="{E71CD0A6-33A9-4E4B-9046-EAB99F15AE6D}"/>
              </a:ext>
            </a:extLst>
          </p:cNvPr>
          <p:cNvGraphicFramePr/>
          <p:nvPr>
            <p:extLst>
              <p:ext uri="{D42A27DB-BD31-4B8C-83A1-F6EECF244321}">
                <p14:modId xmlns:p14="http://schemas.microsoft.com/office/powerpoint/2010/main" val="190104991"/>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396552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 name="Purpose and summary"/>
          <p:cNvSpPr txBox="1">
            <a:spLocks noGrp="1"/>
          </p:cNvSpPr>
          <p:nvPr>
            <p:ph type="title"/>
          </p:nvPr>
        </p:nvSpPr>
        <p:spPr>
          <a:prstGeom prst="rect">
            <a:avLst/>
          </a:prstGeom>
        </p:spPr>
        <p:txBody>
          <a:bodyPr/>
          <a:lstStyle/>
          <a:p>
            <a:r>
              <a:rPr lang="en-GB" dirty="0"/>
              <a:t>Generation of round keys - </a:t>
            </a:r>
            <a:r>
              <a:rPr dirty="0"/>
              <a:t>Purpose and summary</a:t>
            </a:r>
          </a:p>
        </p:txBody>
      </p:sp>
      <p:sp>
        <p:nvSpPr>
          <p:cNvPr id="1230" name="Use a variation of the key in every round…"/>
          <p:cNvSpPr txBox="1">
            <a:spLocks noGrp="1"/>
          </p:cNvSpPr>
          <p:nvPr>
            <p:ph sz="quarter" idx="10"/>
          </p:nvPr>
        </p:nvSpPr>
        <p:spPr>
          <a:prstGeom prst="rect">
            <a:avLst/>
          </a:prstGeom>
        </p:spPr>
        <p:txBody>
          <a:bodyPr/>
          <a:lstStyle/>
          <a:p>
            <a:pPr marL="342900" indent="-342900">
              <a:buFont typeface="Arial" panose="020B0604020202020204" pitchFamily="34" charset="0"/>
              <a:buChar char="•"/>
            </a:pPr>
            <a:r>
              <a:rPr dirty="0"/>
              <a:t>Use a variation of the key in every round</a:t>
            </a:r>
          </a:p>
          <a:p>
            <a:pPr marL="342900" indent="-342900">
              <a:buFont typeface="Arial" panose="020B0604020202020204" pitchFamily="34" charset="0"/>
              <a:buChar char="•"/>
            </a:pPr>
            <a:r>
              <a:rPr dirty="0"/>
              <a:t>Applies similar transposition and substitution techniques as for modifying the plain text in each round.</a:t>
            </a:r>
          </a:p>
          <a:p>
            <a:pPr marL="342900" indent="-342900">
              <a:buFont typeface="Arial" panose="020B0604020202020204" pitchFamily="34" charset="0"/>
              <a:buChar char="•"/>
            </a:pPr>
            <a:r>
              <a:rPr dirty="0"/>
              <a:t>Applies cross multiplication of round keys (i.e. key n uses key n-1 in its generation)</a:t>
            </a:r>
          </a:p>
          <a:p>
            <a:pPr marL="342900" indent="-342900">
              <a:buFont typeface="Arial" panose="020B0604020202020204" pitchFamily="34" charset="0"/>
              <a:buChar char="•"/>
            </a:pPr>
            <a:r>
              <a:rPr dirty="0"/>
              <a:t>Also referred to as key expansion </a:t>
            </a:r>
          </a:p>
        </p:txBody>
      </p:sp>
    </p:spTree>
    <p:extLst>
      <p:ext uri="{BB962C8B-B14F-4D97-AF65-F5344CB8AC3E}">
        <p14:creationId xmlns:p14="http://schemas.microsoft.com/office/powerpoint/2010/main" val="2045366834"/>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34"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35"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36"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Tree>
    <p:extLst>
      <p:ext uri="{BB962C8B-B14F-4D97-AF65-F5344CB8AC3E}">
        <p14:creationId xmlns:p14="http://schemas.microsoft.com/office/powerpoint/2010/main" val="127907802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38"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39"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40"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41" name="Table"/>
          <p:cNvGraphicFramePr/>
          <p:nvPr/>
        </p:nvGraphicFramePr>
        <p:xfrm>
          <a:off x="3220641" y="2995910"/>
          <a:ext cx="401836" cy="1607344"/>
        </p:xfrm>
        <a:graphic>
          <a:graphicData uri="http://schemas.openxmlformats.org/drawingml/2006/table">
            <a:tbl>
              <a:tblPr/>
              <a:tblGrid>
                <a:gridCol w="401836">
                  <a:extLst>
                    <a:ext uri="{9D8B030D-6E8A-4147-A177-3AD203B41FA5}">
                      <a16:colId xmlns:a16="http://schemas.microsoft.com/office/drawing/2014/main" val="20000"/>
                    </a:ext>
                  </a:extLst>
                </a:gridCol>
              </a:tblGrid>
              <a:tr h="401836">
                <a:tc>
                  <a:txBody>
                    <a:bodyPr/>
                    <a:lstStyle/>
                    <a:p>
                      <a:pPr defTabSz="914400"/>
                      <a:r>
                        <a:rPr sz="1800"/>
                        <a:t>09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01836">
                <a:tc>
                  <a:txBody>
                    <a:bodyPr/>
                    <a:lstStyle/>
                    <a:p>
                      <a:pPr defTabSz="914400"/>
                      <a:r>
                        <a:rPr sz="1800"/>
                        <a:t>cf</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01836">
                <a:tc>
                  <a:txBody>
                    <a:bodyPr/>
                    <a:lstStyle/>
                    <a:p>
                      <a:pPr defTabSz="914400"/>
                      <a:r>
                        <a:rPr sz="1800"/>
                        <a:t>4f</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01836">
                <a:tc>
                  <a:txBody>
                    <a:bodyPr/>
                    <a:lstStyle/>
                    <a:p>
                      <a:pPr defTabSz="914400"/>
                      <a:r>
                        <a:rPr sz="1800"/>
                        <a:t>3c</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242" name="Line"/>
          <p:cNvSpPr/>
          <p:nvPr/>
        </p:nvSpPr>
        <p:spPr>
          <a:xfrm>
            <a:off x="3397421" y="2732638"/>
            <a:ext cx="1" cy="156904"/>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Tree>
    <p:extLst>
      <p:ext uri="{BB962C8B-B14F-4D97-AF65-F5344CB8AC3E}">
        <p14:creationId xmlns:p14="http://schemas.microsoft.com/office/powerpoint/2010/main" val="2741468679"/>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44"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45"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46"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47" name="Table"/>
          <p:cNvGraphicFramePr/>
          <p:nvPr/>
        </p:nvGraphicFramePr>
        <p:xfrm>
          <a:off x="3220641" y="2986980"/>
          <a:ext cx="401836" cy="1607344"/>
        </p:xfrm>
        <a:graphic>
          <a:graphicData uri="http://schemas.openxmlformats.org/drawingml/2006/table">
            <a:tbl>
              <a:tblPr/>
              <a:tblGrid>
                <a:gridCol w="401836">
                  <a:extLst>
                    <a:ext uri="{9D8B030D-6E8A-4147-A177-3AD203B41FA5}">
                      <a16:colId xmlns:a16="http://schemas.microsoft.com/office/drawing/2014/main" val="20000"/>
                    </a:ext>
                  </a:extLst>
                </a:gridCol>
              </a:tblGrid>
              <a:tr h="401836">
                <a:tc>
                  <a:txBody>
                    <a:bodyPr/>
                    <a:lstStyle/>
                    <a:p>
                      <a:pPr defTabSz="914400"/>
                      <a:r>
                        <a:rPr sz="1800"/>
                        <a:t>cf</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01836">
                <a:tc>
                  <a:txBody>
                    <a:bodyPr/>
                    <a:lstStyle/>
                    <a:p>
                      <a:pPr defTabSz="914400"/>
                      <a:r>
                        <a:rPr sz="1800"/>
                        <a:t>4f</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01836">
                <a:tc>
                  <a:txBody>
                    <a:bodyPr/>
                    <a:lstStyle/>
                    <a:p>
                      <a:pPr defTabSz="914400"/>
                      <a:r>
                        <a:rPr sz="1800"/>
                        <a:t>3c</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01836">
                <a:tc>
                  <a:txBody>
                    <a:bodyPr/>
                    <a:lstStyle/>
                    <a:p>
                      <a:pPr defTabSz="914400"/>
                      <a:r>
                        <a:rPr sz="1800"/>
                        <a:t>09</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248" name="Apply RotWord() transform"/>
          <p:cNvSpPr txBox="1"/>
          <p:nvPr/>
        </p:nvSpPr>
        <p:spPr>
          <a:xfrm>
            <a:off x="3683746" y="3295535"/>
            <a:ext cx="1856535"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Apply RotWord() transform</a:t>
            </a:r>
          </a:p>
        </p:txBody>
      </p:sp>
    </p:spTree>
    <p:extLst>
      <p:ext uri="{BB962C8B-B14F-4D97-AF65-F5344CB8AC3E}">
        <p14:creationId xmlns:p14="http://schemas.microsoft.com/office/powerpoint/2010/main" val="30865136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C0E27641-9F70-DC40-8E45-DBCE98AEFE27}"/>
              </a:ext>
            </a:extLst>
          </p:cNvPr>
          <p:cNvSpPr>
            <a:spLocks noGrp="1" noChangeArrowheads="1"/>
          </p:cNvSpPr>
          <p:nvPr>
            <p:ph type="title"/>
          </p:nvPr>
        </p:nvSpPr>
        <p:spPr/>
        <p:txBody>
          <a:bodyPr/>
          <a:lstStyle/>
          <a:p>
            <a:r>
              <a:rPr lang="en-GB" altLang="en-US"/>
              <a:t>Objects we deal with …</a:t>
            </a:r>
          </a:p>
        </p:txBody>
      </p:sp>
      <p:sp>
        <p:nvSpPr>
          <p:cNvPr id="90115" name="Rectangle 3">
            <a:extLst>
              <a:ext uri="{FF2B5EF4-FFF2-40B4-BE49-F238E27FC236}">
                <a16:creationId xmlns:a16="http://schemas.microsoft.com/office/drawing/2014/main" id="{D13BDA0D-ACB3-FB46-B592-40818DE6A7DC}"/>
              </a:ext>
            </a:extLst>
          </p:cNvPr>
          <p:cNvSpPr>
            <a:spLocks noGrp="1" noChangeArrowheads="1"/>
          </p:cNvSpPr>
          <p:nvPr>
            <p:ph sz="quarter" idx="10"/>
          </p:nvPr>
        </p:nvSpPr>
        <p:spPr/>
        <p:txBody>
          <a:bodyPr>
            <a:normAutofit lnSpcReduction="10000"/>
          </a:bodyPr>
          <a:lstStyle/>
          <a:p>
            <a:pPr>
              <a:lnSpc>
                <a:spcPct val="90000"/>
              </a:lnSpc>
            </a:pPr>
            <a:r>
              <a:rPr lang="en-GB" altLang="en-US" dirty="0"/>
              <a:t>Assets</a:t>
            </a:r>
          </a:p>
          <a:p>
            <a:pPr lvl="1">
              <a:lnSpc>
                <a:spcPct val="90000"/>
              </a:lnSpc>
            </a:pPr>
            <a:r>
              <a:rPr lang="en-GB" altLang="en-US" sz="2200" dirty="0"/>
              <a:t>What our system is made up of and what we want to protect</a:t>
            </a:r>
          </a:p>
          <a:p>
            <a:pPr>
              <a:lnSpc>
                <a:spcPct val="90000"/>
              </a:lnSpc>
            </a:pPr>
            <a:r>
              <a:rPr lang="en-GB" altLang="en-US" dirty="0"/>
              <a:t>Threats</a:t>
            </a:r>
          </a:p>
          <a:p>
            <a:pPr lvl="1">
              <a:lnSpc>
                <a:spcPct val="90000"/>
              </a:lnSpc>
            </a:pPr>
            <a:r>
              <a:rPr lang="en-GB" altLang="en-US" sz="2200" dirty="0"/>
              <a:t>What our system might suffer from</a:t>
            </a:r>
          </a:p>
          <a:p>
            <a:pPr>
              <a:lnSpc>
                <a:spcPct val="90000"/>
              </a:lnSpc>
            </a:pPr>
            <a:r>
              <a:rPr lang="en-GB" altLang="en-US" dirty="0"/>
              <a:t>Threat agents</a:t>
            </a:r>
          </a:p>
          <a:p>
            <a:pPr lvl="1">
              <a:lnSpc>
                <a:spcPct val="90000"/>
              </a:lnSpc>
            </a:pPr>
            <a:r>
              <a:rPr lang="en-GB" altLang="en-US" sz="2200" dirty="0"/>
              <a:t>Used to make our system suffer</a:t>
            </a:r>
          </a:p>
          <a:p>
            <a:pPr>
              <a:lnSpc>
                <a:spcPct val="90000"/>
              </a:lnSpc>
            </a:pPr>
            <a:r>
              <a:rPr lang="en-GB" altLang="en-US" dirty="0"/>
              <a:t>Objectives</a:t>
            </a:r>
          </a:p>
          <a:p>
            <a:pPr lvl="1">
              <a:lnSpc>
                <a:spcPct val="90000"/>
              </a:lnSpc>
            </a:pPr>
            <a:r>
              <a:rPr lang="en-GB" altLang="en-US" sz="2200" dirty="0"/>
              <a:t>Determine what we secure and how</a:t>
            </a:r>
          </a:p>
          <a:p>
            <a:pPr>
              <a:lnSpc>
                <a:spcPct val="90000"/>
              </a:lnSpc>
            </a:pPr>
            <a:r>
              <a:rPr lang="en-GB" altLang="en-US" dirty="0"/>
              <a:t>Unwanted incidents</a:t>
            </a:r>
          </a:p>
          <a:p>
            <a:pPr lvl="1">
              <a:lnSpc>
                <a:spcPct val="90000"/>
              </a:lnSpc>
            </a:pPr>
            <a:r>
              <a:rPr lang="en-GB" altLang="en-US" sz="2200" dirty="0"/>
              <a:t>What we want to avoid</a:t>
            </a:r>
          </a:p>
        </p:txBody>
      </p:sp>
    </p:spTree>
    <p:extLst>
      <p:ext uri="{BB962C8B-B14F-4D97-AF65-F5344CB8AC3E}">
        <p14:creationId xmlns:p14="http://schemas.microsoft.com/office/powerpoint/2010/main" val="287488152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0"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51"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52"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53" name="Table"/>
          <p:cNvGraphicFramePr/>
          <p:nvPr/>
        </p:nvGraphicFramePr>
        <p:xfrm>
          <a:off x="3220641" y="2986980"/>
          <a:ext cx="401836" cy="1607344"/>
        </p:xfrm>
        <a:graphic>
          <a:graphicData uri="http://schemas.openxmlformats.org/drawingml/2006/table">
            <a:tbl>
              <a:tblPr/>
              <a:tblGrid>
                <a:gridCol w="401836">
                  <a:extLst>
                    <a:ext uri="{9D8B030D-6E8A-4147-A177-3AD203B41FA5}">
                      <a16:colId xmlns:a16="http://schemas.microsoft.com/office/drawing/2014/main" val="20000"/>
                    </a:ext>
                  </a:extLst>
                </a:gridCol>
              </a:tblGrid>
              <a:tr h="401836">
                <a:tc>
                  <a:txBody>
                    <a:bodyPr/>
                    <a:lstStyle/>
                    <a:p>
                      <a:pPr defTabSz="914400"/>
                      <a:r>
                        <a:rPr sz="1800"/>
                        <a:t>8a</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01836">
                <a:tc>
                  <a:txBody>
                    <a:bodyPr/>
                    <a:lstStyle/>
                    <a:p>
                      <a:pPr defTabSz="914400"/>
                      <a:r>
                        <a:rPr sz="1800"/>
                        <a:t>84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01836">
                <a:tc>
                  <a:txBody>
                    <a:bodyPr/>
                    <a:lstStyle/>
                    <a:p>
                      <a:pPr defTabSz="914400"/>
                      <a:r>
                        <a:rPr sz="1800"/>
                        <a:t>eb</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01836">
                <a:tc>
                  <a:txBody>
                    <a:bodyPr/>
                    <a:lstStyle/>
                    <a:p>
                      <a:pPr defTabSz="914400"/>
                      <a:r>
                        <a:rPr sz="1800"/>
                        <a:t>01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sp>
        <p:nvSpPr>
          <p:cNvPr id="1254" name="Apply SubBytes() transform"/>
          <p:cNvSpPr txBox="1"/>
          <p:nvPr/>
        </p:nvSpPr>
        <p:spPr>
          <a:xfrm>
            <a:off x="3620628" y="3295535"/>
            <a:ext cx="187436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Apply SubBytes() transform</a:t>
            </a:r>
          </a:p>
        </p:txBody>
      </p:sp>
    </p:spTree>
    <p:extLst>
      <p:ext uri="{BB962C8B-B14F-4D97-AF65-F5344CB8AC3E}">
        <p14:creationId xmlns:p14="http://schemas.microsoft.com/office/powerpoint/2010/main" val="84357076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6"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57"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58"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59" name="Table"/>
          <p:cNvGraphicFramePr/>
          <p:nvPr/>
        </p:nvGraphicFramePr>
        <p:xfrm>
          <a:off x="3220641" y="2986980"/>
          <a:ext cx="401836" cy="1607344"/>
        </p:xfrm>
        <a:graphic>
          <a:graphicData uri="http://schemas.openxmlformats.org/drawingml/2006/table">
            <a:tbl>
              <a:tblPr/>
              <a:tblGrid>
                <a:gridCol w="401836">
                  <a:extLst>
                    <a:ext uri="{9D8B030D-6E8A-4147-A177-3AD203B41FA5}">
                      <a16:colId xmlns:a16="http://schemas.microsoft.com/office/drawing/2014/main" val="20000"/>
                    </a:ext>
                  </a:extLst>
                </a:gridCol>
              </a:tblGrid>
              <a:tr h="401836">
                <a:tc>
                  <a:txBody>
                    <a:bodyPr/>
                    <a:lstStyle/>
                    <a:p>
                      <a:pPr defTabSz="914400"/>
                      <a:r>
                        <a:rPr sz="1800"/>
                        <a:t>8a</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0"/>
                  </a:ext>
                </a:extLst>
              </a:tr>
              <a:tr h="401836">
                <a:tc>
                  <a:txBody>
                    <a:bodyPr/>
                    <a:lstStyle/>
                    <a:p>
                      <a:pPr defTabSz="914400"/>
                      <a:r>
                        <a:rPr sz="1800"/>
                        <a:t>84</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1"/>
                  </a:ext>
                </a:extLst>
              </a:tr>
              <a:tr h="401836">
                <a:tc>
                  <a:txBody>
                    <a:bodyPr/>
                    <a:lstStyle/>
                    <a:p>
                      <a:pPr defTabSz="914400"/>
                      <a:r>
                        <a:rPr sz="1800"/>
                        <a:t>eb</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2"/>
                  </a:ext>
                </a:extLst>
              </a:tr>
              <a:tr h="401836">
                <a:tc>
                  <a:txBody>
                    <a:bodyPr/>
                    <a:lstStyle/>
                    <a:p>
                      <a:pPr defTabSz="914400"/>
                      <a:r>
                        <a:rPr sz="1800"/>
                        <a:t>01</a:t>
                      </a:r>
                    </a:p>
                  </a:txBody>
                  <a:tcPr marL="35719" marR="35719" marT="35719" marB="35719" anchor="ctr" horzOverflow="overflow">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1260" name="Table"/>
          <p:cNvGraphicFramePr/>
          <p:nvPr/>
        </p:nvGraphicFramePr>
        <p:xfrm>
          <a:off x="4470345" y="2978521"/>
          <a:ext cx="399405" cy="1624260"/>
        </p:xfrm>
        <a:graphic>
          <a:graphicData uri="http://schemas.openxmlformats.org/drawingml/2006/table">
            <a:tbl>
              <a:tblPr/>
              <a:tblGrid>
                <a:gridCol w="399405">
                  <a:extLst>
                    <a:ext uri="{9D8B030D-6E8A-4147-A177-3AD203B41FA5}">
                      <a16:colId xmlns:a16="http://schemas.microsoft.com/office/drawing/2014/main" val="20000"/>
                    </a:ext>
                  </a:extLst>
                </a:gridCol>
              </a:tblGrid>
              <a:tr h="406065">
                <a:tc>
                  <a:txBody>
                    <a:bodyPr/>
                    <a:lstStyle/>
                    <a:p>
                      <a:pPr defTabSz="914400"/>
                      <a:r>
                        <a:rPr sz="1800"/>
                        <a:t>01</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graphicFrame>
        <p:nvGraphicFramePr>
          <p:cNvPr id="1261" name="Table"/>
          <p:cNvGraphicFramePr/>
          <p:nvPr/>
        </p:nvGraphicFramePr>
        <p:xfrm>
          <a:off x="2048882" y="2979873"/>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sp>
        <p:nvSpPr>
          <p:cNvPr id="1262" name="XOR"/>
          <p:cNvSpPr txBox="1"/>
          <p:nvPr/>
        </p:nvSpPr>
        <p:spPr>
          <a:xfrm>
            <a:off x="2463853" y="3657188"/>
            <a:ext cx="3481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XOR</a:t>
            </a:r>
          </a:p>
        </p:txBody>
      </p:sp>
      <p:sp>
        <p:nvSpPr>
          <p:cNvPr id="1263" name="XOR"/>
          <p:cNvSpPr txBox="1"/>
          <p:nvPr/>
        </p:nvSpPr>
        <p:spPr>
          <a:xfrm>
            <a:off x="3639880" y="3657188"/>
            <a:ext cx="3481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XOR</a:t>
            </a:r>
          </a:p>
        </p:txBody>
      </p:sp>
      <p:sp>
        <p:nvSpPr>
          <p:cNvPr id="1264" name="="/>
          <p:cNvSpPr txBox="1"/>
          <p:nvPr/>
        </p:nvSpPr>
        <p:spPr>
          <a:xfrm>
            <a:off x="4962991" y="3657188"/>
            <a:ext cx="15228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t>
            </a:r>
          </a:p>
        </p:txBody>
      </p:sp>
      <p:graphicFrame>
        <p:nvGraphicFramePr>
          <p:cNvPr id="1265" name="Table"/>
          <p:cNvGraphicFramePr/>
          <p:nvPr/>
        </p:nvGraphicFramePr>
        <p:xfrm>
          <a:off x="5412880" y="2979873"/>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0"/>
                  </a:ext>
                </a:extLst>
              </a:tr>
              <a:tr h="405389">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1"/>
                  </a:ext>
                </a:extLst>
              </a:tr>
              <a:tr h="405389">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2"/>
                  </a:ext>
                </a:extLst>
              </a:tr>
              <a:tr h="405389">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3"/>
                  </a:ext>
                </a:extLst>
              </a:tr>
            </a:tbl>
          </a:graphicData>
        </a:graphic>
      </p:graphicFrame>
      <p:sp>
        <p:nvSpPr>
          <p:cNvPr id="1266" name="Line"/>
          <p:cNvSpPr/>
          <p:nvPr/>
        </p:nvSpPr>
        <p:spPr>
          <a:xfrm>
            <a:off x="2221807" y="2720867"/>
            <a:ext cx="1" cy="17151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267" name="Line"/>
          <p:cNvSpPr/>
          <p:nvPr/>
        </p:nvSpPr>
        <p:spPr>
          <a:xfrm>
            <a:off x="3421559" y="2720867"/>
            <a:ext cx="0" cy="17151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268" name="Line"/>
          <p:cNvSpPr/>
          <p:nvPr/>
        </p:nvSpPr>
        <p:spPr>
          <a:xfrm>
            <a:off x="4662704" y="5553795"/>
            <a:ext cx="1220314"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269" name="Line"/>
          <p:cNvSpPr/>
          <p:nvPr/>
        </p:nvSpPr>
        <p:spPr>
          <a:xfrm flipV="1">
            <a:off x="4670047" y="4624686"/>
            <a:ext cx="1" cy="93996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Tree>
    <p:extLst>
      <p:ext uri="{BB962C8B-B14F-4D97-AF65-F5344CB8AC3E}">
        <p14:creationId xmlns:p14="http://schemas.microsoft.com/office/powerpoint/2010/main" val="324420615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71"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72"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73"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74" name="Table"/>
          <p:cNvGraphicFramePr/>
          <p:nvPr/>
        </p:nvGraphicFramePr>
        <p:xfrm>
          <a:off x="3573364" y="322820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0"/>
                  </a:ext>
                </a:extLst>
              </a:tr>
              <a:tr h="405389">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1"/>
                  </a:ext>
                </a:extLst>
              </a:tr>
              <a:tr h="405389">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2"/>
                  </a:ext>
                </a:extLst>
              </a:tr>
              <a:tr h="405389">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3"/>
                  </a:ext>
                </a:extLst>
              </a:tr>
            </a:tbl>
          </a:graphicData>
        </a:graphic>
      </p:graphicFrame>
      <p:sp>
        <p:nvSpPr>
          <p:cNvPr id="1275" name="Line"/>
          <p:cNvSpPr/>
          <p:nvPr/>
        </p:nvSpPr>
        <p:spPr>
          <a:xfrm flipV="1">
            <a:off x="3802101" y="2642019"/>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Tree>
    <p:extLst>
      <p:ext uri="{BB962C8B-B14F-4D97-AF65-F5344CB8AC3E}">
        <p14:creationId xmlns:p14="http://schemas.microsoft.com/office/powerpoint/2010/main" val="317652862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77"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78"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79"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80" name="Table"/>
          <p:cNvGraphicFramePr/>
          <p:nvPr/>
        </p:nvGraphicFramePr>
        <p:xfrm>
          <a:off x="3573364" y="322820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0"/>
                  </a:ext>
                </a:extLst>
              </a:tr>
              <a:tr h="405389">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1"/>
                  </a:ext>
                </a:extLst>
              </a:tr>
              <a:tr h="405389">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2"/>
                  </a:ext>
                </a:extLst>
              </a:tr>
              <a:tr h="405389">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extLst>
                  <a:ext uri="{0D108BD9-81ED-4DB2-BD59-A6C34878D82A}">
                    <a16:rowId xmlns:a16="http://schemas.microsoft.com/office/drawing/2014/main" val="10003"/>
                  </a:ext>
                </a:extLst>
              </a:tr>
            </a:tbl>
          </a:graphicData>
        </a:graphic>
      </p:graphicFrame>
      <p:sp>
        <p:nvSpPr>
          <p:cNvPr id="1281" name="Line"/>
          <p:cNvSpPr/>
          <p:nvPr/>
        </p:nvSpPr>
        <p:spPr>
          <a:xfrm flipV="1">
            <a:off x="3802101" y="2642019"/>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graphicFrame>
        <p:nvGraphicFramePr>
          <p:cNvPr id="1282" name="Table"/>
          <p:cNvGraphicFramePr/>
          <p:nvPr/>
        </p:nvGraphicFramePr>
        <p:xfrm>
          <a:off x="2432858" y="322820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sp>
        <p:nvSpPr>
          <p:cNvPr id="1283" name="Line"/>
          <p:cNvSpPr/>
          <p:nvPr/>
        </p:nvSpPr>
        <p:spPr>
          <a:xfrm flipV="1">
            <a:off x="2631642" y="2642019"/>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
        <p:nvSpPr>
          <p:cNvPr id="1284" name="XOR"/>
          <p:cNvSpPr txBox="1"/>
          <p:nvPr/>
        </p:nvSpPr>
        <p:spPr>
          <a:xfrm>
            <a:off x="2833089" y="3905518"/>
            <a:ext cx="3481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XOR</a:t>
            </a:r>
          </a:p>
        </p:txBody>
      </p:sp>
      <p:sp>
        <p:nvSpPr>
          <p:cNvPr id="1285" name="="/>
          <p:cNvSpPr txBox="1"/>
          <p:nvPr/>
        </p:nvSpPr>
        <p:spPr>
          <a:xfrm>
            <a:off x="4024044" y="3905518"/>
            <a:ext cx="15228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t>
            </a:r>
          </a:p>
        </p:txBody>
      </p:sp>
      <p:graphicFrame>
        <p:nvGraphicFramePr>
          <p:cNvPr id="1286" name="Table"/>
          <p:cNvGraphicFramePr/>
          <p:nvPr/>
        </p:nvGraphicFramePr>
        <p:xfrm>
          <a:off x="4430614" y="322820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0"/>
                  </a:ext>
                </a:extLst>
              </a:tr>
              <a:tr h="405389">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1"/>
                  </a:ext>
                </a:extLst>
              </a:tr>
              <a:tr h="405389">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2"/>
                  </a:ext>
                </a:extLst>
              </a:tr>
              <a:tr h="405389">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97459881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88"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89"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90"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Tree>
    <p:extLst>
      <p:ext uri="{BB962C8B-B14F-4D97-AF65-F5344CB8AC3E}">
        <p14:creationId xmlns:p14="http://schemas.microsoft.com/office/powerpoint/2010/main" val="276679788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92"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293"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294"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295" name="Table"/>
          <p:cNvGraphicFramePr/>
          <p:nvPr/>
        </p:nvGraphicFramePr>
        <p:xfrm>
          <a:off x="3986624" y="321034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0"/>
                  </a:ext>
                </a:extLst>
              </a:tr>
              <a:tr h="405389">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1"/>
                  </a:ext>
                </a:extLst>
              </a:tr>
              <a:tr h="405389">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2"/>
                  </a:ext>
                </a:extLst>
              </a:tr>
              <a:tr h="405389">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extLst>
                  <a:ext uri="{0D108BD9-81ED-4DB2-BD59-A6C34878D82A}">
                    <a16:rowId xmlns:a16="http://schemas.microsoft.com/office/drawing/2014/main" val="10003"/>
                  </a:ext>
                </a:extLst>
              </a:tr>
            </a:tbl>
          </a:graphicData>
        </a:graphic>
      </p:graphicFrame>
      <p:graphicFrame>
        <p:nvGraphicFramePr>
          <p:cNvPr id="1296" name="Table"/>
          <p:cNvGraphicFramePr/>
          <p:nvPr/>
        </p:nvGraphicFramePr>
        <p:xfrm>
          <a:off x="2816835" y="321034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sp>
        <p:nvSpPr>
          <p:cNvPr id="1297" name="XOR"/>
          <p:cNvSpPr txBox="1"/>
          <p:nvPr/>
        </p:nvSpPr>
        <p:spPr>
          <a:xfrm>
            <a:off x="3230821" y="3887659"/>
            <a:ext cx="3481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XOR</a:t>
            </a:r>
          </a:p>
        </p:txBody>
      </p:sp>
      <p:sp>
        <p:nvSpPr>
          <p:cNvPr id="1298" name="="/>
          <p:cNvSpPr txBox="1"/>
          <p:nvPr/>
        </p:nvSpPr>
        <p:spPr>
          <a:xfrm>
            <a:off x="4402773" y="3887659"/>
            <a:ext cx="15228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t>
            </a:r>
          </a:p>
        </p:txBody>
      </p:sp>
      <p:graphicFrame>
        <p:nvGraphicFramePr>
          <p:cNvPr id="1299" name="Table"/>
          <p:cNvGraphicFramePr/>
          <p:nvPr/>
        </p:nvGraphicFramePr>
        <p:xfrm>
          <a:off x="4703176" y="3210345"/>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tcPr>
                </a:tc>
                <a:extLst>
                  <a:ext uri="{0D108BD9-81ED-4DB2-BD59-A6C34878D82A}">
                    <a16:rowId xmlns:a16="http://schemas.microsoft.com/office/drawing/2014/main" val="10000"/>
                  </a:ext>
                </a:extLst>
              </a:tr>
              <a:tr h="405389">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1"/>
                  </a:ext>
                </a:extLst>
              </a:tr>
              <a:tr h="405389">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2"/>
                  </a:ext>
                </a:extLst>
              </a:tr>
              <a:tr h="405389">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3"/>
                  </a:ext>
                </a:extLst>
              </a:tr>
            </a:tbl>
          </a:graphicData>
        </a:graphic>
      </p:graphicFrame>
      <p:sp>
        <p:nvSpPr>
          <p:cNvPr id="1300" name="Line"/>
          <p:cNvSpPr/>
          <p:nvPr/>
        </p:nvSpPr>
        <p:spPr>
          <a:xfrm flipV="1">
            <a:off x="3015619" y="2633090"/>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
        <p:nvSpPr>
          <p:cNvPr id="1301" name="Line"/>
          <p:cNvSpPr/>
          <p:nvPr/>
        </p:nvSpPr>
        <p:spPr>
          <a:xfrm flipV="1">
            <a:off x="4185408" y="2633090"/>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Tree>
    <p:extLst>
      <p:ext uri="{BB962C8B-B14F-4D97-AF65-F5344CB8AC3E}">
        <p14:creationId xmlns:p14="http://schemas.microsoft.com/office/powerpoint/2010/main" val="236932631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03"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04"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05"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Tree>
    <p:extLst>
      <p:ext uri="{BB962C8B-B14F-4D97-AF65-F5344CB8AC3E}">
        <p14:creationId xmlns:p14="http://schemas.microsoft.com/office/powerpoint/2010/main" val="177390978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07"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08"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09"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graphicFrame>
        <p:nvGraphicFramePr>
          <p:cNvPr id="1310" name="Table"/>
          <p:cNvGraphicFramePr/>
          <p:nvPr/>
        </p:nvGraphicFramePr>
        <p:xfrm>
          <a:off x="4406319" y="3237134"/>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tcPr>
                </a:tc>
                <a:extLst>
                  <a:ext uri="{0D108BD9-81ED-4DB2-BD59-A6C34878D82A}">
                    <a16:rowId xmlns:a16="http://schemas.microsoft.com/office/drawing/2014/main" val="10000"/>
                  </a:ext>
                </a:extLst>
              </a:tr>
              <a:tr h="405389">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1"/>
                  </a:ext>
                </a:extLst>
              </a:tr>
              <a:tr h="405389">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2"/>
                  </a:ext>
                </a:extLst>
              </a:tr>
              <a:tr h="405389">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extLst>
                  <a:ext uri="{0D108BD9-81ED-4DB2-BD59-A6C34878D82A}">
                    <a16:rowId xmlns:a16="http://schemas.microsoft.com/office/drawing/2014/main" val="10003"/>
                  </a:ext>
                </a:extLst>
              </a:tr>
            </a:tbl>
          </a:graphicData>
        </a:graphic>
      </p:graphicFrame>
      <p:graphicFrame>
        <p:nvGraphicFramePr>
          <p:cNvPr id="1311" name="Table"/>
          <p:cNvGraphicFramePr/>
          <p:nvPr/>
        </p:nvGraphicFramePr>
        <p:xfrm>
          <a:off x="3191882" y="3237134"/>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sp>
        <p:nvSpPr>
          <p:cNvPr id="1312" name="Line"/>
          <p:cNvSpPr/>
          <p:nvPr/>
        </p:nvSpPr>
        <p:spPr>
          <a:xfrm flipV="1">
            <a:off x="3390666" y="2637100"/>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
        <p:nvSpPr>
          <p:cNvPr id="1313" name="Line"/>
          <p:cNvSpPr/>
          <p:nvPr/>
        </p:nvSpPr>
        <p:spPr>
          <a:xfrm flipV="1">
            <a:off x="4605103" y="2637100"/>
            <a:ext cx="1" cy="589205"/>
          </a:xfrm>
          <a:prstGeom prst="line">
            <a:avLst/>
          </a:prstGeom>
          <a:ln w="25400">
            <a:solidFill>
              <a:srgbClr val="000000"/>
            </a:solidFill>
            <a:miter lim="400000"/>
            <a:headEnd type="arrow"/>
            <a:tailEnd type="arrow"/>
          </a:ln>
        </p:spPr>
        <p:txBody>
          <a:bodyPr lIns="35719" tIns="35719" rIns="35719" bIns="35719" anchor="ctr"/>
          <a:lstStyle/>
          <a:p>
            <a:pPr>
              <a:defRPr sz="2400"/>
            </a:pPr>
            <a:endParaRPr sz="1687"/>
          </a:p>
        </p:txBody>
      </p:sp>
      <p:sp>
        <p:nvSpPr>
          <p:cNvPr id="1314" name="XOR"/>
          <p:cNvSpPr txBox="1"/>
          <p:nvPr/>
        </p:nvSpPr>
        <p:spPr>
          <a:xfrm>
            <a:off x="3628192" y="3914448"/>
            <a:ext cx="348173"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XOR</a:t>
            </a:r>
          </a:p>
        </p:txBody>
      </p:sp>
      <p:sp>
        <p:nvSpPr>
          <p:cNvPr id="1315" name="="/>
          <p:cNvSpPr txBox="1"/>
          <p:nvPr/>
        </p:nvSpPr>
        <p:spPr>
          <a:xfrm>
            <a:off x="4844793" y="3914448"/>
            <a:ext cx="152286"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a:t>
            </a:r>
          </a:p>
        </p:txBody>
      </p:sp>
      <p:graphicFrame>
        <p:nvGraphicFramePr>
          <p:cNvPr id="1316" name="Table"/>
          <p:cNvGraphicFramePr/>
          <p:nvPr/>
        </p:nvGraphicFramePr>
        <p:xfrm>
          <a:off x="5167520" y="3237134"/>
          <a:ext cx="397568"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tblGrid>
              <a:tr h="405389">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extLst>
                  <a:ext uri="{0D108BD9-81ED-4DB2-BD59-A6C34878D82A}">
                    <a16:rowId xmlns:a16="http://schemas.microsoft.com/office/drawing/2014/main" val="10000"/>
                  </a:ext>
                </a:extLst>
              </a:tr>
              <a:tr h="405389">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extLst>
                  <a:ext uri="{0D108BD9-81ED-4DB2-BD59-A6C34878D82A}">
                    <a16:rowId xmlns:a16="http://schemas.microsoft.com/office/drawing/2014/main" val="10001"/>
                  </a:ext>
                </a:extLst>
              </a:tr>
              <a:tr h="405389">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extLst>
                  <a:ext uri="{0D108BD9-81ED-4DB2-BD59-A6C34878D82A}">
                    <a16:rowId xmlns:a16="http://schemas.microsoft.com/office/drawing/2014/main" val="10002"/>
                  </a:ext>
                </a:extLst>
              </a:tr>
              <a:tr h="405389">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61665029"/>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18"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tcPr>
                </a:tc>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hueOff val="-2473792"/>
                        <a:satOff val="-50209"/>
                        <a:lumOff val="23543"/>
                      </a:schemeClr>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atOff val="-3355"/>
                        <a:lumOff val="26614"/>
                      </a:schemeClr>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2"/>
                    </a:solidFill>
                  </a:tcPr>
                </a:tc>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1"/>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19"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20"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
        <p:nvSpPr>
          <p:cNvPr id="1321" name="Cipher key"/>
          <p:cNvSpPr txBox="1"/>
          <p:nvPr/>
        </p:nvSpPr>
        <p:spPr>
          <a:xfrm>
            <a:off x="2125621" y="2798370"/>
            <a:ext cx="1146019"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Cipher key</a:t>
            </a:r>
          </a:p>
        </p:txBody>
      </p:sp>
      <p:sp>
        <p:nvSpPr>
          <p:cNvPr id="1322" name="Line"/>
          <p:cNvSpPr/>
          <p:nvPr/>
        </p:nvSpPr>
        <p:spPr>
          <a:xfrm flipV="1">
            <a:off x="3609160"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23" name="Round key 1"/>
          <p:cNvSpPr txBox="1"/>
          <p:nvPr/>
        </p:nvSpPr>
        <p:spPr>
          <a:xfrm>
            <a:off x="3658820"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1</a:t>
            </a:r>
          </a:p>
        </p:txBody>
      </p:sp>
      <p:sp>
        <p:nvSpPr>
          <p:cNvPr id="1324" name="Line"/>
          <p:cNvSpPr/>
          <p:nvPr/>
        </p:nvSpPr>
        <p:spPr>
          <a:xfrm flipV="1">
            <a:off x="5199647" y="684646"/>
            <a:ext cx="1" cy="2692275"/>
          </a:xfrm>
          <a:prstGeom prst="line">
            <a:avLst/>
          </a:prstGeom>
          <a:ln w="25400">
            <a:solidFill>
              <a:srgbClr val="000000"/>
            </a:solidFill>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365344372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26"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73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96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35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b9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f6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43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27"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solidFill>
                      <a:schemeClr val="accent3">
                        <a:satOff val="18648"/>
                        <a:lumOff val="5971"/>
                      </a:schemeClr>
                    </a:solidFill>
                  </a:tcPr>
                </a:tc>
                <a:tc>
                  <a:txBody>
                    <a:bodyPr/>
                    <a:lstStyle/>
                    <a:p>
                      <a:pPr defTabSz="914400"/>
                      <a:r>
                        <a:rPr sz="1800"/>
                        <a:t>04</a:t>
                      </a:r>
                    </a:p>
                  </a:txBody>
                  <a:tcPr marL="35719" marR="35719" marT="35719" marB="35719" anchor="ctr" horzOverflow="overflow"/>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28"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
        <p:nvSpPr>
          <p:cNvPr id="1329" name="Cipher key"/>
          <p:cNvSpPr txBox="1"/>
          <p:nvPr/>
        </p:nvSpPr>
        <p:spPr>
          <a:xfrm>
            <a:off x="2125621" y="2798370"/>
            <a:ext cx="1146019"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Cipher key</a:t>
            </a:r>
          </a:p>
        </p:txBody>
      </p:sp>
      <p:sp>
        <p:nvSpPr>
          <p:cNvPr id="1330" name="Line"/>
          <p:cNvSpPr/>
          <p:nvPr/>
        </p:nvSpPr>
        <p:spPr>
          <a:xfrm flipV="1">
            <a:off x="3609160"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31" name="Round key 1"/>
          <p:cNvSpPr txBox="1"/>
          <p:nvPr/>
        </p:nvSpPr>
        <p:spPr>
          <a:xfrm>
            <a:off x="3658820"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1</a:t>
            </a:r>
          </a:p>
        </p:txBody>
      </p:sp>
      <p:sp>
        <p:nvSpPr>
          <p:cNvPr id="1332" name="Line"/>
          <p:cNvSpPr/>
          <p:nvPr/>
        </p:nvSpPr>
        <p:spPr>
          <a:xfrm flipV="1">
            <a:off x="5199647" y="684646"/>
            <a:ext cx="1" cy="2692275"/>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33" name="Round key 2"/>
          <p:cNvSpPr txBox="1"/>
          <p:nvPr/>
        </p:nvSpPr>
        <p:spPr>
          <a:xfrm>
            <a:off x="5249307"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2</a:t>
            </a:r>
          </a:p>
        </p:txBody>
      </p:sp>
      <p:sp>
        <p:nvSpPr>
          <p:cNvPr id="1334" name="Line"/>
          <p:cNvSpPr/>
          <p:nvPr/>
        </p:nvSpPr>
        <p:spPr>
          <a:xfrm flipV="1">
            <a:off x="6790134"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353706644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The actors"/>
          <p:cNvSpPr txBox="1">
            <a:spLocks noGrp="1"/>
          </p:cNvSpPr>
          <p:nvPr>
            <p:ph type="title"/>
          </p:nvPr>
        </p:nvSpPr>
        <p:spPr>
          <a:prstGeom prst="rect">
            <a:avLst/>
          </a:prstGeom>
        </p:spPr>
        <p:txBody>
          <a:bodyPr/>
          <a:lstStyle/>
          <a:p>
            <a:r>
              <a:rPr dirty="0"/>
              <a:t>The actors</a:t>
            </a:r>
          </a:p>
        </p:txBody>
      </p:sp>
      <p:sp>
        <p:nvSpPr>
          <p:cNvPr id="184" name="Alice and Bob…"/>
          <p:cNvSpPr txBox="1">
            <a:spLocks noGrp="1"/>
          </p:cNvSpPr>
          <p:nvPr>
            <p:ph sz="quarter" idx="10"/>
          </p:nvPr>
        </p:nvSpPr>
        <p:spPr>
          <a:prstGeom prst="rect">
            <a:avLst/>
          </a:prstGeom>
        </p:spPr>
        <p:txBody>
          <a:bodyPr/>
          <a:lstStyle/>
          <a:p>
            <a:r>
              <a:rPr dirty="0"/>
              <a:t>Alice and Bob</a:t>
            </a:r>
          </a:p>
          <a:p>
            <a:pPr lvl="1"/>
            <a:r>
              <a:rPr dirty="0"/>
              <a:t>The correspondents who want to authenticate themselves to each other, to communicate in confidence, to exchange data without fear of it being manipulated</a:t>
            </a:r>
          </a:p>
          <a:p>
            <a:r>
              <a:rPr dirty="0"/>
              <a:t>Eve</a:t>
            </a:r>
          </a:p>
          <a:p>
            <a:pPr lvl="1"/>
            <a:r>
              <a:rPr dirty="0"/>
              <a:t>The eavesdropper, or more generally, the adversary</a:t>
            </a:r>
          </a:p>
        </p:txBody>
      </p:sp>
      <p:pic>
        <p:nvPicPr>
          <p:cNvPr id="4" name="Graphic 3" descr="Woman">
            <a:extLst>
              <a:ext uri="{FF2B5EF4-FFF2-40B4-BE49-F238E27FC236}">
                <a16:creationId xmlns:a16="http://schemas.microsoft.com/office/drawing/2014/main" id="{1618B56F-9EEB-0245-8271-BAC66458E3C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573699" y="1394610"/>
            <a:ext cx="642938" cy="642938"/>
          </a:xfrm>
          <a:prstGeom prst="rect">
            <a:avLst/>
          </a:prstGeom>
        </p:spPr>
      </p:pic>
      <p:pic>
        <p:nvPicPr>
          <p:cNvPr id="5" name="Graphic 4" descr="Man">
            <a:extLst>
              <a:ext uri="{FF2B5EF4-FFF2-40B4-BE49-F238E27FC236}">
                <a16:creationId xmlns:a16="http://schemas.microsoft.com/office/drawing/2014/main" id="{BA45DCFB-361A-7746-9B82-5C6A12846BC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216637" y="1394610"/>
            <a:ext cx="642938" cy="642938"/>
          </a:xfrm>
          <a:prstGeom prst="rect">
            <a:avLst/>
          </a:prstGeom>
        </p:spPr>
      </p:pic>
      <p:pic>
        <p:nvPicPr>
          <p:cNvPr id="6" name="Graphic 5" descr="Woman">
            <a:extLst>
              <a:ext uri="{FF2B5EF4-FFF2-40B4-BE49-F238E27FC236}">
                <a16:creationId xmlns:a16="http://schemas.microsoft.com/office/drawing/2014/main" id="{267444C6-CE21-E14A-B309-BFBF9D9AE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72742" y="2963519"/>
            <a:ext cx="642938" cy="642938"/>
          </a:xfrm>
          <a:prstGeom prst="rect">
            <a:avLst/>
          </a:prstGeom>
        </p:spPr>
      </p:pic>
    </p:spTree>
    <p:extLst>
      <p:ext uri="{BB962C8B-B14F-4D97-AF65-F5344CB8AC3E}">
        <p14:creationId xmlns:p14="http://schemas.microsoft.com/office/powerpoint/2010/main" val="123081554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36"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3d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1e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6d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sz="2600" b="0">
                          <a:solidFill>
                            <a:srgbClr val="000000"/>
                          </a:solidFill>
                          <a:latin typeface="+mn-lt"/>
                          <a:ea typeface="+mn-ea"/>
                          <a:cs typeface="+mn-cs"/>
                        </a:defRPr>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3e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44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3b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defRPr sz="2600"/>
                      </a:pPr>
                      <a:endParaRPr sz="1800"/>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37"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solidFill>
                      <a:schemeClr val="accent3">
                        <a:satOff val="18648"/>
                        <a:lumOff val="5971"/>
                      </a:schemeClr>
                    </a:solidFill>
                  </a:tcPr>
                </a:tc>
                <a:tc>
                  <a:txBody>
                    <a:bodyPr/>
                    <a:lstStyle/>
                    <a:p>
                      <a:pPr defTabSz="914400"/>
                      <a:r>
                        <a:rPr sz="1800"/>
                        <a:t>08</a:t>
                      </a:r>
                    </a:p>
                  </a:txBody>
                  <a:tcPr marL="35719" marR="35719" marT="35719" marB="35719" anchor="ctr" horzOverflow="overflow"/>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38"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
        <p:nvSpPr>
          <p:cNvPr id="1339" name="Cipher key"/>
          <p:cNvSpPr txBox="1"/>
          <p:nvPr/>
        </p:nvSpPr>
        <p:spPr>
          <a:xfrm>
            <a:off x="2125621" y="2798370"/>
            <a:ext cx="1146019"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Cipher key</a:t>
            </a:r>
          </a:p>
        </p:txBody>
      </p:sp>
      <p:sp>
        <p:nvSpPr>
          <p:cNvPr id="1340" name="Line"/>
          <p:cNvSpPr/>
          <p:nvPr/>
        </p:nvSpPr>
        <p:spPr>
          <a:xfrm flipV="1">
            <a:off x="3609160"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41" name="Round key 1"/>
          <p:cNvSpPr txBox="1"/>
          <p:nvPr/>
        </p:nvSpPr>
        <p:spPr>
          <a:xfrm>
            <a:off x="3658820"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1</a:t>
            </a:r>
          </a:p>
        </p:txBody>
      </p:sp>
      <p:sp>
        <p:nvSpPr>
          <p:cNvPr id="1342" name="Line"/>
          <p:cNvSpPr/>
          <p:nvPr/>
        </p:nvSpPr>
        <p:spPr>
          <a:xfrm flipV="1">
            <a:off x="5199647" y="684646"/>
            <a:ext cx="1" cy="2692275"/>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43" name="Round key 2"/>
          <p:cNvSpPr txBox="1"/>
          <p:nvPr/>
        </p:nvSpPr>
        <p:spPr>
          <a:xfrm>
            <a:off x="5249307"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2</a:t>
            </a:r>
          </a:p>
        </p:txBody>
      </p:sp>
      <p:sp>
        <p:nvSpPr>
          <p:cNvPr id="1344" name="Line"/>
          <p:cNvSpPr/>
          <p:nvPr/>
        </p:nvSpPr>
        <p:spPr>
          <a:xfrm flipV="1">
            <a:off x="6790134"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45" name="Round key 3"/>
          <p:cNvSpPr txBox="1"/>
          <p:nvPr/>
        </p:nvSpPr>
        <p:spPr>
          <a:xfrm>
            <a:off x="6839794"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3</a:t>
            </a:r>
          </a:p>
        </p:txBody>
      </p:sp>
      <p:sp>
        <p:nvSpPr>
          <p:cNvPr id="1346" name="Line"/>
          <p:cNvSpPr/>
          <p:nvPr/>
        </p:nvSpPr>
        <p:spPr>
          <a:xfrm flipV="1">
            <a:off x="8380621"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Tree>
    <p:extLst>
      <p:ext uri="{BB962C8B-B14F-4D97-AF65-F5344CB8AC3E}">
        <p14:creationId xmlns:p14="http://schemas.microsoft.com/office/powerpoint/2010/main" val="157736071"/>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48"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3d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1e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6d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ef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a8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b6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tabLst>
                          <a:tab pos="1181100" algn="l"/>
                        </a:tabLst>
                        <a:defRPr b="0">
                          <a:solidFill>
                            <a:srgbClr val="000000"/>
                          </a:solidFill>
                        </a:defRPr>
                      </a:pPr>
                      <a:r>
                        <a:rPr sz="1800">
                          <a:latin typeface="+mn-lt"/>
                          <a:ea typeface="+mn-ea"/>
                          <a:cs typeface="+mn-cs"/>
                        </a:rPr>
                        <a:t>db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52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0b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5b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25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ad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3b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tc>
                  <a:txBody>
                    <a:bodyPr/>
                    <a:lstStyle/>
                    <a:p>
                      <a:pPr defTabSz="914400"/>
                      <a:r>
                        <a:rPr sz="1800"/>
                        <a:t>00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chemeClr val="accent3">
                        <a:satOff val="18648"/>
                        <a:lumOff val="5971"/>
                      </a:schemeClr>
                    </a:solidFill>
                  </a:tcPr>
                </a:tc>
                <a:extLst>
                  <a:ext uri="{0D108BD9-81ED-4DB2-BD59-A6C34878D82A}">
                    <a16:rowId xmlns:a16="http://schemas.microsoft.com/office/drawing/2014/main" val="10003"/>
                  </a:ext>
                </a:extLst>
              </a:tr>
            </a:tbl>
          </a:graphicData>
        </a:graphic>
      </p:graphicFrame>
      <p:graphicFrame>
        <p:nvGraphicFramePr>
          <p:cNvPr id="1349"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solidFill>
                      <a:srgbClr val="DCDEE0"/>
                    </a:solidFill>
                  </a:tcPr>
                </a:tc>
                <a:tc>
                  <a:txBody>
                    <a:bodyPr/>
                    <a:lstStyle/>
                    <a:p>
                      <a:pPr defTabSz="914400"/>
                      <a:r>
                        <a:rPr sz="1800"/>
                        <a:t>08</a:t>
                      </a:r>
                    </a:p>
                  </a:txBody>
                  <a:tcPr marL="35719" marR="35719" marT="35719" marB="35719" anchor="ctr" horzOverflow="overflow">
                    <a:solidFill>
                      <a:schemeClr val="accent3">
                        <a:satOff val="18648"/>
                        <a:lumOff val="5971"/>
                      </a:schemeClr>
                    </a:solidFill>
                  </a:tcPr>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chemeClr val="accent3">
                        <a:satOff val="18648"/>
                        <a:lumOff val="5971"/>
                      </a:schemeClr>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50"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
        <p:nvSpPr>
          <p:cNvPr id="1351" name="Cipher key"/>
          <p:cNvSpPr txBox="1"/>
          <p:nvPr/>
        </p:nvSpPr>
        <p:spPr>
          <a:xfrm>
            <a:off x="2125621" y="2798370"/>
            <a:ext cx="1146019"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Cipher key</a:t>
            </a:r>
          </a:p>
        </p:txBody>
      </p:sp>
      <p:sp>
        <p:nvSpPr>
          <p:cNvPr id="1352" name="Line"/>
          <p:cNvSpPr/>
          <p:nvPr/>
        </p:nvSpPr>
        <p:spPr>
          <a:xfrm flipV="1">
            <a:off x="3609160"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53" name="Round key 1"/>
          <p:cNvSpPr txBox="1"/>
          <p:nvPr/>
        </p:nvSpPr>
        <p:spPr>
          <a:xfrm>
            <a:off x="3658820"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1</a:t>
            </a:r>
          </a:p>
        </p:txBody>
      </p:sp>
      <p:sp>
        <p:nvSpPr>
          <p:cNvPr id="1354" name="Line"/>
          <p:cNvSpPr/>
          <p:nvPr/>
        </p:nvSpPr>
        <p:spPr>
          <a:xfrm flipV="1">
            <a:off x="5199647" y="684646"/>
            <a:ext cx="1" cy="2692275"/>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55" name="Round key 2"/>
          <p:cNvSpPr txBox="1"/>
          <p:nvPr/>
        </p:nvSpPr>
        <p:spPr>
          <a:xfrm>
            <a:off x="5249307"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2</a:t>
            </a:r>
          </a:p>
        </p:txBody>
      </p:sp>
      <p:sp>
        <p:nvSpPr>
          <p:cNvPr id="1356" name="Line"/>
          <p:cNvSpPr/>
          <p:nvPr/>
        </p:nvSpPr>
        <p:spPr>
          <a:xfrm flipV="1">
            <a:off x="6790134"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57" name="Round key 3"/>
          <p:cNvSpPr txBox="1"/>
          <p:nvPr/>
        </p:nvSpPr>
        <p:spPr>
          <a:xfrm>
            <a:off x="6839794"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3</a:t>
            </a:r>
          </a:p>
        </p:txBody>
      </p:sp>
      <p:sp>
        <p:nvSpPr>
          <p:cNvPr id="1358" name="Line"/>
          <p:cNvSpPr/>
          <p:nvPr/>
        </p:nvSpPr>
        <p:spPr>
          <a:xfrm flipV="1">
            <a:off x="8380621"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59" name="Round key 4"/>
          <p:cNvSpPr txBox="1"/>
          <p:nvPr/>
        </p:nvSpPr>
        <p:spPr>
          <a:xfrm>
            <a:off x="8430281"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4</a:t>
            </a:r>
          </a:p>
        </p:txBody>
      </p:sp>
    </p:spTree>
    <p:extLst>
      <p:ext uri="{BB962C8B-B14F-4D97-AF65-F5344CB8AC3E}">
        <p14:creationId xmlns:p14="http://schemas.microsoft.com/office/powerpoint/2010/main" val="44811335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61" name="Table"/>
          <p:cNvGraphicFramePr/>
          <p:nvPr/>
        </p:nvGraphicFramePr>
        <p:xfrm>
          <a:off x="2022093" y="1004712"/>
          <a:ext cx="7951360" cy="1621556"/>
        </p:xfrm>
        <a:graphic>
          <a:graphicData uri="http://schemas.openxmlformats.org/drawingml/2006/table">
            <a:tbl>
              <a:tblPr firstRow="1"/>
              <a:tblGrid>
                <a:gridCol w="397568">
                  <a:extLst>
                    <a:ext uri="{9D8B030D-6E8A-4147-A177-3AD203B41FA5}">
                      <a16:colId xmlns:a16="http://schemas.microsoft.com/office/drawing/2014/main" val="20000"/>
                    </a:ext>
                  </a:extLst>
                </a:gridCol>
                <a:gridCol w="397568">
                  <a:extLst>
                    <a:ext uri="{9D8B030D-6E8A-4147-A177-3AD203B41FA5}">
                      <a16:colId xmlns:a16="http://schemas.microsoft.com/office/drawing/2014/main" val="20001"/>
                    </a:ext>
                  </a:extLst>
                </a:gridCol>
                <a:gridCol w="397568">
                  <a:extLst>
                    <a:ext uri="{9D8B030D-6E8A-4147-A177-3AD203B41FA5}">
                      <a16:colId xmlns:a16="http://schemas.microsoft.com/office/drawing/2014/main" val="20002"/>
                    </a:ext>
                  </a:extLst>
                </a:gridCol>
                <a:gridCol w="397568">
                  <a:extLst>
                    <a:ext uri="{9D8B030D-6E8A-4147-A177-3AD203B41FA5}">
                      <a16:colId xmlns:a16="http://schemas.microsoft.com/office/drawing/2014/main" val="20003"/>
                    </a:ext>
                  </a:extLst>
                </a:gridCol>
                <a:gridCol w="397568">
                  <a:extLst>
                    <a:ext uri="{9D8B030D-6E8A-4147-A177-3AD203B41FA5}">
                      <a16:colId xmlns:a16="http://schemas.microsoft.com/office/drawing/2014/main" val="20004"/>
                    </a:ext>
                  </a:extLst>
                </a:gridCol>
                <a:gridCol w="397568">
                  <a:extLst>
                    <a:ext uri="{9D8B030D-6E8A-4147-A177-3AD203B41FA5}">
                      <a16:colId xmlns:a16="http://schemas.microsoft.com/office/drawing/2014/main" val="20005"/>
                    </a:ext>
                  </a:extLst>
                </a:gridCol>
                <a:gridCol w="397568">
                  <a:extLst>
                    <a:ext uri="{9D8B030D-6E8A-4147-A177-3AD203B41FA5}">
                      <a16:colId xmlns:a16="http://schemas.microsoft.com/office/drawing/2014/main" val="20006"/>
                    </a:ext>
                  </a:extLst>
                </a:gridCol>
                <a:gridCol w="397568">
                  <a:extLst>
                    <a:ext uri="{9D8B030D-6E8A-4147-A177-3AD203B41FA5}">
                      <a16:colId xmlns:a16="http://schemas.microsoft.com/office/drawing/2014/main" val="20007"/>
                    </a:ext>
                  </a:extLst>
                </a:gridCol>
                <a:gridCol w="397568">
                  <a:extLst>
                    <a:ext uri="{9D8B030D-6E8A-4147-A177-3AD203B41FA5}">
                      <a16:colId xmlns:a16="http://schemas.microsoft.com/office/drawing/2014/main" val="20008"/>
                    </a:ext>
                  </a:extLst>
                </a:gridCol>
                <a:gridCol w="397568">
                  <a:extLst>
                    <a:ext uri="{9D8B030D-6E8A-4147-A177-3AD203B41FA5}">
                      <a16:colId xmlns:a16="http://schemas.microsoft.com/office/drawing/2014/main" val="20009"/>
                    </a:ext>
                  </a:extLst>
                </a:gridCol>
                <a:gridCol w="397568">
                  <a:extLst>
                    <a:ext uri="{9D8B030D-6E8A-4147-A177-3AD203B41FA5}">
                      <a16:colId xmlns:a16="http://schemas.microsoft.com/office/drawing/2014/main" val="20010"/>
                    </a:ext>
                  </a:extLst>
                </a:gridCol>
                <a:gridCol w="397568">
                  <a:extLst>
                    <a:ext uri="{9D8B030D-6E8A-4147-A177-3AD203B41FA5}">
                      <a16:colId xmlns:a16="http://schemas.microsoft.com/office/drawing/2014/main" val="20011"/>
                    </a:ext>
                  </a:extLst>
                </a:gridCol>
                <a:gridCol w="397568">
                  <a:extLst>
                    <a:ext uri="{9D8B030D-6E8A-4147-A177-3AD203B41FA5}">
                      <a16:colId xmlns:a16="http://schemas.microsoft.com/office/drawing/2014/main" val="20012"/>
                    </a:ext>
                  </a:extLst>
                </a:gridCol>
                <a:gridCol w="397568">
                  <a:extLst>
                    <a:ext uri="{9D8B030D-6E8A-4147-A177-3AD203B41FA5}">
                      <a16:colId xmlns:a16="http://schemas.microsoft.com/office/drawing/2014/main" val="20013"/>
                    </a:ext>
                  </a:extLst>
                </a:gridCol>
                <a:gridCol w="397568">
                  <a:extLst>
                    <a:ext uri="{9D8B030D-6E8A-4147-A177-3AD203B41FA5}">
                      <a16:colId xmlns:a16="http://schemas.microsoft.com/office/drawing/2014/main" val="20014"/>
                    </a:ext>
                  </a:extLst>
                </a:gridCol>
                <a:gridCol w="397568">
                  <a:extLst>
                    <a:ext uri="{9D8B030D-6E8A-4147-A177-3AD203B41FA5}">
                      <a16:colId xmlns:a16="http://schemas.microsoft.com/office/drawing/2014/main" val="20015"/>
                    </a:ext>
                  </a:extLst>
                </a:gridCol>
                <a:gridCol w="397568">
                  <a:extLst>
                    <a:ext uri="{9D8B030D-6E8A-4147-A177-3AD203B41FA5}">
                      <a16:colId xmlns:a16="http://schemas.microsoft.com/office/drawing/2014/main" val="20016"/>
                    </a:ext>
                  </a:extLst>
                </a:gridCol>
                <a:gridCol w="397568">
                  <a:extLst>
                    <a:ext uri="{9D8B030D-6E8A-4147-A177-3AD203B41FA5}">
                      <a16:colId xmlns:a16="http://schemas.microsoft.com/office/drawing/2014/main" val="20017"/>
                    </a:ext>
                  </a:extLst>
                </a:gridCol>
                <a:gridCol w="397568">
                  <a:extLst>
                    <a:ext uri="{9D8B030D-6E8A-4147-A177-3AD203B41FA5}">
                      <a16:colId xmlns:a16="http://schemas.microsoft.com/office/drawing/2014/main" val="20018"/>
                    </a:ext>
                  </a:extLst>
                </a:gridCol>
                <a:gridCol w="397568">
                  <a:extLst>
                    <a:ext uri="{9D8B030D-6E8A-4147-A177-3AD203B41FA5}">
                      <a16:colId xmlns:a16="http://schemas.microsoft.com/office/drawing/2014/main" val="20019"/>
                    </a:ext>
                  </a:extLst>
                </a:gridCol>
              </a:tblGrid>
              <a:tr h="405389">
                <a:tc>
                  <a:txBody>
                    <a:bodyPr/>
                    <a:lstStyle/>
                    <a:p>
                      <a:pPr defTabSz="914400">
                        <a:tabLst>
                          <a:tab pos="1181100" algn="l"/>
                        </a:tabLst>
                        <a:defRPr b="0">
                          <a:solidFill>
                            <a:srgbClr val="000000"/>
                          </a:solidFill>
                        </a:defRPr>
                      </a:pPr>
                      <a:r>
                        <a:rPr sz="1800">
                          <a:latin typeface="+mn-lt"/>
                          <a:ea typeface="+mn-ea"/>
                          <a:cs typeface="+mn-cs"/>
                        </a:rPr>
                        <a:t>2b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09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2a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73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3d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1e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6d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ef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a8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b6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tabLst>
                          <a:tab pos="1181100" algn="l"/>
                        </a:tabLst>
                        <a:defRPr b="0">
                          <a:solidFill>
                            <a:srgbClr val="000000"/>
                          </a:solidFill>
                        </a:defRPr>
                      </a:pPr>
                      <a:r>
                        <a:rPr sz="1800">
                          <a:latin typeface="+mn-lt"/>
                          <a:ea typeface="+mn-ea"/>
                          <a:cs typeface="+mn-cs"/>
                        </a:rPr>
                        <a:t>db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0"/>
                  </a:ext>
                </a:extLst>
              </a:tr>
              <a:tr h="405389">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6c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c2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0b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1"/>
                  </a:ext>
                </a:extLst>
              </a:tr>
              <a:tr h="405389">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95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25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2"/>
                  </a:ext>
                </a:extLst>
              </a:tr>
              <a:tr h="405389">
                <a:tc>
                  <a:txBody>
                    <a:bodyPr/>
                    <a:lstStyle/>
                    <a:p>
                      <a:pPr defTabSz="914400"/>
                      <a:r>
                        <a:rPr sz="1800"/>
                        <a:t>16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a6</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88</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3c</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17</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b1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39</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5</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f2</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43</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7a</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7d</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3e</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44</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41</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7f</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3b</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tc>
                  <a:txBody>
                    <a:bodyPr/>
                    <a:lstStyle/>
                    <a:p>
                      <a:pPr defTabSz="914400"/>
                      <a:r>
                        <a:rPr sz="1800"/>
                        <a:t>00</a:t>
                      </a:r>
                    </a:p>
                  </a:txBody>
                  <a:tcPr marL="35719" marR="35719" marT="35719" marB="35719" anchor="ctr" horzOverflow="overflow">
                    <a:lnL w="12700">
                      <a:solidFill>
                        <a:srgbClr val="144105"/>
                      </a:solidFill>
                      <a:prstDash val="sysDot"/>
                      <a:miter lim="400000"/>
                    </a:lnL>
                    <a:lnR w="12700">
                      <a:solidFill>
                        <a:srgbClr val="144105"/>
                      </a:solidFill>
                      <a:prstDash val="sysDot"/>
                      <a:miter lim="400000"/>
                    </a:lnR>
                    <a:lnT w="12700">
                      <a:solidFill>
                        <a:srgbClr val="144105"/>
                      </a:solidFill>
                      <a:prstDash val="sysDot"/>
                      <a:miter lim="400000"/>
                    </a:lnT>
                    <a:lnB w="12700">
                      <a:solidFill>
                        <a:srgbClr val="144105"/>
                      </a:solidFill>
                      <a:prstDash val="sysDot"/>
                      <a:miter lim="400000"/>
                    </a:lnB>
                    <a:solidFill>
                      <a:srgbClr val="DCDEE0"/>
                    </a:solidFill>
                  </a:tcPr>
                </a:tc>
                <a:extLst>
                  <a:ext uri="{0D108BD9-81ED-4DB2-BD59-A6C34878D82A}">
                    <a16:rowId xmlns:a16="http://schemas.microsoft.com/office/drawing/2014/main" val="10003"/>
                  </a:ext>
                </a:extLst>
              </a:tr>
            </a:tbl>
          </a:graphicData>
        </a:graphic>
      </p:graphicFrame>
      <p:graphicFrame>
        <p:nvGraphicFramePr>
          <p:cNvPr id="1362" name="Table"/>
          <p:cNvGraphicFramePr/>
          <p:nvPr/>
        </p:nvGraphicFramePr>
        <p:xfrm>
          <a:off x="5881234" y="4732736"/>
          <a:ext cx="3994050" cy="1624260"/>
        </p:xfrm>
        <a:graphic>
          <a:graphicData uri="http://schemas.openxmlformats.org/drawingml/2006/table">
            <a:tbl>
              <a:tblPr/>
              <a:tblGrid>
                <a:gridCol w="399405">
                  <a:extLst>
                    <a:ext uri="{9D8B030D-6E8A-4147-A177-3AD203B41FA5}">
                      <a16:colId xmlns:a16="http://schemas.microsoft.com/office/drawing/2014/main" val="20000"/>
                    </a:ext>
                  </a:extLst>
                </a:gridCol>
                <a:gridCol w="399405">
                  <a:extLst>
                    <a:ext uri="{9D8B030D-6E8A-4147-A177-3AD203B41FA5}">
                      <a16:colId xmlns:a16="http://schemas.microsoft.com/office/drawing/2014/main" val="20001"/>
                    </a:ext>
                  </a:extLst>
                </a:gridCol>
                <a:gridCol w="399405">
                  <a:extLst>
                    <a:ext uri="{9D8B030D-6E8A-4147-A177-3AD203B41FA5}">
                      <a16:colId xmlns:a16="http://schemas.microsoft.com/office/drawing/2014/main" val="20002"/>
                    </a:ext>
                  </a:extLst>
                </a:gridCol>
                <a:gridCol w="399405">
                  <a:extLst>
                    <a:ext uri="{9D8B030D-6E8A-4147-A177-3AD203B41FA5}">
                      <a16:colId xmlns:a16="http://schemas.microsoft.com/office/drawing/2014/main" val="20003"/>
                    </a:ext>
                  </a:extLst>
                </a:gridCol>
                <a:gridCol w="399405">
                  <a:extLst>
                    <a:ext uri="{9D8B030D-6E8A-4147-A177-3AD203B41FA5}">
                      <a16:colId xmlns:a16="http://schemas.microsoft.com/office/drawing/2014/main" val="20004"/>
                    </a:ext>
                  </a:extLst>
                </a:gridCol>
                <a:gridCol w="399405">
                  <a:extLst>
                    <a:ext uri="{9D8B030D-6E8A-4147-A177-3AD203B41FA5}">
                      <a16:colId xmlns:a16="http://schemas.microsoft.com/office/drawing/2014/main" val="20005"/>
                    </a:ext>
                  </a:extLst>
                </a:gridCol>
                <a:gridCol w="399405">
                  <a:extLst>
                    <a:ext uri="{9D8B030D-6E8A-4147-A177-3AD203B41FA5}">
                      <a16:colId xmlns:a16="http://schemas.microsoft.com/office/drawing/2014/main" val="20006"/>
                    </a:ext>
                  </a:extLst>
                </a:gridCol>
                <a:gridCol w="399405">
                  <a:extLst>
                    <a:ext uri="{9D8B030D-6E8A-4147-A177-3AD203B41FA5}">
                      <a16:colId xmlns:a16="http://schemas.microsoft.com/office/drawing/2014/main" val="20007"/>
                    </a:ext>
                  </a:extLst>
                </a:gridCol>
                <a:gridCol w="399405">
                  <a:extLst>
                    <a:ext uri="{9D8B030D-6E8A-4147-A177-3AD203B41FA5}">
                      <a16:colId xmlns:a16="http://schemas.microsoft.com/office/drawing/2014/main" val="20008"/>
                    </a:ext>
                  </a:extLst>
                </a:gridCol>
                <a:gridCol w="399405">
                  <a:extLst>
                    <a:ext uri="{9D8B030D-6E8A-4147-A177-3AD203B41FA5}">
                      <a16:colId xmlns:a16="http://schemas.microsoft.com/office/drawing/2014/main" val="20009"/>
                    </a:ext>
                  </a:extLst>
                </a:gridCol>
              </a:tblGrid>
              <a:tr h="406065">
                <a:tc>
                  <a:txBody>
                    <a:bodyPr/>
                    <a:lstStyle/>
                    <a:p>
                      <a:pPr defTabSz="914400"/>
                      <a:r>
                        <a:rPr sz="1800"/>
                        <a:t>01</a:t>
                      </a:r>
                    </a:p>
                  </a:txBody>
                  <a:tcPr marL="35719" marR="35719" marT="35719" marB="35719" anchor="ctr" horzOverflow="overflow"/>
                </a:tc>
                <a:tc>
                  <a:txBody>
                    <a:bodyPr/>
                    <a:lstStyle/>
                    <a:p>
                      <a:pPr defTabSz="914400"/>
                      <a:r>
                        <a:rPr sz="1800"/>
                        <a:t>02</a:t>
                      </a:r>
                    </a:p>
                  </a:txBody>
                  <a:tcPr marL="35719" marR="35719" marT="35719" marB="35719" anchor="ctr" horzOverflow="overflow"/>
                </a:tc>
                <a:tc>
                  <a:txBody>
                    <a:bodyPr/>
                    <a:lstStyle/>
                    <a:p>
                      <a:pPr defTabSz="914400"/>
                      <a:r>
                        <a:rPr sz="1800"/>
                        <a:t>04</a:t>
                      </a:r>
                    </a:p>
                  </a:txBody>
                  <a:tcPr marL="35719" marR="35719" marT="35719" marB="35719" anchor="ctr" horzOverflow="overflow">
                    <a:solidFill>
                      <a:srgbClr val="DCDEE0"/>
                    </a:solidFill>
                  </a:tcPr>
                </a:tc>
                <a:tc>
                  <a:txBody>
                    <a:bodyPr/>
                    <a:lstStyle/>
                    <a:p>
                      <a:pPr defTabSz="914400"/>
                      <a:r>
                        <a:rPr sz="1800"/>
                        <a:t>08</a:t>
                      </a:r>
                    </a:p>
                  </a:txBody>
                  <a:tcPr marL="35719" marR="35719" marT="35719" marB="35719" anchor="ctr" horzOverflow="overflow">
                    <a:solidFill>
                      <a:srgbClr val="DCDEE0"/>
                    </a:solidFill>
                  </a:tcPr>
                </a:tc>
                <a:tc>
                  <a:txBody>
                    <a:bodyPr/>
                    <a:lstStyle/>
                    <a:p>
                      <a:pPr defTabSz="914400"/>
                      <a:r>
                        <a:rPr sz="1800"/>
                        <a:t>10</a:t>
                      </a:r>
                    </a:p>
                  </a:txBody>
                  <a:tcPr marL="35719" marR="35719" marT="35719" marB="35719" anchor="ctr" horzOverflow="overflow"/>
                </a:tc>
                <a:tc>
                  <a:txBody>
                    <a:bodyPr/>
                    <a:lstStyle/>
                    <a:p>
                      <a:pPr defTabSz="914400"/>
                      <a:r>
                        <a:rPr sz="1800"/>
                        <a:t>20</a:t>
                      </a:r>
                    </a:p>
                  </a:txBody>
                  <a:tcPr marL="35719" marR="35719" marT="35719" marB="35719" anchor="ctr" horzOverflow="overflow"/>
                </a:tc>
                <a:tc>
                  <a:txBody>
                    <a:bodyPr/>
                    <a:lstStyle/>
                    <a:p>
                      <a:pPr defTabSz="914400"/>
                      <a:r>
                        <a:rPr sz="1800"/>
                        <a:t>40</a:t>
                      </a:r>
                    </a:p>
                  </a:txBody>
                  <a:tcPr marL="35719" marR="35719" marT="35719" marB="35719" anchor="ctr" horzOverflow="overflow"/>
                </a:tc>
                <a:tc>
                  <a:txBody>
                    <a:bodyPr/>
                    <a:lstStyle/>
                    <a:p>
                      <a:pPr defTabSz="914400"/>
                      <a:r>
                        <a:rPr sz="1800"/>
                        <a:t>80</a:t>
                      </a:r>
                    </a:p>
                  </a:txBody>
                  <a:tcPr marL="35719" marR="35719" marT="35719" marB="35719" anchor="ctr" horzOverflow="overflow"/>
                </a:tc>
                <a:tc>
                  <a:txBody>
                    <a:bodyPr/>
                    <a:lstStyle/>
                    <a:p>
                      <a:pPr defTabSz="914400"/>
                      <a:r>
                        <a:rPr sz="1800"/>
                        <a:t>1b</a:t>
                      </a:r>
                    </a:p>
                  </a:txBody>
                  <a:tcPr marL="35719" marR="35719" marT="35719" marB="35719" anchor="ctr" horzOverflow="overflow"/>
                </a:tc>
                <a:tc>
                  <a:txBody>
                    <a:bodyPr/>
                    <a:lstStyle/>
                    <a:p>
                      <a:pPr defTabSz="914400"/>
                      <a:r>
                        <a:rPr sz="1800"/>
                        <a:t>36</a:t>
                      </a:r>
                    </a:p>
                  </a:txBody>
                  <a:tcPr marL="35719" marR="35719" marT="35719" marB="35719" anchor="ctr" horzOverflow="overflow"/>
                </a:tc>
                <a:extLst>
                  <a:ext uri="{0D108BD9-81ED-4DB2-BD59-A6C34878D82A}">
                    <a16:rowId xmlns:a16="http://schemas.microsoft.com/office/drawing/2014/main" val="10000"/>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1"/>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2"/>
                  </a:ext>
                </a:extLst>
              </a:tr>
              <a:tr h="406065">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solidFill>
                      <a:srgbClr val="DCDEE0"/>
                    </a:solidFill>
                  </a:tcPr>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tc>
                  <a:txBody>
                    <a:bodyPr/>
                    <a:lstStyle/>
                    <a:p>
                      <a:pPr defTabSz="914400"/>
                      <a:r>
                        <a:rPr sz="1800"/>
                        <a:t>00</a:t>
                      </a:r>
                    </a:p>
                  </a:txBody>
                  <a:tcPr marL="35719" marR="35719" marT="35719" marB="35719" anchor="ctr" horzOverflow="overflow"/>
                </a:tc>
                <a:extLst>
                  <a:ext uri="{0D108BD9-81ED-4DB2-BD59-A6C34878D82A}">
                    <a16:rowId xmlns:a16="http://schemas.microsoft.com/office/drawing/2014/main" val="10003"/>
                  </a:ext>
                </a:extLst>
              </a:tr>
            </a:tbl>
          </a:graphicData>
        </a:graphic>
      </p:graphicFrame>
      <p:sp>
        <p:nvSpPr>
          <p:cNvPr id="1363" name="Round constant word array"/>
          <p:cNvSpPr txBox="1"/>
          <p:nvPr/>
        </p:nvSpPr>
        <p:spPr>
          <a:xfrm>
            <a:off x="5876507" y="6452179"/>
            <a:ext cx="1850699"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Round constant word array</a:t>
            </a:r>
          </a:p>
        </p:txBody>
      </p:sp>
      <p:sp>
        <p:nvSpPr>
          <p:cNvPr id="1364" name="Cipher key"/>
          <p:cNvSpPr txBox="1"/>
          <p:nvPr/>
        </p:nvSpPr>
        <p:spPr>
          <a:xfrm>
            <a:off x="2125621" y="2798370"/>
            <a:ext cx="1146019"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Cipher key</a:t>
            </a:r>
          </a:p>
        </p:txBody>
      </p:sp>
      <p:sp>
        <p:nvSpPr>
          <p:cNvPr id="1365" name="Line"/>
          <p:cNvSpPr/>
          <p:nvPr/>
        </p:nvSpPr>
        <p:spPr>
          <a:xfrm flipV="1">
            <a:off x="3609160"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66" name="Round key 1"/>
          <p:cNvSpPr txBox="1"/>
          <p:nvPr/>
        </p:nvSpPr>
        <p:spPr>
          <a:xfrm>
            <a:off x="3658820"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1</a:t>
            </a:r>
          </a:p>
        </p:txBody>
      </p:sp>
      <p:sp>
        <p:nvSpPr>
          <p:cNvPr id="1367" name="Line"/>
          <p:cNvSpPr/>
          <p:nvPr/>
        </p:nvSpPr>
        <p:spPr>
          <a:xfrm flipV="1">
            <a:off x="5199647" y="684646"/>
            <a:ext cx="1" cy="2692275"/>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68" name="Round key 2"/>
          <p:cNvSpPr txBox="1"/>
          <p:nvPr/>
        </p:nvSpPr>
        <p:spPr>
          <a:xfrm>
            <a:off x="5249307"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2</a:t>
            </a:r>
          </a:p>
        </p:txBody>
      </p:sp>
      <p:sp>
        <p:nvSpPr>
          <p:cNvPr id="1369" name="Line"/>
          <p:cNvSpPr/>
          <p:nvPr/>
        </p:nvSpPr>
        <p:spPr>
          <a:xfrm flipV="1">
            <a:off x="6790134"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70" name="Round key 3"/>
          <p:cNvSpPr txBox="1"/>
          <p:nvPr/>
        </p:nvSpPr>
        <p:spPr>
          <a:xfrm>
            <a:off x="6839794"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3</a:t>
            </a:r>
          </a:p>
        </p:txBody>
      </p:sp>
      <p:sp>
        <p:nvSpPr>
          <p:cNvPr id="1371" name="Line"/>
          <p:cNvSpPr/>
          <p:nvPr/>
        </p:nvSpPr>
        <p:spPr>
          <a:xfrm flipV="1">
            <a:off x="8380621" y="684647"/>
            <a:ext cx="1" cy="2692274"/>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372" name="Round key 4"/>
          <p:cNvSpPr txBox="1"/>
          <p:nvPr/>
        </p:nvSpPr>
        <p:spPr>
          <a:xfrm>
            <a:off x="8430281" y="2798370"/>
            <a:ext cx="1325171" cy="3751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800"/>
            </a:lvl1pPr>
          </a:lstStyle>
          <a:p>
            <a:r>
              <a:rPr sz="1969"/>
              <a:t>Round key 4</a:t>
            </a:r>
          </a:p>
        </p:txBody>
      </p:sp>
      <p:sp>
        <p:nvSpPr>
          <p:cNvPr id="1373" name="This process continues until all round keys are generated …"/>
          <p:cNvSpPr txBox="1"/>
          <p:nvPr/>
        </p:nvSpPr>
        <p:spPr>
          <a:xfrm>
            <a:off x="1704774" y="3913955"/>
            <a:ext cx="3930500" cy="26693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p>
            <a:r>
              <a:rPr sz="1266"/>
              <a:t>This process continues until all round keys are generated …</a:t>
            </a:r>
          </a:p>
        </p:txBody>
      </p:sp>
    </p:spTree>
    <p:extLst>
      <p:ext uri="{BB962C8B-B14F-4D97-AF65-F5344CB8AC3E}">
        <p14:creationId xmlns:p14="http://schemas.microsoft.com/office/powerpoint/2010/main" val="1085799578"/>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3" name="Footer Placeholder 3">
            <a:extLst>
              <a:ext uri="{FF2B5EF4-FFF2-40B4-BE49-F238E27FC236}">
                <a16:creationId xmlns:a16="http://schemas.microsoft.com/office/drawing/2014/main" id="{179FE24C-BCBF-45DF-978A-FCEAD7F331C9}"/>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1375" name="AES modes"/>
          <p:cNvSpPr txBox="1">
            <a:spLocks noGrp="1"/>
          </p:cNvSpPr>
          <p:nvPr>
            <p:ph type="title"/>
          </p:nvPr>
        </p:nvSpPr>
        <p:spPr>
          <a:xfrm>
            <a:off x="609759" y="274702"/>
            <a:ext cx="9525657" cy="866110"/>
          </a:xfrm>
          <a:prstGeom prst="rect">
            <a:avLst/>
          </a:prstGeom>
        </p:spPr>
        <p:txBody>
          <a:bodyPr anchor="b">
            <a:normAutofit/>
          </a:bodyPr>
          <a:lstStyle/>
          <a:p>
            <a:r>
              <a:t>AES modes</a:t>
            </a:r>
          </a:p>
        </p:txBody>
      </p:sp>
      <p:graphicFrame>
        <p:nvGraphicFramePr>
          <p:cNvPr id="1378" name="Section 6.6…">
            <a:extLst>
              <a:ext uri="{FF2B5EF4-FFF2-40B4-BE49-F238E27FC236}">
                <a16:creationId xmlns:a16="http://schemas.microsoft.com/office/drawing/2014/main" id="{72C7EB9C-E13E-4C03-9E88-AF8B1BF514F1}"/>
              </a:ext>
            </a:extLst>
          </p:cNvPr>
          <p:cNvGraphicFramePr/>
          <p:nvPr>
            <p:extLst>
              <p:ext uri="{D42A27DB-BD31-4B8C-83A1-F6EECF244321}">
                <p14:modId xmlns:p14="http://schemas.microsoft.com/office/powerpoint/2010/main" val="435602784"/>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0260240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8" name="The basic modes"/>
          <p:cNvSpPr txBox="1">
            <a:spLocks noGrp="1"/>
          </p:cNvSpPr>
          <p:nvPr>
            <p:ph type="title"/>
          </p:nvPr>
        </p:nvSpPr>
        <p:spPr>
          <a:prstGeom prst="rect">
            <a:avLst/>
          </a:prstGeom>
        </p:spPr>
        <p:txBody>
          <a:bodyPr/>
          <a:lstStyle/>
          <a:p>
            <a:r>
              <a:t>The basic modes</a:t>
            </a:r>
          </a:p>
        </p:txBody>
      </p:sp>
      <p:sp>
        <p:nvSpPr>
          <p:cNvPr id="1379" name="Electronic codebook (ECB)…"/>
          <p:cNvSpPr txBox="1">
            <a:spLocks noGrp="1"/>
          </p:cNvSpPr>
          <p:nvPr>
            <p:ph sz="quarter" idx="10"/>
          </p:nvPr>
        </p:nvSpPr>
        <p:spPr>
          <a:prstGeom prst="rect">
            <a:avLst/>
          </a:prstGeom>
        </p:spPr>
        <p:txBody>
          <a:bodyPr/>
          <a:lstStyle/>
          <a:p>
            <a:r>
              <a:rPr dirty="0"/>
              <a:t> Electronic codebook (ECB)</a:t>
            </a:r>
          </a:p>
          <a:p>
            <a:pPr>
              <a:defRPr b="1">
                <a:latin typeface="Helvetica"/>
                <a:ea typeface="Helvetica"/>
                <a:cs typeface="Helvetica"/>
                <a:sym typeface="Helvetica"/>
              </a:defRPr>
            </a:pPr>
            <a:r>
              <a:rPr dirty="0"/>
              <a:t>Cipher-block chaining (CBC)</a:t>
            </a:r>
          </a:p>
          <a:p>
            <a:r>
              <a:rPr dirty="0"/>
              <a:t>Propagating cipher-block chaining (PCBC)</a:t>
            </a:r>
          </a:p>
          <a:p>
            <a:r>
              <a:rPr dirty="0"/>
              <a:t>Cipher feedback (CFB)</a:t>
            </a:r>
          </a:p>
          <a:p>
            <a:r>
              <a:rPr dirty="0"/>
              <a:t>Output feedback (OFB)</a:t>
            </a:r>
          </a:p>
          <a:p>
            <a:pPr>
              <a:defRPr b="1">
                <a:latin typeface="Helvetica"/>
                <a:ea typeface="Helvetica"/>
                <a:cs typeface="Helvetica"/>
                <a:sym typeface="Helvetica"/>
              </a:defRPr>
            </a:pPr>
            <a:r>
              <a:rPr dirty="0"/>
              <a:t>Counter (CTR)</a:t>
            </a:r>
          </a:p>
        </p:txBody>
      </p:sp>
    </p:spTree>
    <p:extLst>
      <p:ext uri="{BB962C8B-B14F-4D97-AF65-F5344CB8AC3E}">
        <p14:creationId xmlns:p14="http://schemas.microsoft.com/office/powerpoint/2010/main" val="27065175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3" name="Block and Stream modes"/>
          <p:cNvSpPr txBox="1">
            <a:spLocks noGrp="1"/>
          </p:cNvSpPr>
          <p:nvPr>
            <p:ph type="title"/>
          </p:nvPr>
        </p:nvSpPr>
        <p:spPr>
          <a:prstGeom prst="rect">
            <a:avLst/>
          </a:prstGeom>
        </p:spPr>
        <p:txBody>
          <a:bodyPr>
            <a:normAutofit/>
          </a:bodyPr>
          <a:lstStyle>
            <a:lvl1pPr defTabSz="560831">
              <a:defRPr sz="7679"/>
            </a:lvl1pPr>
          </a:lstStyle>
          <a:p>
            <a:r>
              <a:rPr sz="3200" dirty="0"/>
              <a:t>Block and Stream modes</a:t>
            </a:r>
          </a:p>
        </p:txBody>
      </p:sp>
      <p:sp>
        <p:nvSpPr>
          <p:cNvPr id="1384" name="Block ciphers operate on a set block size and any transmission error in the block will result in corruption of the entire block (i.e. 1 bit in error from the transmission leads to 128 bits being wrong after decryption)…"/>
          <p:cNvSpPr txBox="1">
            <a:spLocks noGrp="1"/>
          </p:cNvSpPr>
          <p:nvPr>
            <p:ph sz="quarter" idx="10"/>
          </p:nvPr>
        </p:nvSpPr>
        <p:spPr>
          <a:prstGeom prst="rect">
            <a:avLst/>
          </a:prstGeom>
        </p:spPr>
        <p:txBody>
          <a:bodyPr/>
          <a:lstStyle/>
          <a:p>
            <a:r>
              <a:t>Block ciphers operate on a set block size and any transmission error in the block will result in corruption of the entire block (i.e. 1 bit in error from the transmission leads to 128 bits being wrong after decryption)</a:t>
            </a:r>
          </a:p>
          <a:p>
            <a:r>
              <a:t>Stream ciphers (even if generated using a block mode algorithm) have the property that a transmission error on a single bit only impacts a single bit (i.e. 1 bit in error from the transmission leads to 1 bit being wrong after decryption)</a:t>
            </a:r>
          </a:p>
        </p:txBody>
      </p:sp>
    </p:spTree>
    <p:extLst>
      <p:ext uri="{BB962C8B-B14F-4D97-AF65-F5344CB8AC3E}">
        <p14:creationId xmlns:p14="http://schemas.microsoft.com/office/powerpoint/2010/main" val="167685391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8" name="ECB mode"/>
          <p:cNvSpPr txBox="1">
            <a:spLocks noGrp="1"/>
          </p:cNvSpPr>
          <p:nvPr>
            <p:ph type="title"/>
          </p:nvPr>
        </p:nvSpPr>
        <p:spPr>
          <a:prstGeom prst="rect">
            <a:avLst/>
          </a:prstGeom>
        </p:spPr>
        <p:txBody>
          <a:bodyPr/>
          <a:lstStyle/>
          <a:p>
            <a:r>
              <a:rPr sz="3200" dirty="0"/>
              <a:t>ECB</a:t>
            </a:r>
            <a:r>
              <a:rPr dirty="0"/>
              <a:t> mode</a:t>
            </a:r>
          </a:p>
        </p:txBody>
      </p:sp>
      <p:sp>
        <p:nvSpPr>
          <p:cNvPr id="1389" name="The simplest mode…"/>
          <p:cNvSpPr txBox="1">
            <a:spLocks noGrp="1"/>
          </p:cNvSpPr>
          <p:nvPr>
            <p:ph sz="quarter" idx="10"/>
          </p:nvPr>
        </p:nvSpPr>
        <p:spPr>
          <a:prstGeom prst="rect">
            <a:avLst/>
          </a:prstGeom>
        </p:spPr>
        <p:txBody>
          <a:bodyPr/>
          <a:lstStyle/>
          <a:p>
            <a:r>
              <a:t>The simplest mode</a:t>
            </a:r>
          </a:p>
          <a:p>
            <a:r>
              <a:t>The least “secure” mode</a:t>
            </a:r>
          </a:p>
          <a:p>
            <a:r>
              <a:t>Every 128 bit block of plain text is encrypted with the same 128 bit key</a:t>
            </a:r>
          </a:p>
          <a:p>
            <a:pPr lvl="1"/>
            <a:r>
              <a:t>Should not be used in any reasonable system as plain text patterns result in the same pattern being visible in the cipher text</a:t>
            </a:r>
          </a:p>
        </p:txBody>
      </p:sp>
    </p:spTree>
    <p:extLst>
      <p:ext uri="{BB962C8B-B14F-4D97-AF65-F5344CB8AC3E}">
        <p14:creationId xmlns:p14="http://schemas.microsoft.com/office/powerpoint/2010/main" val="108706094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3" name="ECB mode"/>
          <p:cNvSpPr txBox="1">
            <a:spLocks noGrp="1"/>
          </p:cNvSpPr>
          <p:nvPr>
            <p:ph type="title"/>
          </p:nvPr>
        </p:nvSpPr>
        <p:spPr>
          <a:prstGeom prst="rect">
            <a:avLst/>
          </a:prstGeom>
        </p:spPr>
        <p:txBody>
          <a:bodyPr/>
          <a:lstStyle/>
          <a:p>
            <a:r>
              <a:t>ECB mode</a:t>
            </a:r>
          </a:p>
        </p:txBody>
      </p:sp>
      <p:sp>
        <p:nvSpPr>
          <p:cNvPr id="1394" name="Line"/>
          <p:cNvSpPr/>
          <p:nvPr/>
        </p:nvSpPr>
        <p:spPr>
          <a:xfrm>
            <a:off x="3428741" y="2490048"/>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395" name="Line"/>
          <p:cNvSpPr/>
          <p:nvPr/>
        </p:nvSpPr>
        <p:spPr>
          <a:xfrm>
            <a:off x="3426709" y="329464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396" name="Table"/>
          <p:cNvGraphicFramePr/>
          <p:nvPr/>
        </p:nvGraphicFramePr>
        <p:xfrm>
          <a:off x="2712334" y="236056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l</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a</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n</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x</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397" name="Block cipher"/>
          <p:cNvSpPr/>
          <p:nvPr/>
        </p:nvSpPr>
        <p:spPr>
          <a:xfrm>
            <a:off x="2707870" y="2897726"/>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dirty="0"/>
              <a:t>Block cipher</a:t>
            </a:r>
          </a:p>
        </p:txBody>
      </p:sp>
      <p:sp>
        <p:nvSpPr>
          <p:cNvPr id="1398" name="Key"/>
          <p:cNvSpPr txBox="1"/>
          <p:nvPr/>
        </p:nvSpPr>
        <p:spPr>
          <a:xfrm>
            <a:off x="2042885" y="298847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399" name="Line"/>
          <p:cNvSpPr/>
          <p:nvPr/>
        </p:nvSpPr>
        <p:spPr>
          <a:xfrm>
            <a:off x="2490185" y="3169078"/>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00" name="Table"/>
          <p:cNvGraphicFramePr/>
          <p:nvPr/>
        </p:nvGraphicFramePr>
        <p:xfrm>
          <a:off x="2712334" y="384983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c</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h</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e</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r</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e</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d</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01" name="Line"/>
          <p:cNvSpPr/>
          <p:nvPr/>
        </p:nvSpPr>
        <p:spPr>
          <a:xfrm>
            <a:off x="6007172" y="2464629"/>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02" name="Line"/>
          <p:cNvSpPr/>
          <p:nvPr/>
        </p:nvSpPr>
        <p:spPr>
          <a:xfrm>
            <a:off x="6005142" y="326922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03" name="Table"/>
          <p:cNvGraphicFramePr/>
          <p:nvPr/>
        </p:nvGraphicFramePr>
        <p:xfrm>
          <a:off x="5290767" y="233514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l</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a</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n</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x</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04" name="Block cipher"/>
          <p:cNvSpPr/>
          <p:nvPr/>
        </p:nvSpPr>
        <p:spPr>
          <a:xfrm>
            <a:off x="5286302" y="2872307"/>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405" name="Key"/>
          <p:cNvSpPr txBox="1"/>
          <p:nvPr/>
        </p:nvSpPr>
        <p:spPr>
          <a:xfrm>
            <a:off x="4621317" y="296305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406" name="Line"/>
          <p:cNvSpPr/>
          <p:nvPr/>
        </p:nvSpPr>
        <p:spPr>
          <a:xfrm>
            <a:off x="5068618" y="3143659"/>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07" name="Table"/>
          <p:cNvGraphicFramePr/>
          <p:nvPr/>
        </p:nvGraphicFramePr>
        <p:xfrm>
          <a:off x="5290767" y="382441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c</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h</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e</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e</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d</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08" name="Line"/>
          <p:cNvSpPr/>
          <p:nvPr/>
        </p:nvSpPr>
        <p:spPr>
          <a:xfrm>
            <a:off x="8600844" y="2424482"/>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09" name="Line"/>
          <p:cNvSpPr/>
          <p:nvPr/>
        </p:nvSpPr>
        <p:spPr>
          <a:xfrm>
            <a:off x="8598813" y="3229072"/>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10" name="Table"/>
          <p:cNvGraphicFramePr/>
          <p:nvPr/>
        </p:nvGraphicFramePr>
        <p:xfrm>
          <a:off x="7884438" y="2294996"/>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l</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a</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n</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t</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11" name="Block cipher"/>
          <p:cNvSpPr/>
          <p:nvPr/>
        </p:nvSpPr>
        <p:spPr>
          <a:xfrm>
            <a:off x="7879974" y="2832158"/>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412" name="Key"/>
          <p:cNvSpPr txBox="1"/>
          <p:nvPr/>
        </p:nvSpPr>
        <p:spPr>
          <a:xfrm>
            <a:off x="7214988" y="292290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413" name="Line"/>
          <p:cNvSpPr/>
          <p:nvPr/>
        </p:nvSpPr>
        <p:spPr>
          <a:xfrm>
            <a:off x="7662290" y="3103512"/>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14" name="Table"/>
          <p:cNvGraphicFramePr/>
          <p:nvPr/>
        </p:nvGraphicFramePr>
        <p:xfrm>
          <a:off x="7884438" y="378427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c</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i</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p</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h</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e</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r</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6</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d</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02932074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6" name="CBC mode"/>
          <p:cNvSpPr txBox="1">
            <a:spLocks noGrp="1"/>
          </p:cNvSpPr>
          <p:nvPr>
            <p:ph type="title"/>
          </p:nvPr>
        </p:nvSpPr>
        <p:spPr>
          <a:prstGeom prst="rect">
            <a:avLst/>
          </a:prstGeom>
        </p:spPr>
        <p:txBody>
          <a:bodyPr/>
          <a:lstStyle/>
          <a:p>
            <a:r>
              <a:t>CBC mode</a:t>
            </a:r>
          </a:p>
        </p:txBody>
      </p:sp>
      <p:sp>
        <p:nvSpPr>
          <p:cNvPr id="1417" name="Developed by IBM in 1976…"/>
          <p:cNvSpPr txBox="1">
            <a:spLocks noGrp="1"/>
          </p:cNvSpPr>
          <p:nvPr>
            <p:ph sz="quarter" idx="10"/>
          </p:nvPr>
        </p:nvSpPr>
        <p:spPr>
          <a:prstGeom prst="rect">
            <a:avLst/>
          </a:prstGeom>
        </p:spPr>
        <p:txBody>
          <a:bodyPr>
            <a:normAutofit fontScale="92500" lnSpcReduction="10000"/>
          </a:bodyPr>
          <a:lstStyle/>
          <a:p>
            <a:pPr marL="234408" indent="-234408" defTabSz="308079">
              <a:spcBef>
                <a:spcPts val="2180"/>
              </a:spcBef>
              <a:defRPr sz="2700"/>
            </a:pPr>
            <a:r>
              <a:rPr dirty="0"/>
              <a:t>Developed by IBM in 1976</a:t>
            </a:r>
          </a:p>
          <a:p>
            <a:pPr marL="468815" lvl="1" indent="-234408" defTabSz="308079">
              <a:spcBef>
                <a:spcPts val="2180"/>
              </a:spcBef>
              <a:defRPr sz="2700"/>
            </a:pPr>
            <a:r>
              <a:rPr dirty="0"/>
              <a:t>IBM were the developers of the original DES cipher and the CBC mode was developed by the same team</a:t>
            </a:r>
          </a:p>
          <a:p>
            <a:pPr marL="234408" indent="-234408" defTabSz="308079">
              <a:spcBef>
                <a:spcPts val="2180"/>
              </a:spcBef>
              <a:defRPr sz="2700"/>
            </a:pPr>
            <a:r>
              <a:rPr dirty="0"/>
              <a:t>Uses the encrypted output of block N as input to the encryption of block N+1</a:t>
            </a:r>
          </a:p>
          <a:p>
            <a:pPr marL="234408" indent="-234408" defTabSz="308079">
              <a:spcBef>
                <a:spcPts val="2180"/>
              </a:spcBef>
              <a:defRPr sz="2700"/>
            </a:pPr>
            <a:r>
              <a:rPr dirty="0"/>
              <a:t>Block N+1 is dependent on all previously encrypted plain text blocks</a:t>
            </a:r>
          </a:p>
          <a:p>
            <a:pPr marL="234408" indent="-234408" defTabSz="308079">
              <a:spcBef>
                <a:spcPts val="2180"/>
              </a:spcBef>
              <a:defRPr sz="2700"/>
            </a:pPr>
            <a:r>
              <a:rPr dirty="0"/>
              <a:t>Patterns in the plain text do not appear in the resultant cipher text</a:t>
            </a:r>
          </a:p>
          <a:p>
            <a:pPr marL="234408" indent="-234408" defTabSz="308079">
              <a:spcBef>
                <a:spcPts val="2180"/>
              </a:spcBef>
              <a:defRPr sz="2700"/>
            </a:pPr>
            <a:r>
              <a:rPr dirty="0"/>
              <a:t>Requires an </a:t>
            </a:r>
            <a:r>
              <a:rPr dirty="0" err="1"/>
              <a:t>initialisation</a:t>
            </a:r>
            <a:r>
              <a:rPr dirty="0"/>
              <a:t> vector to kick start the process</a:t>
            </a:r>
          </a:p>
          <a:p>
            <a:pPr marL="234408" indent="-234408" defTabSz="308079">
              <a:spcBef>
                <a:spcPts val="2180"/>
              </a:spcBef>
              <a:defRPr sz="2700"/>
            </a:pPr>
            <a:r>
              <a:rPr dirty="0"/>
              <a:t>Recommended by </a:t>
            </a:r>
            <a:r>
              <a:rPr dirty="0" err="1"/>
              <a:t>Schneier</a:t>
            </a:r>
            <a:r>
              <a:rPr dirty="0"/>
              <a:t> and Ferguson (a good thing)</a:t>
            </a:r>
          </a:p>
        </p:txBody>
      </p:sp>
    </p:spTree>
    <p:extLst>
      <p:ext uri="{BB962C8B-B14F-4D97-AF65-F5344CB8AC3E}">
        <p14:creationId xmlns:p14="http://schemas.microsoft.com/office/powerpoint/2010/main" val="121210051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 name="Line"/>
          <p:cNvSpPr/>
          <p:nvPr/>
        </p:nvSpPr>
        <p:spPr>
          <a:xfrm flipV="1">
            <a:off x="4830209" y="1630333"/>
            <a:ext cx="433425" cy="931309"/>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22" name="Line"/>
          <p:cNvSpPr/>
          <p:nvPr/>
        </p:nvSpPr>
        <p:spPr>
          <a:xfrm flipV="1">
            <a:off x="3402756" y="1630333"/>
            <a:ext cx="433426" cy="931309"/>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23" name="Line"/>
          <p:cNvSpPr/>
          <p:nvPr/>
        </p:nvSpPr>
        <p:spPr>
          <a:xfrm flipH="1" flipV="1">
            <a:off x="5274844" y="1619686"/>
            <a:ext cx="704194" cy="95260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24" name="Line"/>
          <p:cNvSpPr/>
          <p:nvPr/>
        </p:nvSpPr>
        <p:spPr>
          <a:xfrm flipH="1" flipV="1">
            <a:off x="6699507" y="1619686"/>
            <a:ext cx="704194" cy="95260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25" name="Line"/>
          <p:cNvSpPr/>
          <p:nvPr/>
        </p:nvSpPr>
        <p:spPr>
          <a:xfrm>
            <a:off x="6696297" y="1601956"/>
            <a:ext cx="1861053" cy="98806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26" name="Line"/>
          <p:cNvSpPr/>
          <p:nvPr/>
        </p:nvSpPr>
        <p:spPr>
          <a:xfrm>
            <a:off x="8097626" y="1586092"/>
            <a:ext cx="1861053" cy="988064"/>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grpSp>
        <p:nvGrpSpPr>
          <p:cNvPr id="1432" name="Group"/>
          <p:cNvGrpSpPr/>
          <p:nvPr/>
        </p:nvGrpSpPr>
        <p:grpSpPr>
          <a:xfrm>
            <a:off x="6570090" y="2708235"/>
            <a:ext cx="224989" cy="938822"/>
            <a:chOff x="0" y="0"/>
            <a:chExt cx="319984" cy="1335211"/>
          </a:xfrm>
        </p:grpSpPr>
        <p:grpSp>
          <p:nvGrpSpPr>
            <p:cNvPr id="1430" name="Group"/>
            <p:cNvGrpSpPr/>
            <p:nvPr/>
          </p:nvGrpSpPr>
          <p:grpSpPr>
            <a:xfrm>
              <a:off x="0" y="1015227"/>
              <a:ext cx="319985" cy="319985"/>
              <a:chOff x="0" y="0"/>
              <a:chExt cx="319984" cy="319984"/>
            </a:xfrm>
          </p:grpSpPr>
          <p:sp>
            <p:nvSpPr>
              <p:cNvPr id="142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42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2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431"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grpSp>
        <p:nvGrpSpPr>
          <p:cNvPr id="1441" name="Group"/>
          <p:cNvGrpSpPr/>
          <p:nvPr/>
        </p:nvGrpSpPr>
        <p:grpSpPr>
          <a:xfrm>
            <a:off x="6690500" y="2708235"/>
            <a:ext cx="2694104" cy="2126128"/>
            <a:chOff x="0" y="0"/>
            <a:chExt cx="3831612" cy="3023824"/>
          </a:xfrm>
        </p:grpSpPr>
        <p:grpSp>
          <p:nvGrpSpPr>
            <p:cNvPr id="1436" name="Group"/>
            <p:cNvGrpSpPr/>
            <p:nvPr/>
          </p:nvGrpSpPr>
          <p:grpSpPr>
            <a:xfrm>
              <a:off x="3511628" y="1015227"/>
              <a:ext cx="319985" cy="319985"/>
              <a:chOff x="0" y="0"/>
              <a:chExt cx="319984" cy="319984"/>
            </a:xfrm>
          </p:grpSpPr>
          <p:sp>
            <p:nvSpPr>
              <p:cNvPr id="1433"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434"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35"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437" name="Line"/>
            <p:cNvSpPr/>
            <p:nvPr/>
          </p:nvSpPr>
          <p:spPr>
            <a:xfrm>
              <a:off x="1425631" y="1162154"/>
              <a:ext cx="2044701" cy="1"/>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sp>
          <p:nvSpPr>
            <p:cNvPr id="1438" name="Line"/>
            <p:cNvSpPr/>
            <p:nvPr/>
          </p:nvSpPr>
          <p:spPr>
            <a:xfrm flipV="1">
              <a:off x="1440401" y="1149027"/>
              <a:ext cx="1" cy="1874798"/>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39" name="Line"/>
            <p:cNvSpPr/>
            <p:nvPr/>
          </p:nvSpPr>
          <p:spPr>
            <a:xfrm>
              <a:off x="0" y="3021628"/>
              <a:ext cx="1450283" cy="1"/>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40" name="Line"/>
            <p:cNvSpPr/>
            <p:nvPr/>
          </p:nvSpPr>
          <p:spPr>
            <a:xfrm>
              <a:off x="3662082"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442" name="Line"/>
          <p:cNvSpPr/>
          <p:nvPr/>
        </p:nvSpPr>
        <p:spPr>
          <a:xfrm>
            <a:off x="4111771" y="3717658"/>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43" name="Line"/>
          <p:cNvSpPr/>
          <p:nvPr/>
        </p:nvSpPr>
        <p:spPr>
          <a:xfrm>
            <a:off x="4109740" y="452225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44" name="Table"/>
          <p:cNvGraphicFramePr/>
          <p:nvPr/>
        </p:nvGraphicFramePr>
        <p:xfrm>
          <a:off x="3389776" y="258177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445" name="Block cipher"/>
          <p:cNvSpPr/>
          <p:nvPr/>
        </p:nvSpPr>
        <p:spPr>
          <a:xfrm>
            <a:off x="3390901" y="4125335"/>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446" name="Key"/>
          <p:cNvSpPr txBox="1"/>
          <p:nvPr/>
        </p:nvSpPr>
        <p:spPr>
          <a:xfrm>
            <a:off x="2725916" y="4216080"/>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447" name="Line"/>
          <p:cNvSpPr/>
          <p:nvPr/>
        </p:nvSpPr>
        <p:spPr>
          <a:xfrm>
            <a:off x="3173216" y="4396688"/>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48" name="Table"/>
          <p:cNvGraphicFramePr/>
          <p:nvPr/>
        </p:nvGraphicFramePr>
        <p:xfrm>
          <a:off x="3395365" y="507744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49" name="Line"/>
          <p:cNvSpPr/>
          <p:nvPr/>
        </p:nvSpPr>
        <p:spPr>
          <a:xfrm>
            <a:off x="6690203" y="3692240"/>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50" name="Line"/>
          <p:cNvSpPr/>
          <p:nvPr/>
        </p:nvSpPr>
        <p:spPr>
          <a:xfrm>
            <a:off x="6688172" y="449683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51" name="Table"/>
          <p:cNvGraphicFramePr/>
          <p:nvPr/>
        </p:nvGraphicFramePr>
        <p:xfrm>
          <a:off x="5968209" y="255635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452" name="Block cipher"/>
          <p:cNvSpPr/>
          <p:nvPr/>
        </p:nvSpPr>
        <p:spPr>
          <a:xfrm>
            <a:off x="5969333" y="4099916"/>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453" name="Key"/>
          <p:cNvSpPr txBox="1"/>
          <p:nvPr/>
        </p:nvSpPr>
        <p:spPr>
          <a:xfrm>
            <a:off x="5304349" y="419066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454" name="Line"/>
          <p:cNvSpPr/>
          <p:nvPr/>
        </p:nvSpPr>
        <p:spPr>
          <a:xfrm>
            <a:off x="5751649" y="4371269"/>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55" name="Table"/>
          <p:cNvGraphicFramePr/>
          <p:nvPr/>
        </p:nvGraphicFramePr>
        <p:xfrm>
          <a:off x="5973797" y="50520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56" name="Line"/>
          <p:cNvSpPr/>
          <p:nvPr/>
        </p:nvSpPr>
        <p:spPr>
          <a:xfrm>
            <a:off x="9283875" y="3652091"/>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57" name="Line"/>
          <p:cNvSpPr/>
          <p:nvPr/>
        </p:nvSpPr>
        <p:spPr>
          <a:xfrm>
            <a:off x="9281844" y="4456682"/>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58" name="Table"/>
          <p:cNvGraphicFramePr/>
          <p:nvPr/>
        </p:nvGraphicFramePr>
        <p:xfrm>
          <a:off x="8542176" y="255635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459" name="Block cipher"/>
          <p:cNvSpPr/>
          <p:nvPr/>
        </p:nvSpPr>
        <p:spPr>
          <a:xfrm>
            <a:off x="8563005" y="4059768"/>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460" name="Key"/>
          <p:cNvSpPr txBox="1"/>
          <p:nvPr/>
        </p:nvSpPr>
        <p:spPr>
          <a:xfrm>
            <a:off x="7898019" y="415051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461" name="Line"/>
          <p:cNvSpPr/>
          <p:nvPr/>
        </p:nvSpPr>
        <p:spPr>
          <a:xfrm>
            <a:off x="8345321" y="433112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62" name="Table"/>
          <p:cNvGraphicFramePr/>
          <p:nvPr/>
        </p:nvGraphicFramePr>
        <p:xfrm>
          <a:off x="8567469" y="501188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463" name="Line"/>
          <p:cNvSpPr/>
          <p:nvPr/>
        </p:nvSpPr>
        <p:spPr>
          <a:xfrm>
            <a:off x="5103373" y="3543837"/>
            <a:ext cx="143768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464" name="Line"/>
          <p:cNvSpPr/>
          <p:nvPr/>
        </p:nvSpPr>
        <p:spPr>
          <a:xfrm flipV="1">
            <a:off x="5113758" y="3534606"/>
            <a:ext cx="1" cy="1318217"/>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465" name="Line"/>
          <p:cNvSpPr/>
          <p:nvPr/>
        </p:nvSpPr>
        <p:spPr>
          <a:xfrm>
            <a:off x="4100975" y="4851279"/>
            <a:ext cx="1019731" cy="1"/>
          </a:xfrm>
          <a:prstGeom prst="line">
            <a:avLst/>
          </a:prstGeom>
          <a:ln w="25400">
            <a:solidFill>
              <a:srgbClr val="000000"/>
            </a:solidFill>
            <a:miter lim="400000"/>
          </a:ln>
        </p:spPr>
        <p:txBody>
          <a:bodyPr lIns="35719" tIns="35719" rIns="35719" bIns="35719" anchor="ctr"/>
          <a:lstStyle/>
          <a:p>
            <a:pPr>
              <a:defRPr sz="2400"/>
            </a:pPr>
            <a:endParaRPr sz="1687"/>
          </a:p>
        </p:txBody>
      </p:sp>
      <p:grpSp>
        <p:nvGrpSpPr>
          <p:cNvPr id="1471" name="Group"/>
          <p:cNvGrpSpPr/>
          <p:nvPr/>
        </p:nvGrpSpPr>
        <p:grpSpPr>
          <a:xfrm>
            <a:off x="3999277" y="2752115"/>
            <a:ext cx="224989" cy="938822"/>
            <a:chOff x="0" y="0"/>
            <a:chExt cx="319984" cy="1335211"/>
          </a:xfrm>
        </p:grpSpPr>
        <p:grpSp>
          <p:nvGrpSpPr>
            <p:cNvPr id="1469" name="Group"/>
            <p:cNvGrpSpPr/>
            <p:nvPr/>
          </p:nvGrpSpPr>
          <p:grpSpPr>
            <a:xfrm>
              <a:off x="0" y="1015227"/>
              <a:ext cx="319985" cy="319985"/>
              <a:chOff x="0" y="0"/>
              <a:chExt cx="319984" cy="319984"/>
            </a:xfrm>
          </p:grpSpPr>
          <p:sp>
            <p:nvSpPr>
              <p:cNvPr id="1466"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467"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68"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470"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472" name="Initialisation Vector"/>
          <p:cNvSpPr txBox="1"/>
          <p:nvPr/>
        </p:nvSpPr>
        <p:spPr>
          <a:xfrm>
            <a:off x="1901817" y="3239620"/>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sp>
        <p:nvSpPr>
          <p:cNvPr id="1473" name="Line"/>
          <p:cNvSpPr/>
          <p:nvPr/>
        </p:nvSpPr>
        <p:spPr>
          <a:xfrm>
            <a:off x="3448645" y="3574058"/>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474" name="Table"/>
          <p:cNvGraphicFramePr/>
          <p:nvPr/>
        </p:nvGraphicFramePr>
        <p:xfrm>
          <a:off x="1938781" y="348476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475" name="Table"/>
          <p:cNvGraphicFramePr/>
          <p:nvPr/>
        </p:nvGraphicFramePr>
        <p:xfrm>
          <a:off x="3838292" y="1460617"/>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476" name="Block 1"/>
          <p:cNvSpPr txBox="1"/>
          <p:nvPr/>
        </p:nvSpPr>
        <p:spPr>
          <a:xfrm>
            <a:off x="3935888" y="1930108"/>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477" name="Block 2"/>
          <p:cNvSpPr txBox="1"/>
          <p:nvPr/>
        </p:nvSpPr>
        <p:spPr>
          <a:xfrm>
            <a:off x="5936261" y="191424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478" name="Block 3"/>
          <p:cNvSpPr txBox="1"/>
          <p:nvPr/>
        </p:nvSpPr>
        <p:spPr>
          <a:xfrm>
            <a:off x="7936637" y="191424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479" name="…"/>
          <p:cNvSpPr txBox="1"/>
          <p:nvPr/>
        </p:nvSpPr>
        <p:spPr>
          <a:xfrm>
            <a:off x="9669302" y="1384035"/>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Tree>
    <p:extLst>
      <p:ext uri="{BB962C8B-B14F-4D97-AF65-F5344CB8AC3E}">
        <p14:creationId xmlns:p14="http://schemas.microsoft.com/office/powerpoint/2010/main" val="398957081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Main aims of security"/>
          <p:cNvSpPr txBox="1">
            <a:spLocks noGrp="1"/>
          </p:cNvSpPr>
          <p:nvPr>
            <p:ph type="title"/>
          </p:nvPr>
        </p:nvSpPr>
        <p:spPr>
          <a:prstGeom prst="rect">
            <a:avLst/>
          </a:prstGeom>
        </p:spPr>
        <p:txBody>
          <a:bodyPr/>
          <a:lstStyle/>
          <a:p>
            <a:r>
              <a:t>Main aims of security</a:t>
            </a:r>
          </a:p>
        </p:txBody>
      </p:sp>
      <p:sp>
        <p:nvSpPr>
          <p:cNvPr id="131" name="Reduction/elimination of unwanted incidents…"/>
          <p:cNvSpPr txBox="1">
            <a:spLocks noGrp="1"/>
          </p:cNvSpPr>
          <p:nvPr>
            <p:ph sz="quarter" idx="10"/>
          </p:nvPr>
        </p:nvSpPr>
        <p:spPr>
          <a:prstGeom prst="rect">
            <a:avLst/>
          </a:prstGeom>
        </p:spPr>
        <p:txBody>
          <a:bodyPr/>
          <a:lstStyle/>
          <a:p>
            <a:pPr marL="342900" indent="-342900">
              <a:buFont typeface="Arial" panose="020B0604020202020204" pitchFamily="34" charset="0"/>
              <a:buChar char="•"/>
            </a:pPr>
            <a:r>
              <a:rPr dirty="0"/>
              <a:t>Reduction/elimination of unwanted incidents</a:t>
            </a:r>
          </a:p>
          <a:p>
            <a:pPr marL="342900" indent="-342900">
              <a:buFont typeface="Arial" panose="020B0604020202020204" pitchFamily="34" charset="0"/>
              <a:buChar char="•"/>
            </a:pPr>
            <a:r>
              <a:rPr dirty="0"/>
              <a:t>Risk containment</a:t>
            </a:r>
          </a:p>
          <a:p>
            <a:pPr marL="342900" indent="-342900">
              <a:buFont typeface="Arial" panose="020B0604020202020204" pitchFamily="34" charset="0"/>
              <a:buChar char="•"/>
            </a:pPr>
            <a:r>
              <a:rPr dirty="0"/>
              <a:t>Risk management</a:t>
            </a:r>
          </a:p>
          <a:p>
            <a:pPr marL="342900" indent="-342900">
              <a:buFont typeface="Arial" panose="020B0604020202020204" pitchFamily="34" charset="0"/>
              <a:buChar char="•"/>
            </a:pPr>
            <a:r>
              <a:rPr dirty="0"/>
              <a:t>Risk elimination</a:t>
            </a:r>
          </a:p>
        </p:txBody>
      </p:sp>
    </p:spTree>
    <p:extLst>
      <p:ext uri="{BB962C8B-B14F-4D97-AF65-F5344CB8AC3E}">
        <p14:creationId xmlns:p14="http://schemas.microsoft.com/office/powerpoint/2010/main" val="2486320785"/>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1" name="Propagating cipher-block chaining (PCBC)"/>
          <p:cNvSpPr txBox="1">
            <a:spLocks noGrp="1"/>
          </p:cNvSpPr>
          <p:nvPr>
            <p:ph type="title"/>
          </p:nvPr>
        </p:nvSpPr>
        <p:spPr>
          <a:prstGeom prst="rect">
            <a:avLst/>
          </a:prstGeom>
        </p:spPr>
        <p:txBody>
          <a:bodyPr/>
          <a:lstStyle>
            <a:lvl1pPr defTabSz="490727">
              <a:defRPr sz="6719"/>
            </a:lvl1pPr>
          </a:lstStyle>
          <a:p>
            <a:r>
              <a:rPr sz="3200" dirty="0"/>
              <a:t>Propagating cipher-block chaining (PCBC)</a:t>
            </a:r>
          </a:p>
        </p:txBody>
      </p:sp>
      <p:sp>
        <p:nvSpPr>
          <p:cNvPr id="1482" name="Not in common use (was used in Kerberos V4 but dropped due to potential problems)…"/>
          <p:cNvSpPr txBox="1">
            <a:spLocks noGrp="1"/>
          </p:cNvSpPr>
          <p:nvPr>
            <p:ph sz="quarter" idx="10"/>
          </p:nvPr>
        </p:nvSpPr>
        <p:spPr>
          <a:prstGeom prst="rect">
            <a:avLst/>
          </a:prstGeom>
        </p:spPr>
        <p:txBody>
          <a:bodyPr/>
          <a:lstStyle/>
          <a:p>
            <a:r>
              <a:t>Not in common use (was used in Kerberos V4 but dropped due to potential problems)</a:t>
            </a:r>
          </a:p>
          <a:p>
            <a:r>
              <a:t>Propagates errors in cipher text indefinitely (as a design goal)</a:t>
            </a:r>
          </a:p>
          <a:p>
            <a:r>
              <a:t>Can be seen as an extension of simple CBC</a:t>
            </a:r>
          </a:p>
        </p:txBody>
      </p:sp>
    </p:spTree>
    <p:extLst>
      <p:ext uri="{BB962C8B-B14F-4D97-AF65-F5344CB8AC3E}">
        <p14:creationId xmlns:p14="http://schemas.microsoft.com/office/powerpoint/2010/main" val="277339208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6" name="Line"/>
          <p:cNvSpPr/>
          <p:nvPr/>
        </p:nvSpPr>
        <p:spPr>
          <a:xfrm flipV="1">
            <a:off x="4830209" y="1630333"/>
            <a:ext cx="433425" cy="931309"/>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87" name="Line"/>
          <p:cNvSpPr/>
          <p:nvPr/>
        </p:nvSpPr>
        <p:spPr>
          <a:xfrm flipV="1">
            <a:off x="3402756" y="1630333"/>
            <a:ext cx="433426" cy="931309"/>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88" name="Line"/>
          <p:cNvSpPr/>
          <p:nvPr/>
        </p:nvSpPr>
        <p:spPr>
          <a:xfrm flipH="1" flipV="1">
            <a:off x="5274844" y="1619686"/>
            <a:ext cx="704194" cy="95260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89" name="Line"/>
          <p:cNvSpPr/>
          <p:nvPr/>
        </p:nvSpPr>
        <p:spPr>
          <a:xfrm flipH="1" flipV="1">
            <a:off x="6699507" y="1619686"/>
            <a:ext cx="704194" cy="95260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90" name="Line"/>
          <p:cNvSpPr/>
          <p:nvPr/>
        </p:nvSpPr>
        <p:spPr>
          <a:xfrm>
            <a:off x="6696297" y="1601956"/>
            <a:ext cx="1861053" cy="988063"/>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sp>
        <p:nvSpPr>
          <p:cNvPr id="1491" name="Line"/>
          <p:cNvSpPr/>
          <p:nvPr/>
        </p:nvSpPr>
        <p:spPr>
          <a:xfrm>
            <a:off x="8097626" y="1586092"/>
            <a:ext cx="1861053" cy="988064"/>
          </a:xfrm>
          <a:prstGeom prst="line">
            <a:avLst/>
          </a:prstGeom>
          <a:ln w="38100" cap="rnd">
            <a:solidFill>
              <a:srgbClr val="000000"/>
            </a:solidFill>
            <a:custDash>
              <a:ds d="100000" sp="200000"/>
            </a:custDash>
            <a:miter lim="400000"/>
          </a:ln>
        </p:spPr>
        <p:txBody>
          <a:bodyPr lIns="35719" tIns="35719" rIns="35719" bIns="35719" anchor="ctr"/>
          <a:lstStyle/>
          <a:p>
            <a:pPr>
              <a:defRPr sz="2400"/>
            </a:pPr>
            <a:endParaRPr sz="1687"/>
          </a:p>
        </p:txBody>
      </p:sp>
      <p:grpSp>
        <p:nvGrpSpPr>
          <p:cNvPr id="1495" name="Group"/>
          <p:cNvGrpSpPr/>
          <p:nvPr/>
        </p:nvGrpSpPr>
        <p:grpSpPr>
          <a:xfrm>
            <a:off x="6570090" y="3422068"/>
            <a:ext cx="224989" cy="224989"/>
            <a:chOff x="0" y="0"/>
            <a:chExt cx="319984" cy="319984"/>
          </a:xfrm>
        </p:grpSpPr>
        <p:sp>
          <p:nvSpPr>
            <p:cNvPr id="1492"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493"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94"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496" name="Line"/>
          <p:cNvSpPr/>
          <p:nvPr/>
        </p:nvSpPr>
        <p:spPr>
          <a:xfrm>
            <a:off x="6675877" y="2708236"/>
            <a:ext cx="1" cy="727054"/>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500" name="Group"/>
          <p:cNvGrpSpPr/>
          <p:nvPr/>
        </p:nvGrpSpPr>
        <p:grpSpPr>
          <a:xfrm>
            <a:off x="9159615" y="3422068"/>
            <a:ext cx="224989" cy="224989"/>
            <a:chOff x="0" y="0"/>
            <a:chExt cx="319984" cy="319984"/>
          </a:xfrm>
        </p:grpSpPr>
        <p:sp>
          <p:nvSpPr>
            <p:cNvPr id="149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49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49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01" name="Line"/>
          <p:cNvSpPr/>
          <p:nvPr/>
        </p:nvSpPr>
        <p:spPr>
          <a:xfrm>
            <a:off x="9265403" y="2708236"/>
            <a:ext cx="1" cy="727054"/>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02" name="Line"/>
          <p:cNvSpPr/>
          <p:nvPr/>
        </p:nvSpPr>
        <p:spPr>
          <a:xfrm>
            <a:off x="4111771" y="3717658"/>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03" name="Line"/>
          <p:cNvSpPr/>
          <p:nvPr/>
        </p:nvSpPr>
        <p:spPr>
          <a:xfrm>
            <a:off x="4109740" y="452225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04" name="Table"/>
          <p:cNvGraphicFramePr/>
          <p:nvPr/>
        </p:nvGraphicFramePr>
        <p:xfrm>
          <a:off x="3389776" y="258177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505" name="Block cipher"/>
          <p:cNvSpPr/>
          <p:nvPr/>
        </p:nvSpPr>
        <p:spPr>
          <a:xfrm>
            <a:off x="3390901" y="4125335"/>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06" name="Key"/>
          <p:cNvSpPr txBox="1"/>
          <p:nvPr/>
        </p:nvSpPr>
        <p:spPr>
          <a:xfrm>
            <a:off x="2725916" y="4216080"/>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07" name="Line"/>
          <p:cNvSpPr/>
          <p:nvPr/>
        </p:nvSpPr>
        <p:spPr>
          <a:xfrm>
            <a:off x="3173216" y="4396688"/>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08" name="Table"/>
          <p:cNvGraphicFramePr/>
          <p:nvPr/>
        </p:nvGraphicFramePr>
        <p:xfrm>
          <a:off x="3395365" y="507744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509" name="Line"/>
          <p:cNvSpPr/>
          <p:nvPr/>
        </p:nvSpPr>
        <p:spPr>
          <a:xfrm>
            <a:off x="6690203" y="3692240"/>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10" name="Line"/>
          <p:cNvSpPr/>
          <p:nvPr/>
        </p:nvSpPr>
        <p:spPr>
          <a:xfrm>
            <a:off x="6678942" y="4496830"/>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11" name="Table"/>
          <p:cNvGraphicFramePr/>
          <p:nvPr/>
        </p:nvGraphicFramePr>
        <p:xfrm>
          <a:off x="5968209" y="255635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512" name="Block cipher"/>
          <p:cNvSpPr/>
          <p:nvPr/>
        </p:nvSpPr>
        <p:spPr>
          <a:xfrm>
            <a:off x="5969333" y="4099916"/>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13" name="Key"/>
          <p:cNvSpPr txBox="1"/>
          <p:nvPr/>
        </p:nvSpPr>
        <p:spPr>
          <a:xfrm>
            <a:off x="5304349" y="419066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14" name="Line"/>
          <p:cNvSpPr/>
          <p:nvPr/>
        </p:nvSpPr>
        <p:spPr>
          <a:xfrm>
            <a:off x="5751649" y="4371269"/>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15" name="Table"/>
          <p:cNvGraphicFramePr/>
          <p:nvPr/>
        </p:nvGraphicFramePr>
        <p:xfrm>
          <a:off x="5973797" y="50520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516" name="Line"/>
          <p:cNvSpPr/>
          <p:nvPr/>
        </p:nvSpPr>
        <p:spPr>
          <a:xfrm>
            <a:off x="9283875" y="3652091"/>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17" name="Line"/>
          <p:cNvSpPr/>
          <p:nvPr/>
        </p:nvSpPr>
        <p:spPr>
          <a:xfrm>
            <a:off x="9281844" y="4456682"/>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18" name="Table"/>
          <p:cNvGraphicFramePr/>
          <p:nvPr/>
        </p:nvGraphicFramePr>
        <p:xfrm>
          <a:off x="8542176" y="255635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519" name="Block cipher"/>
          <p:cNvSpPr/>
          <p:nvPr/>
        </p:nvSpPr>
        <p:spPr>
          <a:xfrm>
            <a:off x="8563005" y="4059768"/>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20" name="Key"/>
          <p:cNvSpPr txBox="1"/>
          <p:nvPr/>
        </p:nvSpPr>
        <p:spPr>
          <a:xfrm>
            <a:off x="7898019" y="415051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21" name="Line"/>
          <p:cNvSpPr/>
          <p:nvPr/>
        </p:nvSpPr>
        <p:spPr>
          <a:xfrm>
            <a:off x="8345321" y="433112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22" name="Table"/>
          <p:cNvGraphicFramePr/>
          <p:nvPr/>
        </p:nvGraphicFramePr>
        <p:xfrm>
          <a:off x="8567469" y="501188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pSp>
        <p:nvGrpSpPr>
          <p:cNvPr id="1528" name="Group"/>
          <p:cNvGrpSpPr/>
          <p:nvPr/>
        </p:nvGrpSpPr>
        <p:grpSpPr>
          <a:xfrm>
            <a:off x="3999277" y="2752115"/>
            <a:ext cx="224989" cy="938822"/>
            <a:chOff x="0" y="0"/>
            <a:chExt cx="319984" cy="1335211"/>
          </a:xfrm>
        </p:grpSpPr>
        <p:grpSp>
          <p:nvGrpSpPr>
            <p:cNvPr id="1526" name="Group"/>
            <p:cNvGrpSpPr/>
            <p:nvPr/>
          </p:nvGrpSpPr>
          <p:grpSpPr>
            <a:xfrm>
              <a:off x="0" y="1015227"/>
              <a:ext cx="319985" cy="319985"/>
              <a:chOff x="0" y="0"/>
              <a:chExt cx="319984" cy="319984"/>
            </a:xfrm>
          </p:grpSpPr>
          <p:sp>
            <p:nvSpPr>
              <p:cNvPr id="1523"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524"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25"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27"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529" name="Initialisation Vector"/>
          <p:cNvSpPr txBox="1"/>
          <p:nvPr/>
        </p:nvSpPr>
        <p:spPr>
          <a:xfrm>
            <a:off x="1901817" y="3239620"/>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sp>
        <p:nvSpPr>
          <p:cNvPr id="1530" name="Line"/>
          <p:cNvSpPr/>
          <p:nvPr/>
        </p:nvSpPr>
        <p:spPr>
          <a:xfrm>
            <a:off x="3448645" y="3574058"/>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31" name="Table"/>
          <p:cNvGraphicFramePr/>
          <p:nvPr/>
        </p:nvGraphicFramePr>
        <p:xfrm>
          <a:off x="1938781" y="348476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532" name="Table"/>
          <p:cNvGraphicFramePr/>
          <p:nvPr/>
        </p:nvGraphicFramePr>
        <p:xfrm>
          <a:off x="3838292" y="1460617"/>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533" name="Block 1"/>
          <p:cNvSpPr txBox="1"/>
          <p:nvPr/>
        </p:nvSpPr>
        <p:spPr>
          <a:xfrm>
            <a:off x="3935888" y="1930108"/>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534" name="Block 2"/>
          <p:cNvSpPr txBox="1"/>
          <p:nvPr/>
        </p:nvSpPr>
        <p:spPr>
          <a:xfrm>
            <a:off x="5936261" y="191424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535" name="Block 3"/>
          <p:cNvSpPr txBox="1"/>
          <p:nvPr/>
        </p:nvSpPr>
        <p:spPr>
          <a:xfrm>
            <a:off x="7936637" y="191424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536" name="…"/>
          <p:cNvSpPr txBox="1"/>
          <p:nvPr/>
        </p:nvSpPr>
        <p:spPr>
          <a:xfrm>
            <a:off x="9669302" y="1384035"/>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grpSp>
        <p:nvGrpSpPr>
          <p:cNvPr id="1546" name="Group"/>
          <p:cNvGrpSpPr/>
          <p:nvPr/>
        </p:nvGrpSpPr>
        <p:grpSpPr>
          <a:xfrm>
            <a:off x="4100974" y="3178563"/>
            <a:ext cx="2431755" cy="1672815"/>
            <a:chOff x="0" y="0"/>
            <a:chExt cx="3458494" cy="2379114"/>
          </a:xfrm>
        </p:grpSpPr>
        <p:sp>
          <p:nvSpPr>
            <p:cNvPr id="1537" name="Line"/>
            <p:cNvSpPr/>
            <p:nvPr/>
          </p:nvSpPr>
          <p:spPr>
            <a:xfrm>
              <a:off x="1646954" y="519776"/>
              <a:ext cx="1811541" cy="1"/>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sp>
          <p:nvSpPr>
            <p:cNvPr id="1538" name="Line"/>
            <p:cNvSpPr/>
            <p:nvPr/>
          </p:nvSpPr>
          <p:spPr>
            <a:xfrm>
              <a:off x="0" y="2378973"/>
              <a:ext cx="1494378" cy="1"/>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39" name="Line"/>
            <p:cNvSpPr/>
            <p:nvPr/>
          </p:nvSpPr>
          <p:spPr>
            <a:xfrm flipH="1" flipV="1">
              <a:off x="13648" y="7775"/>
              <a:ext cx="1450283" cy="1"/>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nvGrpSpPr>
            <p:cNvPr id="1543" name="Group"/>
            <p:cNvGrpSpPr/>
            <p:nvPr/>
          </p:nvGrpSpPr>
          <p:grpSpPr>
            <a:xfrm>
              <a:off x="1323765" y="372911"/>
              <a:ext cx="319985" cy="319985"/>
              <a:chOff x="0" y="0"/>
              <a:chExt cx="319984" cy="319984"/>
            </a:xfrm>
          </p:grpSpPr>
          <p:sp>
            <p:nvSpPr>
              <p:cNvPr id="1540"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541"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42"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44" name="Line"/>
            <p:cNvSpPr/>
            <p:nvPr/>
          </p:nvSpPr>
          <p:spPr>
            <a:xfrm>
              <a:off x="1455288" y="0"/>
              <a:ext cx="1" cy="342901"/>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sp>
          <p:nvSpPr>
            <p:cNvPr id="1545" name="Line"/>
            <p:cNvSpPr/>
            <p:nvPr/>
          </p:nvSpPr>
          <p:spPr>
            <a:xfrm flipV="1">
              <a:off x="1485926" y="698431"/>
              <a:ext cx="1" cy="1680684"/>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grpSp>
        <p:nvGrpSpPr>
          <p:cNvPr id="1556" name="Group"/>
          <p:cNvGrpSpPr/>
          <p:nvPr/>
        </p:nvGrpSpPr>
        <p:grpSpPr>
          <a:xfrm>
            <a:off x="6670994" y="3172621"/>
            <a:ext cx="2431754" cy="1672815"/>
            <a:chOff x="0" y="0"/>
            <a:chExt cx="3458494" cy="2379114"/>
          </a:xfrm>
        </p:grpSpPr>
        <p:sp>
          <p:nvSpPr>
            <p:cNvPr id="1547" name="Line"/>
            <p:cNvSpPr/>
            <p:nvPr/>
          </p:nvSpPr>
          <p:spPr>
            <a:xfrm>
              <a:off x="1646954" y="519776"/>
              <a:ext cx="1811541" cy="1"/>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sp>
          <p:nvSpPr>
            <p:cNvPr id="1548" name="Line"/>
            <p:cNvSpPr/>
            <p:nvPr/>
          </p:nvSpPr>
          <p:spPr>
            <a:xfrm>
              <a:off x="0" y="2378973"/>
              <a:ext cx="1494378" cy="1"/>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49" name="Line"/>
            <p:cNvSpPr/>
            <p:nvPr/>
          </p:nvSpPr>
          <p:spPr>
            <a:xfrm flipH="1" flipV="1">
              <a:off x="13648" y="7775"/>
              <a:ext cx="1450283" cy="1"/>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nvGrpSpPr>
            <p:cNvPr id="1553" name="Group"/>
            <p:cNvGrpSpPr/>
            <p:nvPr/>
          </p:nvGrpSpPr>
          <p:grpSpPr>
            <a:xfrm>
              <a:off x="1323765" y="372911"/>
              <a:ext cx="319985" cy="319985"/>
              <a:chOff x="0" y="0"/>
              <a:chExt cx="319984" cy="319984"/>
            </a:xfrm>
          </p:grpSpPr>
          <p:sp>
            <p:nvSpPr>
              <p:cNvPr id="1550"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551"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52"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54" name="Line"/>
            <p:cNvSpPr/>
            <p:nvPr/>
          </p:nvSpPr>
          <p:spPr>
            <a:xfrm>
              <a:off x="1455288" y="0"/>
              <a:ext cx="1" cy="342901"/>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sp>
          <p:nvSpPr>
            <p:cNvPr id="1555" name="Line"/>
            <p:cNvSpPr/>
            <p:nvPr/>
          </p:nvSpPr>
          <p:spPr>
            <a:xfrm flipV="1">
              <a:off x="1485926" y="698431"/>
              <a:ext cx="1" cy="1680684"/>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Tree>
    <p:extLst>
      <p:ext uri="{BB962C8B-B14F-4D97-AF65-F5344CB8AC3E}">
        <p14:creationId xmlns:p14="http://schemas.microsoft.com/office/powerpoint/2010/main" val="259844307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8" name="Cipher feedback"/>
          <p:cNvSpPr txBox="1">
            <a:spLocks noGrp="1"/>
          </p:cNvSpPr>
          <p:nvPr>
            <p:ph type="title"/>
          </p:nvPr>
        </p:nvSpPr>
        <p:spPr>
          <a:prstGeom prst="rect">
            <a:avLst/>
          </a:prstGeom>
        </p:spPr>
        <p:txBody>
          <a:bodyPr/>
          <a:lstStyle/>
          <a:p>
            <a:r>
              <a:t>Cipher feedback</a:t>
            </a:r>
          </a:p>
        </p:txBody>
      </p:sp>
      <p:sp>
        <p:nvSpPr>
          <p:cNvPr id="1559" name="Makes a CBC mode produce output that allows a block cipher to act as a self synchronising stream cipher…"/>
          <p:cNvSpPr txBox="1">
            <a:spLocks noGrp="1"/>
          </p:cNvSpPr>
          <p:nvPr>
            <p:ph sz="quarter" idx="10"/>
          </p:nvPr>
        </p:nvSpPr>
        <p:spPr>
          <a:prstGeom prst="rect">
            <a:avLst/>
          </a:prstGeom>
        </p:spPr>
        <p:txBody>
          <a:bodyPr/>
          <a:lstStyle/>
          <a:p>
            <a:r>
              <a:t>Makes a CBC mode produce output that allows a block cipher to act as a self synchronising stream cipher</a:t>
            </a:r>
          </a:p>
          <a:p>
            <a:r>
              <a:t>The initialisation vector and the key are first encrypted and the output is XORed with the plaintext to produce the cipher text </a:t>
            </a:r>
          </a:p>
          <a:p>
            <a:r>
              <a:t>The cipher text of block N-1 is used as the initialisation vector of block N</a:t>
            </a:r>
          </a:p>
        </p:txBody>
      </p:sp>
    </p:spTree>
    <p:extLst>
      <p:ext uri="{BB962C8B-B14F-4D97-AF65-F5344CB8AC3E}">
        <p14:creationId xmlns:p14="http://schemas.microsoft.com/office/powerpoint/2010/main" val="364225124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3" name="Line"/>
          <p:cNvSpPr/>
          <p:nvPr/>
        </p:nvSpPr>
        <p:spPr>
          <a:xfrm>
            <a:off x="3454871" y="351877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64" name="Line"/>
          <p:cNvSpPr/>
          <p:nvPr/>
        </p:nvSpPr>
        <p:spPr>
          <a:xfrm>
            <a:off x="9286881" y="363468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570" name="Group"/>
          <p:cNvGrpSpPr/>
          <p:nvPr/>
        </p:nvGrpSpPr>
        <p:grpSpPr>
          <a:xfrm>
            <a:off x="9174387" y="2669140"/>
            <a:ext cx="224989" cy="938821"/>
            <a:chOff x="0" y="0"/>
            <a:chExt cx="319984" cy="1335211"/>
          </a:xfrm>
        </p:grpSpPr>
        <p:grpSp>
          <p:nvGrpSpPr>
            <p:cNvPr id="1568" name="Group"/>
            <p:cNvGrpSpPr/>
            <p:nvPr/>
          </p:nvGrpSpPr>
          <p:grpSpPr>
            <a:xfrm>
              <a:off x="0" y="1015227"/>
              <a:ext cx="319985" cy="319985"/>
              <a:chOff x="0" y="0"/>
              <a:chExt cx="319984" cy="319984"/>
            </a:xfrm>
          </p:grpSpPr>
          <p:sp>
            <p:nvSpPr>
              <p:cNvPr id="1565"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566"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67"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69"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571" name="Line"/>
          <p:cNvSpPr/>
          <p:nvPr/>
        </p:nvSpPr>
        <p:spPr>
          <a:xfrm>
            <a:off x="8623755" y="349108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72" name="Line"/>
          <p:cNvSpPr/>
          <p:nvPr/>
        </p:nvSpPr>
        <p:spPr>
          <a:xfrm>
            <a:off x="6030083" y="350031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573" name="Line"/>
          <p:cNvSpPr/>
          <p:nvPr/>
        </p:nvSpPr>
        <p:spPr>
          <a:xfrm>
            <a:off x="4117998" y="366237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74" name="Table"/>
          <p:cNvGraphicFramePr/>
          <p:nvPr/>
        </p:nvGraphicFramePr>
        <p:xfrm>
          <a:off x="2039171"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575" name="Block cipher"/>
          <p:cNvSpPr/>
          <p:nvPr/>
        </p:nvSpPr>
        <p:spPr>
          <a:xfrm>
            <a:off x="3390662" y="2188024"/>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76" name="Key"/>
          <p:cNvSpPr txBox="1"/>
          <p:nvPr/>
        </p:nvSpPr>
        <p:spPr>
          <a:xfrm>
            <a:off x="2680119"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77" name="Line"/>
          <p:cNvSpPr/>
          <p:nvPr/>
        </p:nvSpPr>
        <p:spPr>
          <a:xfrm>
            <a:off x="3150978" y="228237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78" name="Table"/>
          <p:cNvGraphicFramePr/>
          <p:nvPr/>
        </p:nvGraphicFramePr>
        <p:xfrm>
          <a:off x="3404595" y="408551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579" name="Table"/>
          <p:cNvGraphicFramePr/>
          <p:nvPr/>
        </p:nvGraphicFramePr>
        <p:xfrm>
          <a:off x="4643912" y="343607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580" name="Block cipher"/>
          <p:cNvSpPr/>
          <p:nvPr/>
        </p:nvSpPr>
        <p:spPr>
          <a:xfrm>
            <a:off x="5957557"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81" name="Key"/>
          <p:cNvSpPr txBox="1"/>
          <p:nvPr/>
        </p:nvSpPr>
        <p:spPr>
          <a:xfrm>
            <a:off x="5292573"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82" name="Line"/>
          <p:cNvSpPr/>
          <p:nvPr/>
        </p:nvSpPr>
        <p:spPr>
          <a:xfrm>
            <a:off x="5739873" y="229138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83" name="Table"/>
          <p:cNvGraphicFramePr/>
          <p:nvPr/>
        </p:nvGraphicFramePr>
        <p:xfrm>
          <a:off x="5983028" y="406009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584" name="Table"/>
          <p:cNvGraphicFramePr/>
          <p:nvPr/>
        </p:nvGraphicFramePr>
        <p:xfrm>
          <a:off x="7290339"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585" name="Block cipher"/>
          <p:cNvSpPr/>
          <p:nvPr/>
        </p:nvSpPr>
        <p:spPr>
          <a:xfrm>
            <a:off x="8546451"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586" name="Key"/>
          <p:cNvSpPr txBox="1"/>
          <p:nvPr/>
        </p:nvSpPr>
        <p:spPr>
          <a:xfrm>
            <a:off x="7881466" y="2125502"/>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587" name="Line"/>
          <p:cNvSpPr/>
          <p:nvPr/>
        </p:nvSpPr>
        <p:spPr>
          <a:xfrm>
            <a:off x="8328766" y="230611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588" name="Table"/>
          <p:cNvGraphicFramePr/>
          <p:nvPr/>
        </p:nvGraphicFramePr>
        <p:xfrm>
          <a:off x="8572506" y="40556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pSp>
        <p:nvGrpSpPr>
          <p:cNvPr id="1594" name="Group"/>
          <p:cNvGrpSpPr/>
          <p:nvPr/>
        </p:nvGrpSpPr>
        <p:grpSpPr>
          <a:xfrm>
            <a:off x="4005504" y="2696830"/>
            <a:ext cx="224989" cy="938821"/>
            <a:chOff x="0" y="0"/>
            <a:chExt cx="319984" cy="1335211"/>
          </a:xfrm>
        </p:grpSpPr>
        <p:grpSp>
          <p:nvGrpSpPr>
            <p:cNvPr id="1592" name="Group"/>
            <p:cNvGrpSpPr/>
            <p:nvPr/>
          </p:nvGrpSpPr>
          <p:grpSpPr>
            <a:xfrm>
              <a:off x="0" y="1015227"/>
              <a:ext cx="319985" cy="319985"/>
              <a:chOff x="0" y="0"/>
              <a:chExt cx="319984" cy="319984"/>
            </a:xfrm>
          </p:grpSpPr>
          <p:sp>
            <p:nvSpPr>
              <p:cNvPr id="1589"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590"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591"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593"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595" name="Initialisation Vector"/>
          <p:cNvSpPr txBox="1"/>
          <p:nvPr/>
        </p:nvSpPr>
        <p:spPr>
          <a:xfrm>
            <a:off x="1657124" y="2640447"/>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graphicFrame>
        <p:nvGraphicFramePr>
          <p:cNvPr id="1596" name="Table"/>
          <p:cNvGraphicFramePr/>
          <p:nvPr/>
        </p:nvGraphicFramePr>
        <p:xfrm>
          <a:off x="1710508" y="249666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597" name="Table"/>
          <p:cNvGraphicFramePr/>
          <p:nvPr/>
        </p:nvGraphicFramePr>
        <p:xfrm>
          <a:off x="2066103" y="5074651"/>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598" name="Block 1"/>
          <p:cNvSpPr txBox="1"/>
          <p:nvPr/>
        </p:nvSpPr>
        <p:spPr>
          <a:xfrm>
            <a:off x="2356239"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599" name="Block 2"/>
          <p:cNvSpPr txBox="1"/>
          <p:nvPr/>
        </p:nvSpPr>
        <p:spPr>
          <a:xfrm>
            <a:off x="4960980"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600" name="Block 3"/>
          <p:cNvSpPr txBox="1"/>
          <p:nvPr/>
        </p:nvSpPr>
        <p:spPr>
          <a:xfrm>
            <a:off x="7607406" y="308397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601" name="…"/>
          <p:cNvSpPr txBox="1"/>
          <p:nvPr/>
        </p:nvSpPr>
        <p:spPr>
          <a:xfrm>
            <a:off x="7897114" y="4998069"/>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602" name="Line"/>
          <p:cNvSpPr/>
          <p:nvPr/>
        </p:nvSpPr>
        <p:spPr>
          <a:xfrm>
            <a:off x="3148400" y="2553532"/>
            <a:ext cx="237587"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03" name="Line"/>
          <p:cNvSpPr/>
          <p:nvPr/>
        </p:nvSpPr>
        <p:spPr>
          <a:xfrm>
            <a:off x="6693209" y="364391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609" name="Group"/>
          <p:cNvGrpSpPr/>
          <p:nvPr/>
        </p:nvGrpSpPr>
        <p:grpSpPr>
          <a:xfrm>
            <a:off x="6580715" y="2678370"/>
            <a:ext cx="224989" cy="938822"/>
            <a:chOff x="0" y="0"/>
            <a:chExt cx="319984" cy="1335211"/>
          </a:xfrm>
        </p:grpSpPr>
        <p:grpSp>
          <p:nvGrpSpPr>
            <p:cNvPr id="1607" name="Group"/>
            <p:cNvGrpSpPr/>
            <p:nvPr/>
          </p:nvGrpSpPr>
          <p:grpSpPr>
            <a:xfrm>
              <a:off x="0" y="1015227"/>
              <a:ext cx="319985" cy="319985"/>
              <a:chOff x="0" y="0"/>
              <a:chExt cx="319984" cy="319984"/>
            </a:xfrm>
          </p:grpSpPr>
          <p:sp>
            <p:nvSpPr>
              <p:cNvPr id="1604"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605"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606"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608"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610" name="Line"/>
          <p:cNvSpPr/>
          <p:nvPr/>
        </p:nvSpPr>
        <p:spPr>
          <a:xfrm>
            <a:off x="7761005" y="2576618"/>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11" name="Line"/>
          <p:cNvSpPr/>
          <p:nvPr/>
        </p:nvSpPr>
        <p:spPr>
          <a:xfrm flipV="1">
            <a:off x="6690803" y="2574065"/>
            <a:ext cx="1078199" cy="1277033"/>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612" name="Line"/>
          <p:cNvSpPr/>
          <p:nvPr/>
        </p:nvSpPr>
        <p:spPr>
          <a:xfrm>
            <a:off x="5175340" y="2603122"/>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13" name="Line"/>
          <p:cNvSpPr/>
          <p:nvPr/>
        </p:nvSpPr>
        <p:spPr>
          <a:xfrm flipV="1">
            <a:off x="4114367" y="2600569"/>
            <a:ext cx="1078199" cy="1277033"/>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614" name="Original plaintext"/>
          <p:cNvSpPr txBox="1"/>
          <p:nvPr/>
        </p:nvSpPr>
        <p:spPr>
          <a:xfrm>
            <a:off x="2048373" y="5224777"/>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Tree>
    <p:extLst>
      <p:ext uri="{BB962C8B-B14F-4D97-AF65-F5344CB8AC3E}">
        <p14:creationId xmlns:p14="http://schemas.microsoft.com/office/powerpoint/2010/main" val="319696291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6" name="Outback feedback"/>
          <p:cNvSpPr txBox="1">
            <a:spLocks noGrp="1"/>
          </p:cNvSpPr>
          <p:nvPr>
            <p:ph type="title"/>
          </p:nvPr>
        </p:nvSpPr>
        <p:spPr>
          <a:prstGeom prst="rect">
            <a:avLst/>
          </a:prstGeom>
        </p:spPr>
        <p:txBody>
          <a:bodyPr/>
          <a:lstStyle/>
          <a:p>
            <a:r>
              <a:t>Outback feedback</a:t>
            </a:r>
          </a:p>
        </p:txBody>
      </p:sp>
      <p:sp>
        <p:nvSpPr>
          <p:cNvPr id="1617" name="Almost identical looking to cipher feedback but feeds the output of the block cipher rather than the output of the XOR function"/>
          <p:cNvSpPr txBox="1">
            <a:spLocks noGrp="1"/>
          </p:cNvSpPr>
          <p:nvPr>
            <p:ph sz="quarter" idx="10"/>
          </p:nvPr>
        </p:nvSpPr>
        <p:spPr>
          <a:prstGeom prst="rect">
            <a:avLst/>
          </a:prstGeom>
        </p:spPr>
        <p:txBody>
          <a:bodyPr/>
          <a:lstStyle/>
          <a:p>
            <a:r>
              <a:t>Almost identical looking to cipher feedback but feeds the output of the block cipher rather than the output of the XOR function</a:t>
            </a:r>
          </a:p>
        </p:txBody>
      </p:sp>
    </p:spTree>
    <p:extLst>
      <p:ext uri="{BB962C8B-B14F-4D97-AF65-F5344CB8AC3E}">
        <p14:creationId xmlns:p14="http://schemas.microsoft.com/office/powerpoint/2010/main" val="424742605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1" name="Line"/>
          <p:cNvSpPr/>
          <p:nvPr/>
        </p:nvSpPr>
        <p:spPr>
          <a:xfrm>
            <a:off x="3454871" y="351877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22" name="Line"/>
          <p:cNvSpPr/>
          <p:nvPr/>
        </p:nvSpPr>
        <p:spPr>
          <a:xfrm>
            <a:off x="9286881" y="363468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628" name="Group"/>
          <p:cNvGrpSpPr/>
          <p:nvPr/>
        </p:nvGrpSpPr>
        <p:grpSpPr>
          <a:xfrm>
            <a:off x="9174387" y="2669140"/>
            <a:ext cx="224989" cy="938821"/>
            <a:chOff x="0" y="0"/>
            <a:chExt cx="319984" cy="1335211"/>
          </a:xfrm>
        </p:grpSpPr>
        <p:grpSp>
          <p:nvGrpSpPr>
            <p:cNvPr id="1626" name="Group"/>
            <p:cNvGrpSpPr/>
            <p:nvPr/>
          </p:nvGrpSpPr>
          <p:grpSpPr>
            <a:xfrm>
              <a:off x="0" y="1015227"/>
              <a:ext cx="319985" cy="319985"/>
              <a:chOff x="0" y="0"/>
              <a:chExt cx="319984" cy="319984"/>
            </a:xfrm>
          </p:grpSpPr>
          <p:sp>
            <p:nvSpPr>
              <p:cNvPr id="1623"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624"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625"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627"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629" name="Line"/>
          <p:cNvSpPr/>
          <p:nvPr/>
        </p:nvSpPr>
        <p:spPr>
          <a:xfrm>
            <a:off x="8623755" y="349108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30" name="Line"/>
          <p:cNvSpPr/>
          <p:nvPr/>
        </p:nvSpPr>
        <p:spPr>
          <a:xfrm>
            <a:off x="6030083" y="350031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31" name="Line"/>
          <p:cNvSpPr/>
          <p:nvPr/>
        </p:nvSpPr>
        <p:spPr>
          <a:xfrm>
            <a:off x="4117998" y="366237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32" name="Table"/>
          <p:cNvGraphicFramePr/>
          <p:nvPr/>
        </p:nvGraphicFramePr>
        <p:xfrm>
          <a:off x="2039171"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633" name="Block cipher"/>
          <p:cNvSpPr/>
          <p:nvPr/>
        </p:nvSpPr>
        <p:spPr>
          <a:xfrm>
            <a:off x="3390662" y="2188024"/>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634" name="Key"/>
          <p:cNvSpPr txBox="1"/>
          <p:nvPr/>
        </p:nvSpPr>
        <p:spPr>
          <a:xfrm>
            <a:off x="2680119"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635" name="Line"/>
          <p:cNvSpPr/>
          <p:nvPr/>
        </p:nvSpPr>
        <p:spPr>
          <a:xfrm>
            <a:off x="3150978" y="228237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36" name="Table"/>
          <p:cNvGraphicFramePr/>
          <p:nvPr/>
        </p:nvGraphicFramePr>
        <p:xfrm>
          <a:off x="3404595" y="408551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637" name="Table"/>
          <p:cNvGraphicFramePr/>
          <p:nvPr/>
        </p:nvGraphicFramePr>
        <p:xfrm>
          <a:off x="4643912" y="343607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638" name="Block cipher"/>
          <p:cNvSpPr/>
          <p:nvPr/>
        </p:nvSpPr>
        <p:spPr>
          <a:xfrm>
            <a:off x="5957557"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639" name="Key"/>
          <p:cNvSpPr txBox="1"/>
          <p:nvPr/>
        </p:nvSpPr>
        <p:spPr>
          <a:xfrm>
            <a:off x="5292573"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640" name="Line"/>
          <p:cNvSpPr/>
          <p:nvPr/>
        </p:nvSpPr>
        <p:spPr>
          <a:xfrm>
            <a:off x="5739873" y="229138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41" name="Table"/>
          <p:cNvGraphicFramePr/>
          <p:nvPr/>
        </p:nvGraphicFramePr>
        <p:xfrm>
          <a:off x="5983028" y="406009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642" name="Table"/>
          <p:cNvGraphicFramePr/>
          <p:nvPr/>
        </p:nvGraphicFramePr>
        <p:xfrm>
          <a:off x="7290339"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643" name="Block cipher"/>
          <p:cNvSpPr/>
          <p:nvPr/>
        </p:nvSpPr>
        <p:spPr>
          <a:xfrm>
            <a:off x="8546451"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644" name="Key"/>
          <p:cNvSpPr txBox="1"/>
          <p:nvPr/>
        </p:nvSpPr>
        <p:spPr>
          <a:xfrm>
            <a:off x="7881466" y="2125502"/>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645" name="Line"/>
          <p:cNvSpPr/>
          <p:nvPr/>
        </p:nvSpPr>
        <p:spPr>
          <a:xfrm>
            <a:off x="8328766" y="230611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46" name="Table"/>
          <p:cNvGraphicFramePr/>
          <p:nvPr/>
        </p:nvGraphicFramePr>
        <p:xfrm>
          <a:off x="8572506" y="40556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pSp>
        <p:nvGrpSpPr>
          <p:cNvPr id="1652" name="Group"/>
          <p:cNvGrpSpPr/>
          <p:nvPr/>
        </p:nvGrpSpPr>
        <p:grpSpPr>
          <a:xfrm>
            <a:off x="4005504" y="2696830"/>
            <a:ext cx="224989" cy="938821"/>
            <a:chOff x="0" y="0"/>
            <a:chExt cx="319984" cy="1335211"/>
          </a:xfrm>
        </p:grpSpPr>
        <p:grpSp>
          <p:nvGrpSpPr>
            <p:cNvPr id="1650" name="Group"/>
            <p:cNvGrpSpPr/>
            <p:nvPr/>
          </p:nvGrpSpPr>
          <p:grpSpPr>
            <a:xfrm>
              <a:off x="0" y="1015227"/>
              <a:ext cx="319985" cy="319985"/>
              <a:chOff x="0" y="0"/>
              <a:chExt cx="319984" cy="319984"/>
            </a:xfrm>
          </p:grpSpPr>
          <p:sp>
            <p:nvSpPr>
              <p:cNvPr id="164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64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64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651"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653" name="Initialisation Vector"/>
          <p:cNvSpPr txBox="1"/>
          <p:nvPr/>
        </p:nvSpPr>
        <p:spPr>
          <a:xfrm>
            <a:off x="1657124" y="2640447"/>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graphicFrame>
        <p:nvGraphicFramePr>
          <p:cNvPr id="1654" name="Table"/>
          <p:cNvGraphicFramePr/>
          <p:nvPr/>
        </p:nvGraphicFramePr>
        <p:xfrm>
          <a:off x="1710508" y="249666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655" name="Table"/>
          <p:cNvGraphicFramePr/>
          <p:nvPr/>
        </p:nvGraphicFramePr>
        <p:xfrm>
          <a:off x="2066103" y="5074651"/>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656" name="Block 1"/>
          <p:cNvSpPr txBox="1"/>
          <p:nvPr/>
        </p:nvSpPr>
        <p:spPr>
          <a:xfrm>
            <a:off x="2356239"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657" name="Block 2"/>
          <p:cNvSpPr txBox="1"/>
          <p:nvPr/>
        </p:nvSpPr>
        <p:spPr>
          <a:xfrm>
            <a:off x="4960980"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658" name="Block 3"/>
          <p:cNvSpPr txBox="1"/>
          <p:nvPr/>
        </p:nvSpPr>
        <p:spPr>
          <a:xfrm>
            <a:off x="7607406" y="308397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659" name="…"/>
          <p:cNvSpPr txBox="1"/>
          <p:nvPr/>
        </p:nvSpPr>
        <p:spPr>
          <a:xfrm>
            <a:off x="7897114" y="4998069"/>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660" name="Line"/>
          <p:cNvSpPr/>
          <p:nvPr/>
        </p:nvSpPr>
        <p:spPr>
          <a:xfrm>
            <a:off x="3148400" y="2553532"/>
            <a:ext cx="237587"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61" name="Line"/>
          <p:cNvSpPr/>
          <p:nvPr/>
        </p:nvSpPr>
        <p:spPr>
          <a:xfrm>
            <a:off x="6693209" y="364391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667" name="Group"/>
          <p:cNvGrpSpPr/>
          <p:nvPr/>
        </p:nvGrpSpPr>
        <p:grpSpPr>
          <a:xfrm>
            <a:off x="6580715" y="2678370"/>
            <a:ext cx="224989" cy="938822"/>
            <a:chOff x="0" y="0"/>
            <a:chExt cx="319984" cy="1335211"/>
          </a:xfrm>
        </p:grpSpPr>
        <p:grpSp>
          <p:nvGrpSpPr>
            <p:cNvPr id="1665" name="Group"/>
            <p:cNvGrpSpPr/>
            <p:nvPr/>
          </p:nvGrpSpPr>
          <p:grpSpPr>
            <a:xfrm>
              <a:off x="0" y="1015227"/>
              <a:ext cx="319985" cy="319985"/>
              <a:chOff x="0" y="0"/>
              <a:chExt cx="319984" cy="319984"/>
            </a:xfrm>
          </p:grpSpPr>
          <p:sp>
            <p:nvSpPr>
              <p:cNvPr id="1662"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663"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664"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666"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668" name="Line"/>
          <p:cNvSpPr/>
          <p:nvPr/>
        </p:nvSpPr>
        <p:spPr>
          <a:xfrm>
            <a:off x="7761005" y="2576618"/>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69" name="Line"/>
          <p:cNvSpPr/>
          <p:nvPr/>
        </p:nvSpPr>
        <p:spPr>
          <a:xfrm flipV="1">
            <a:off x="6689838" y="2579775"/>
            <a:ext cx="1076256" cy="641858"/>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670" name="Line"/>
          <p:cNvSpPr/>
          <p:nvPr/>
        </p:nvSpPr>
        <p:spPr>
          <a:xfrm>
            <a:off x="5175340" y="2603122"/>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71" name="Line"/>
          <p:cNvSpPr/>
          <p:nvPr/>
        </p:nvSpPr>
        <p:spPr>
          <a:xfrm flipV="1">
            <a:off x="4114055" y="2600569"/>
            <a:ext cx="1097414" cy="600270"/>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672" name="Original plaintext"/>
          <p:cNvSpPr txBox="1"/>
          <p:nvPr/>
        </p:nvSpPr>
        <p:spPr>
          <a:xfrm>
            <a:off x="2048373" y="5224777"/>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Tree>
    <p:extLst>
      <p:ext uri="{BB962C8B-B14F-4D97-AF65-F5344CB8AC3E}">
        <p14:creationId xmlns:p14="http://schemas.microsoft.com/office/powerpoint/2010/main" val="283817861"/>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674" name="Counter"/>
          <p:cNvSpPr txBox="1">
            <a:spLocks noGrp="1"/>
          </p:cNvSpPr>
          <p:nvPr>
            <p:ph type="title"/>
          </p:nvPr>
        </p:nvSpPr>
        <p:spPr>
          <a:xfrm>
            <a:off x="609759" y="274702"/>
            <a:ext cx="9525657" cy="866110"/>
          </a:xfrm>
          <a:prstGeom prst="rect">
            <a:avLst/>
          </a:prstGeom>
        </p:spPr>
        <p:txBody>
          <a:bodyPr anchor="b">
            <a:normAutofit/>
          </a:bodyPr>
          <a:lstStyle/>
          <a:p>
            <a:r>
              <a:t>Counter</a:t>
            </a:r>
          </a:p>
        </p:txBody>
      </p:sp>
      <p:graphicFrame>
        <p:nvGraphicFramePr>
          <p:cNvPr id="1677" name="A means to enable a stream cipher from a block cipher using a “nonce” per plaintext block…">
            <a:extLst>
              <a:ext uri="{FF2B5EF4-FFF2-40B4-BE49-F238E27FC236}">
                <a16:creationId xmlns:a16="http://schemas.microsoft.com/office/drawing/2014/main" id="{5E1E5136-38BA-41CC-B770-7CAAAA7CF045}"/>
              </a:ext>
            </a:extLst>
          </p:cNvPr>
          <p:cNvGraphicFramePr>
            <a:graphicFrameLocks noGrp="1"/>
          </p:cNvGraphicFramePr>
          <p:nvPr>
            <p:ph sz="quarter" idx="10"/>
            <p:extLst>
              <p:ext uri="{D42A27DB-BD31-4B8C-83A1-F6EECF244321}">
                <p14:modId xmlns:p14="http://schemas.microsoft.com/office/powerpoint/2010/main" val="3253075961"/>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85854486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 name="Line"/>
          <p:cNvSpPr/>
          <p:nvPr/>
        </p:nvSpPr>
        <p:spPr>
          <a:xfrm>
            <a:off x="3454871" y="351877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80" name="Line"/>
          <p:cNvSpPr/>
          <p:nvPr/>
        </p:nvSpPr>
        <p:spPr>
          <a:xfrm>
            <a:off x="9286881" y="363468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686" name="Group"/>
          <p:cNvGrpSpPr/>
          <p:nvPr/>
        </p:nvGrpSpPr>
        <p:grpSpPr>
          <a:xfrm>
            <a:off x="9174387" y="2669140"/>
            <a:ext cx="224989" cy="938821"/>
            <a:chOff x="0" y="0"/>
            <a:chExt cx="319984" cy="1335211"/>
          </a:xfrm>
        </p:grpSpPr>
        <p:grpSp>
          <p:nvGrpSpPr>
            <p:cNvPr id="1684" name="Group"/>
            <p:cNvGrpSpPr/>
            <p:nvPr/>
          </p:nvGrpSpPr>
          <p:grpSpPr>
            <a:xfrm>
              <a:off x="0" y="1015227"/>
              <a:ext cx="319985" cy="319985"/>
              <a:chOff x="0" y="0"/>
              <a:chExt cx="319984" cy="319984"/>
            </a:xfrm>
          </p:grpSpPr>
          <p:sp>
            <p:nvSpPr>
              <p:cNvPr id="1681"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682"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683"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685"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687" name="Line"/>
          <p:cNvSpPr/>
          <p:nvPr/>
        </p:nvSpPr>
        <p:spPr>
          <a:xfrm>
            <a:off x="8623755" y="349108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88" name="Line"/>
          <p:cNvSpPr/>
          <p:nvPr/>
        </p:nvSpPr>
        <p:spPr>
          <a:xfrm>
            <a:off x="6030083" y="350031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689" name="Line"/>
          <p:cNvSpPr/>
          <p:nvPr/>
        </p:nvSpPr>
        <p:spPr>
          <a:xfrm>
            <a:off x="4117998" y="366237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90" name="Table"/>
          <p:cNvGraphicFramePr/>
          <p:nvPr/>
        </p:nvGraphicFramePr>
        <p:xfrm>
          <a:off x="2039171"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691" name="Block cipher"/>
          <p:cNvSpPr/>
          <p:nvPr/>
        </p:nvSpPr>
        <p:spPr>
          <a:xfrm>
            <a:off x="3390662" y="2188024"/>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692" name="Key"/>
          <p:cNvSpPr txBox="1"/>
          <p:nvPr/>
        </p:nvSpPr>
        <p:spPr>
          <a:xfrm>
            <a:off x="2680119"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693" name="Line"/>
          <p:cNvSpPr/>
          <p:nvPr/>
        </p:nvSpPr>
        <p:spPr>
          <a:xfrm>
            <a:off x="3150978" y="228237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94" name="Table"/>
          <p:cNvGraphicFramePr/>
          <p:nvPr/>
        </p:nvGraphicFramePr>
        <p:xfrm>
          <a:off x="3404595" y="408551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dirty="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695" name="Table"/>
          <p:cNvGraphicFramePr/>
          <p:nvPr/>
        </p:nvGraphicFramePr>
        <p:xfrm>
          <a:off x="4643912" y="343607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696" name="Block cipher"/>
          <p:cNvSpPr/>
          <p:nvPr/>
        </p:nvSpPr>
        <p:spPr>
          <a:xfrm>
            <a:off x="5957557"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697" name="Key"/>
          <p:cNvSpPr txBox="1"/>
          <p:nvPr/>
        </p:nvSpPr>
        <p:spPr>
          <a:xfrm>
            <a:off x="5292573"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698" name="Line"/>
          <p:cNvSpPr/>
          <p:nvPr/>
        </p:nvSpPr>
        <p:spPr>
          <a:xfrm>
            <a:off x="5739873" y="229138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699" name="Table"/>
          <p:cNvGraphicFramePr/>
          <p:nvPr/>
        </p:nvGraphicFramePr>
        <p:xfrm>
          <a:off x="5983028" y="406009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700" name="Table"/>
          <p:cNvGraphicFramePr/>
          <p:nvPr/>
        </p:nvGraphicFramePr>
        <p:xfrm>
          <a:off x="7290339"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701" name="Block cipher"/>
          <p:cNvSpPr/>
          <p:nvPr/>
        </p:nvSpPr>
        <p:spPr>
          <a:xfrm>
            <a:off x="8546451"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702" name="Key"/>
          <p:cNvSpPr txBox="1"/>
          <p:nvPr/>
        </p:nvSpPr>
        <p:spPr>
          <a:xfrm>
            <a:off x="7881466" y="2125502"/>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703" name="Line"/>
          <p:cNvSpPr/>
          <p:nvPr/>
        </p:nvSpPr>
        <p:spPr>
          <a:xfrm>
            <a:off x="8328766" y="230611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04" name="Table"/>
          <p:cNvGraphicFramePr/>
          <p:nvPr/>
        </p:nvGraphicFramePr>
        <p:xfrm>
          <a:off x="8572506" y="40556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pSp>
        <p:nvGrpSpPr>
          <p:cNvPr id="1710" name="Group"/>
          <p:cNvGrpSpPr/>
          <p:nvPr/>
        </p:nvGrpSpPr>
        <p:grpSpPr>
          <a:xfrm>
            <a:off x="4005504" y="2696830"/>
            <a:ext cx="224989" cy="938821"/>
            <a:chOff x="0" y="0"/>
            <a:chExt cx="319984" cy="1335211"/>
          </a:xfrm>
        </p:grpSpPr>
        <p:grpSp>
          <p:nvGrpSpPr>
            <p:cNvPr id="1708" name="Group"/>
            <p:cNvGrpSpPr/>
            <p:nvPr/>
          </p:nvGrpSpPr>
          <p:grpSpPr>
            <a:xfrm>
              <a:off x="0" y="1015227"/>
              <a:ext cx="319985" cy="319985"/>
              <a:chOff x="0" y="0"/>
              <a:chExt cx="319984" cy="319984"/>
            </a:xfrm>
          </p:grpSpPr>
          <p:sp>
            <p:nvSpPr>
              <p:cNvPr id="1705"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706"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707"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709"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graphicFrame>
        <p:nvGraphicFramePr>
          <p:cNvPr id="1711" name="Table"/>
          <p:cNvGraphicFramePr/>
          <p:nvPr/>
        </p:nvGraphicFramePr>
        <p:xfrm>
          <a:off x="3403623" y="129570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1</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712" name="Table"/>
          <p:cNvGraphicFramePr/>
          <p:nvPr/>
        </p:nvGraphicFramePr>
        <p:xfrm>
          <a:off x="2066103" y="5074651"/>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713" name="Block 1"/>
          <p:cNvSpPr txBox="1"/>
          <p:nvPr/>
        </p:nvSpPr>
        <p:spPr>
          <a:xfrm>
            <a:off x="2356239"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714" name="Block 2"/>
          <p:cNvSpPr txBox="1"/>
          <p:nvPr/>
        </p:nvSpPr>
        <p:spPr>
          <a:xfrm>
            <a:off x="4960980" y="308362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715" name="Block 3"/>
          <p:cNvSpPr txBox="1"/>
          <p:nvPr/>
        </p:nvSpPr>
        <p:spPr>
          <a:xfrm>
            <a:off x="7607406" y="308397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716" name="…"/>
          <p:cNvSpPr txBox="1"/>
          <p:nvPr/>
        </p:nvSpPr>
        <p:spPr>
          <a:xfrm>
            <a:off x="7897114" y="4998069"/>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717" name="Line"/>
          <p:cNvSpPr/>
          <p:nvPr/>
        </p:nvSpPr>
        <p:spPr>
          <a:xfrm>
            <a:off x="4115746" y="1468412"/>
            <a:ext cx="1" cy="71150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18" name="Line"/>
          <p:cNvSpPr/>
          <p:nvPr/>
        </p:nvSpPr>
        <p:spPr>
          <a:xfrm>
            <a:off x="6693209" y="364391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724" name="Group"/>
          <p:cNvGrpSpPr/>
          <p:nvPr/>
        </p:nvGrpSpPr>
        <p:grpSpPr>
          <a:xfrm>
            <a:off x="6580715" y="2678370"/>
            <a:ext cx="224989" cy="938822"/>
            <a:chOff x="0" y="0"/>
            <a:chExt cx="319984" cy="1335211"/>
          </a:xfrm>
        </p:grpSpPr>
        <p:grpSp>
          <p:nvGrpSpPr>
            <p:cNvPr id="1722" name="Group"/>
            <p:cNvGrpSpPr/>
            <p:nvPr/>
          </p:nvGrpSpPr>
          <p:grpSpPr>
            <a:xfrm>
              <a:off x="0" y="1015227"/>
              <a:ext cx="319985" cy="319985"/>
              <a:chOff x="0" y="0"/>
              <a:chExt cx="319984" cy="319984"/>
            </a:xfrm>
          </p:grpSpPr>
          <p:sp>
            <p:nvSpPr>
              <p:cNvPr id="1719"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720"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721"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723"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725" name="Original plaintext"/>
          <p:cNvSpPr txBox="1"/>
          <p:nvPr/>
        </p:nvSpPr>
        <p:spPr>
          <a:xfrm>
            <a:off x="2048373" y="5224777"/>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
        <p:nvSpPr>
          <p:cNvPr id="1726" name="Nonce/Counter"/>
          <p:cNvSpPr txBox="1"/>
          <p:nvPr/>
        </p:nvSpPr>
        <p:spPr>
          <a:xfrm>
            <a:off x="3347054" y="931217"/>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graphicFrame>
        <p:nvGraphicFramePr>
          <p:cNvPr id="1727" name="Table"/>
          <p:cNvGraphicFramePr/>
          <p:nvPr/>
        </p:nvGraphicFramePr>
        <p:xfrm>
          <a:off x="5983028" y="129857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2</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28" name="Line"/>
          <p:cNvSpPr/>
          <p:nvPr/>
        </p:nvSpPr>
        <p:spPr>
          <a:xfrm>
            <a:off x="6695151" y="1471282"/>
            <a:ext cx="1" cy="711499"/>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29" name="Nonce/Counter"/>
          <p:cNvSpPr txBox="1"/>
          <p:nvPr/>
        </p:nvSpPr>
        <p:spPr>
          <a:xfrm>
            <a:off x="5926458" y="934086"/>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graphicFrame>
        <p:nvGraphicFramePr>
          <p:cNvPr id="1730" name="Table"/>
          <p:cNvGraphicFramePr/>
          <p:nvPr/>
        </p:nvGraphicFramePr>
        <p:xfrm>
          <a:off x="8572506" y="1307819"/>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3</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31" name="Line"/>
          <p:cNvSpPr/>
          <p:nvPr/>
        </p:nvSpPr>
        <p:spPr>
          <a:xfrm>
            <a:off x="9284628" y="1480530"/>
            <a:ext cx="1" cy="71150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32" name="Nonce/Counter"/>
          <p:cNvSpPr txBox="1"/>
          <p:nvPr/>
        </p:nvSpPr>
        <p:spPr>
          <a:xfrm>
            <a:off x="8515937" y="943334"/>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spTree>
    <p:extLst>
      <p:ext uri="{BB962C8B-B14F-4D97-AF65-F5344CB8AC3E}">
        <p14:creationId xmlns:p14="http://schemas.microsoft.com/office/powerpoint/2010/main" val="3609845157"/>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8" name="Footer Placeholder 3">
            <a:extLst>
              <a:ext uri="{FF2B5EF4-FFF2-40B4-BE49-F238E27FC236}">
                <a16:creationId xmlns:a16="http://schemas.microsoft.com/office/drawing/2014/main" id="{4E1FC04E-F342-4F15-90B8-8CD29F54389E}"/>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1734" name="AES Decryption"/>
          <p:cNvSpPr txBox="1">
            <a:spLocks noGrp="1"/>
          </p:cNvSpPr>
          <p:nvPr>
            <p:ph type="title"/>
          </p:nvPr>
        </p:nvSpPr>
        <p:spPr>
          <a:xfrm>
            <a:off x="609759" y="274702"/>
            <a:ext cx="9525657" cy="866110"/>
          </a:xfrm>
          <a:prstGeom prst="rect">
            <a:avLst/>
          </a:prstGeom>
        </p:spPr>
        <p:txBody>
          <a:bodyPr anchor="b">
            <a:normAutofit/>
          </a:bodyPr>
          <a:lstStyle/>
          <a:p>
            <a:r>
              <a:t>AES Decryption</a:t>
            </a:r>
          </a:p>
        </p:txBody>
      </p:sp>
      <p:graphicFrame>
        <p:nvGraphicFramePr>
          <p:cNvPr id="1737" name="Section 6.7…">
            <a:extLst>
              <a:ext uri="{FF2B5EF4-FFF2-40B4-BE49-F238E27FC236}">
                <a16:creationId xmlns:a16="http://schemas.microsoft.com/office/drawing/2014/main" id="{EA80F998-A49D-4B90-8634-EDB432F14E96}"/>
              </a:ext>
            </a:extLst>
          </p:cNvPr>
          <p:cNvGraphicFramePr/>
          <p:nvPr>
            <p:extLst>
              <p:ext uri="{D42A27DB-BD31-4B8C-83A1-F6EECF244321}">
                <p14:modId xmlns:p14="http://schemas.microsoft.com/office/powerpoint/2010/main" val="1285473004"/>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47239420"/>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645E5-977E-C54C-B941-D75576A846DA}"/>
              </a:ext>
            </a:extLst>
          </p:cNvPr>
          <p:cNvSpPr>
            <a:spLocks noGrp="1"/>
          </p:cNvSpPr>
          <p:nvPr>
            <p:ph type="title"/>
          </p:nvPr>
        </p:nvSpPr>
        <p:spPr/>
        <p:txBody>
          <a:bodyPr/>
          <a:lstStyle/>
          <a:p>
            <a:r>
              <a:rPr lang="en-US" dirty="0"/>
              <a:t>Overview</a:t>
            </a:r>
          </a:p>
        </p:txBody>
      </p:sp>
      <p:sp>
        <p:nvSpPr>
          <p:cNvPr id="1737" name="Decryption uses inverses of the transforms and S-boxes used in the encryption phase…"/>
          <p:cNvSpPr txBox="1">
            <a:spLocks noGrp="1"/>
          </p:cNvSpPr>
          <p:nvPr>
            <p:ph sz="quarter" idx="10"/>
          </p:nvPr>
        </p:nvSpPr>
        <p:spPr>
          <a:prstGeom prst="rect">
            <a:avLst/>
          </a:prstGeom>
        </p:spPr>
        <p:txBody>
          <a:bodyPr>
            <a:normAutofit fontScale="85000" lnSpcReduction="20000"/>
          </a:bodyPr>
          <a:lstStyle/>
          <a:p>
            <a:pPr marL="228157" indent="-228157" defTabSz="299864">
              <a:spcBef>
                <a:spcPts val="2109"/>
              </a:spcBef>
              <a:defRPr sz="2628"/>
            </a:pPr>
            <a:r>
              <a:rPr dirty="0"/>
              <a:t>Decryption uses inverses of the transforms and S-boxes used in the encryption phase</a:t>
            </a:r>
          </a:p>
          <a:p>
            <a:pPr marL="456314" lvl="1" indent="-228157" defTabSz="299864">
              <a:spcBef>
                <a:spcPts val="2109"/>
              </a:spcBef>
              <a:defRPr sz="2628"/>
            </a:pPr>
            <a:r>
              <a:rPr dirty="0"/>
              <a:t>Substitution</a:t>
            </a:r>
          </a:p>
          <a:p>
            <a:pPr marL="684471" lvl="2" indent="-228157" defTabSz="299864">
              <a:spcBef>
                <a:spcPts val="2109"/>
              </a:spcBef>
              <a:defRPr sz="2628"/>
            </a:pPr>
            <a:r>
              <a:rPr dirty="0"/>
              <a:t>Defined as </a:t>
            </a:r>
            <a:r>
              <a:rPr dirty="0" err="1"/>
              <a:t>InvSubBytes</a:t>
            </a:r>
            <a:r>
              <a:rPr dirty="0"/>
              <a:t>() transform in FIPS197</a:t>
            </a:r>
          </a:p>
          <a:p>
            <a:pPr marL="456314" lvl="1" indent="-228157" defTabSz="299864">
              <a:spcBef>
                <a:spcPts val="2109"/>
              </a:spcBef>
              <a:defRPr sz="2628"/>
            </a:pPr>
            <a:r>
              <a:rPr dirty="0"/>
              <a:t>Shift</a:t>
            </a:r>
          </a:p>
          <a:p>
            <a:pPr marL="684471" lvl="2" indent="-228157" defTabSz="299864">
              <a:spcBef>
                <a:spcPts val="2109"/>
              </a:spcBef>
              <a:defRPr sz="2628"/>
            </a:pPr>
            <a:r>
              <a:rPr dirty="0"/>
              <a:t>Defined as </a:t>
            </a:r>
            <a:r>
              <a:rPr dirty="0" err="1"/>
              <a:t>InvShiftRows</a:t>
            </a:r>
            <a:r>
              <a:rPr dirty="0"/>
              <a:t>() transform in FIPS197</a:t>
            </a:r>
          </a:p>
          <a:p>
            <a:pPr marL="456314" lvl="1" indent="-228157" defTabSz="299864">
              <a:spcBef>
                <a:spcPts val="2109"/>
              </a:spcBef>
              <a:defRPr sz="2628"/>
            </a:pPr>
            <a:r>
              <a:rPr dirty="0"/>
              <a:t>Mix</a:t>
            </a:r>
          </a:p>
          <a:p>
            <a:pPr marL="684471" lvl="2" indent="-228157" defTabSz="299864">
              <a:spcBef>
                <a:spcPts val="2109"/>
              </a:spcBef>
              <a:defRPr sz="2628"/>
            </a:pPr>
            <a:r>
              <a:rPr dirty="0"/>
              <a:t>Defined as </a:t>
            </a:r>
            <a:r>
              <a:rPr dirty="0" err="1"/>
              <a:t>InvMixColumns</a:t>
            </a:r>
            <a:r>
              <a:rPr dirty="0"/>
              <a:t>() transform in FIPS197</a:t>
            </a:r>
          </a:p>
          <a:p>
            <a:pPr marL="456314" lvl="1" indent="-228157" defTabSz="299864">
              <a:spcBef>
                <a:spcPts val="2109"/>
              </a:spcBef>
              <a:defRPr sz="2628"/>
            </a:pPr>
            <a:r>
              <a:rPr dirty="0"/>
              <a:t>Round Key generation</a:t>
            </a:r>
          </a:p>
          <a:p>
            <a:pPr marL="684471" lvl="2" indent="-228157" defTabSz="299864">
              <a:spcBef>
                <a:spcPts val="2109"/>
              </a:spcBef>
              <a:defRPr sz="2628"/>
            </a:pPr>
            <a:r>
              <a:rPr dirty="0"/>
              <a:t>Defined as </a:t>
            </a:r>
            <a:r>
              <a:rPr dirty="0" err="1"/>
              <a:t>AddRoundKey</a:t>
            </a:r>
            <a:r>
              <a:rPr dirty="0"/>
              <a:t>() transform in FIPS197</a:t>
            </a:r>
          </a:p>
        </p:txBody>
      </p:sp>
    </p:spTree>
    <p:extLst>
      <p:ext uri="{BB962C8B-B14F-4D97-AF65-F5344CB8AC3E}">
        <p14:creationId xmlns:p14="http://schemas.microsoft.com/office/powerpoint/2010/main" val="25526970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Security - boundaries"/>
          <p:cNvSpPr txBox="1">
            <a:spLocks noGrp="1"/>
          </p:cNvSpPr>
          <p:nvPr>
            <p:ph type="title"/>
          </p:nvPr>
        </p:nvSpPr>
        <p:spPr>
          <a:prstGeom prst="rect">
            <a:avLst/>
          </a:prstGeom>
        </p:spPr>
        <p:txBody>
          <a:bodyPr/>
          <a:lstStyle/>
          <a:p>
            <a:r>
              <a:t>Security - boundaries</a:t>
            </a:r>
          </a:p>
        </p:txBody>
      </p:sp>
      <p:sp>
        <p:nvSpPr>
          <p:cNvPr id="136" name="Establishing the boundary is an essential first task…"/>
          <p:cNvSpPr txBox="1">
            <a:spLocks noGrp="1"/>
          </p:cNvSpPr>
          <p:nvPr>
            <p:ph sz="quarter" idx="10"/>
          </p:nvPr>
        </p:nvSpPr>
        <p:spPr>
          <a:prstGeom prst="rect">
            <a:avLst/>
          </a:prstGeom>
        </p:spPr>
        <p:txBody>
          <a:bodyPr/>
          <a:lstStyle/>
          <a:p>
            <a:r>
              <a:t>Establishing the boundary is an essential first task</a:t>
            </a:r>
          </a:p>
          <a:p>
            <a:pPr lvl="1"/>
            <a:r>
              <a:t>Protect what is under your control</a:t>
            </a:r>
          </a:p>
          <a:p>
            <a:pPr lvl="1"/>
            <a:r>
              <a:t>Protect against risks, attacks and so forth coming from outside your boundary</a:t>
            </a:r>
          </a:p>
        </p:txBody>
      </p:sp>
    </p:spTree>
    <p:extLst>
      <p:ext uri="{BB962C8B-B14F-4D97-AF65-F5344CB8AC3E}">
        <p14:creationId xmlns:p14="http://schemas.microsoft.com/office/powerpoint/2010/main" val="425230980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3" name="ECB mode"/>
          <p:cNvSpPr txBox="1">
            <a:spLocks noGrp="1"/>
          </p:cNvSpPr>
          <p:nvPr>
            <p:ph type="title"/>
          </p:nvPr>
        </p:nvSpPr>
        <p:spPr>
          <a:prstGeom prst="rect">
            <a:avLst/>
          </a:prstGeom>
        </p:spPr>
        <p:txBody>
          <a:bodyPr/>
          <a:lstStyle/>
          <a:p>
            <a:r>
              <a:t>ECB mode</a:t>
            </a:r>
          </a:p>
        </p:txBody>
      </p:sp>
      <p:sp>
        <p:nvSpPr>
          <p:cNvPr id="1744" name="Line"/>
          <p:cNvSpPr/>
          <p:nvPr/>
        </p:nvSpPr>
        <p:spPr>
          <a:xfrm>
            <a:off x="3567471" y="3373485"/>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45" name="Line"/>
          <p:cNvSpPr/>
          <p:nvPr/>
        </p:nvSpPr>
        <p:spPr>
          <a:xfrm>
            <a:off x="3565439" y="4178075"/>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46" name="Table"/>
          <p:cNvGraphicFramePr/>
          <p:nvPr/>
        </p:nvGraphicFramePr>
        <p:xfrm>
          <a:off x="2851064" y="324399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47" name="Block cipher"/>
          <p:cNvSpPr/>
          <p:nvPr/>
        </p:nvSpPr>
        <p:spPr>
          <a:xfrm>
            <a:off x="2846600" y="3781160"/>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748" name="Key"/>
          <p:cNvSpPr txBox="1"/>
          <p:nvPr/>
        </p:nvSpPr>
        <p:spPr>
          <a:xfrm>
            <a:off x="2181614" y="3871906"/>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749" name="Line"/>
          <p:cNvSpPr/>
          <p:nvPr/>
        </p:nvSpPr>
        <p:spPr>
          <a:xfrm>
            <a:off x="2628916" y="405251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50" name="Table"/>
          <p:cNvGraphicFramePr/>
          <p:nvPr/>
        </p:nvGraphicFramePr>
        <p:xfrm>
          <a:off x="2851064" y="473327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751" name="Line"/>
          <p:cNvSpPr/>
          <p:nvPr/>
        </p:nvSpPr>
        <p:spPr>
          <a:xfrm>
            <a:off x="6145902" y="334806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52" name="Line"/>
          <p:cNvSpPr/>
          <p:nvPr/>
        </p:nvSpPr>
        <p:spPr>
          <a:xfrm>
            <a:off x="6143872" y="4152655"/>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53" name="Table"/>
          <p:cNvGraphicFramePr/>
          <p:nvPr/>
        </p:nvGraphicFramePr>
        <p:xfrm>
          <a:off x="5429497" y="3218579"/>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54" name="Block cipher"/>
          <p:cNvSpPr/>
          <p:nvPr/>
        </p:nvSpPr>
        <p:spPr>
          <a:xfrm>
            <a:off x="5425032" y="3755742"/>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755" name="Key"/>
          <p:cNvSpPr txBox="1"/>
          <p:nvPr/>
        </p:nvSpPr>
        <p:spPr>
          <a:xfrm>
            <a:off x="4760047" y="3846486"/>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756" name="Line"/>
          <p:cNvSpPr/>
          <p:nvPr/>
        </p:nvSpPr>
        <p:spPr>
          <a:xfrm>
            <a:off x="5207348" y="4027095"/>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57" name="Table"/>
          <p:cNvGraphicFramePr/>
          <p:nvPr/>
        </p:nvGraphicFramePr>
        <p:xfrm>
          <a:off x="5429497" y="470785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758" name="Line"/>
          <p:cNvSpPr/>
          <p:nvPr/>
        </p:nvSpPr>
        <p:spPr>
          <a:xfrm>
            <a:off x="8739574" y="3307917"/>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59" name="Line"/>
          <p:cNvSpPr/>
          <p:nvPr/>
        </p:nvSpPr>
        <p:spPr>
          <a:xfrm>
            <a:off x="8737543" y="4112509"/>
            <a:ext cx="1" cy="51324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60" name="Table"/>
          <p:cNvGraphicFramePr/>
          <p:nvPr/>
        </p:nvGraphicFramePr>
        <p:xfrm>
          <a:off x="8023168" y="3178431"/>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61" name="Block cipher"/>
          <p:cNvSpPr/>
          <p:nvPr/>
        </p:nvSpPr>
        <p:spPr>
          <a:xfrm>
            <a:off x="8018704" y="3715594"/>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762" name="Key"/>
          <p:cNvSpPr txBox="1"/>
          <p:nvPr/>
        </p:nvSpPr>
        <p:spPr>
          <a:xfrm>
            <a:off x="7353719" y="3806339"/>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763" name="Line"/>
          <p:cNvSpPr/>
          <p:nvPr/>
        </p:nvSpPr>
        <p:spPr>
          <a:xfrm>
            <a:off x="7801019" y="3986947"/>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64" name="Table"/>
          <p:cNvGraphicFramePr/>
          <p:nvPr/>
        </p:nvGraphicFramePr>
        <p:xfrm>
          <a:off x="8023168" y="4667706"/>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765" name="Cipher text"/>
          <p:cNvSpPr txBox="1"/>
          <p:nvPr/>
        </p:nvSpPr>
        <p:spPr>
          <a:xfrm>
            <a:off x="3002224" y="2920921"/>
            <a:ext cx="103701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a:t>
            </a:r>
          </a:p>
        </p:txBody>
      </p:sp>
      <p:sp>
        <p:nvSpPr>
          <p:cNvPr id="1766" name="Cipher text"/>
          <p:cNvSpPr txBox="1"/>
          <p:nvPr/>
        </p:nvSpPr>
        <p:spPr>
          <a:xfrm>
            <a:off x="5578625" y="2902423"/>
            <a:ext cx="103701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a:t>
            </a:r>
          </a:p>
        </p:txBody>
      </p:sp>
      <p:sp>
        <p:nvSpPr>
          <p:cNvPr id="1767" name="Cipher text"/>
          <p:cNvSpPr txBox="1"/>
          <p:nvPr/>
        </p:nvSpPr>
        <p:spPr>
          <a:xfrm>
            <a:off x="8174328" y="2856180"/>
            <a:ext cx="103701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a:t>
            </a:r>
          </a:p>
        </p:txBody>
      </p:sp>
      <p:sp>
        <p:nvSpPr>
          <p:cNvPr id="1768" name="Plain text"/>
          <p:cNvSpPr txBox="1"/>
          <p:nvPr/>
        </p:nvSpPr>
        <p:spPr>
          <a:xfrm>
            <a:off x="3092393" y="4909313"/>
            <a:ext cx="89114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Plain text</a:t>
            </a:r>
          </a:p>
        </p:txBody>
      </p:sp>
      <p:sp>
        <p:nvSpPr>
          <p:cNvPr id="1769" name="Plain text"/>
          <p:cNvSpPr txBox="1"/>
          <p:nvPr/>
        </p:nvSpPr>
        <p:spPr>
          <a:xfrm>
            <a:off x="5668794" y="4881566"/>
            <a:ext cx="89114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Plain text</a:t>
            </a:r>
          </a:p>
        </p:txBody>
      </p:sp>
      <p:sp>
        <p:nvSpPr>
          <p:cNvPr id="1770" name="Plain text"/>
          <p:cNvSpPr txBox="1"/>
          <p:nvPr/>
        </p:nvSpPr>
        <p:spPr>
          <a:xfrm>
            <a:off x="8247748" y="4844572"/>
            <a:ext cx="89114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Plain text</a:t>
            </a:r>
          </a:p>
        </p:txBody>
      </p:sp>
    </p:spTree>
    <p:extLst>
      <p:ext uri="{BB962C8B-B14F-4D97-AF65-F5344CB8AC3E}">
        <p14:creationId xmlns:p14="http://schemas.microsoft.com/office/powerpoint/2010/main" val="228680232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4" name="Line"/>
          <p:cNvSpPr/>
          <p:nvPr/>
        </p:nvSpPr>
        <p:spPr>
          <a:xfrm>
            <a:off x="6697212" y="3353873"/>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75" name="Line"/>
          <p:cNvSpPr/>
          <p:nvPr/>
        </p:nvSpPr>
        <p:spPr>
          <a:xfrm>
            <a:off x="9293914" y="3319345"/>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76" name="Line"/>
          <p:cNvSpPr/>
          <p:nvPr/>
        </p:nvSpPr>
        <p:spPr>
          <a:xfrm>
            <a:off x="4118970" y="3372333"/>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777" name="CBC mode"/>
          <p:cNvSpPr txBox="1">
            <a:spLocks noGrp="1"/>
          </p:cNvSpPr>
          <p:nvPr>
            <p:ph type="title"/>
          </p:nvPr>
        </p:nvSpPr>
        <p:spPr>
          <a:prstGeom prst="rect">
            <a:avLst/>
          </a:prstGeom>
        </p:spPr>
        <p:txBody>
          <a:bodyPr/>
          <a:lstStyle/>
          <a:p>
            <a:r>
              <a:t>CBC mode</a:t>
            </a:r>
          </a:p>
        </p:txBody>
      </p:sp>
      <p:graphicFrame>
        <p:nvGraphicFramePr>
          <p:cNvPr id="1778" name="Table"/>
          <p:cNvGraphicFramePr/>
          <p:nvPr/>
        </p:nvGraphicFramePr>
        <p:xfrm>
          <a:off x="3399007" y="329731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779" name="Block cipher"/>
          <p:cNvSpPr/>
          <p:nvPr/>
        </p:nvSpPr>
        <p:spPr>
          <a:xfrm>
            <a:off x="3394435" y="3880826"/>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780" name="Key"/>
          <p:cNvSpPr txBox="1"/>
          <p:nvPr/>
        </p:nvSpPr>
        <p:spPr>
          <a:xfrm>
            <a:off x="2729449" y="397157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781" name="Line"/>
          <p:cNvSpPr/>
          <p:nvPr/>
        </p:nvSpPr>
        <p:spPr>
          <a:xfrm>
            <a:off x="3176751" y="4152179"/>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82" name="Table"/>
          <p:cNvGraphicFramePr/>
          <p:nvPr/>
        </p:nvGraphicFramePr>
        <p:xfrm>
          <a:off x="3404595" y="580221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1783" name="Table"/>
          <p:cNvGraphicFramePr/>
          <p:nvPr/>
        </p:nvGraphicFramePr>
        <p:xfrm>
          <a:off x="5983028" y="327929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784" name="Table"/>
          <p:cNvGraphicFramePr/>
          <p:nvPr/>
        </p:nvGraphicFramePr>
        <p:xfrm>
          <a:off x="5983028" y="5776799"/>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graphicFrame>
        <p:nvGraphicFramePr>
          <p:cNvPr id="1785" name="Table"/>
          <p:cNvGraphicFramePr/>
          <p:nvPr/>
        </p:nvGraphicFramePr>
        <p:xfrm>
          <a:off x="8551406" y="3281126"/>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786" name="Table"/>
          <p:cNvGraphicFramePr/>
          <p:nvPr/>
        </p:nvGraphicFramePr>
        <p:xfrm>
          <a:off x="8576699" y="5736652"/>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sp>
        <p:nvSpPr>
          <p:cNvPr id="1787" name="Line"/>
          <p:cNvSpPr/>
          <p:nvPr/>
        </p:nvSpPr>
        <p:spPr>
          <a:xfrm flipV="1">
            <a:off x="5158972" y="3622497"/>
            <a:ext cx="1" cy="1609147"/>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788" name="Line"/>
          <p:cNvSpPr/>
          <p:nvPr/>
        </p:nvSpPr>
        <p:spPr>
          <a:xfrm>
            <a:off x="4119201" y="538255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794" name="Group"/>
          <p:cNvGrpSpPr/>
          <p:nvPr/>
        </p:nvGrpSpPr>
        <p:grpSpPr>
          <a:xfrm>
            <a:off x="4006706" y="4417010"/>
            <a:ext cx="224989" cy="938821"/>
            <a:chOff x="0" y="0"/>
            <a:chExt cx="319984" cy="1335211"/>
          </a:xfrm>
        </p:grpSpPr>
        <p:grpSp>
          <p:nvGrpSpPr>
            <p:cNvPr id="1792" name="Group"/>
            <p:cNvGrpSpPr/>
            <p:nvPr/>
          </p:nvGrpSpPr>
          <p:grpSpPr>
            <a:xfrm>
              <a:off x="0" y="1015227"/>
              <a:ext cx="319985" cy="319985"/>
              <a:chOff x="0" y="0"/>
              <a:chExt cx="319984" cy="319984"/>
            </a:xfrm>
          </p:grpSpPr>
          <p:sp>
            <p:nvSpPr>
              <p:cNvPr id="1789"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790"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791"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793"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795" name="Initialisation Vector"/>
          <p:cNvSpPr txBox="1"/>
          <p:nvPr/>
        </p:nvSpPr>
        <p:spPr>
          <a:xfrm>
            <a:off x="1909246" y="4904515"/>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sp>
        <p:nvSpPr>
          <p:cNvPr id="1796" name="Line"/>
          <p:cNvSpPr/>
          <p:nvPr/>
        </p:nvSpPr>
        <p:spPr>
          <a:xfrm>
            <a:off x="3456075" y="523895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797" name="Table"/>
          <p:cNvGraphicFramePr/>
          <p:nvPr/>
        </p:nvGraphicFramePr>
        <p:xfrm>
          <a:off x="1946210" y="5149656"/>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798" name="Table"/>
          <p:cNvGraphicFramePr/>
          <p:nvPr/>
        </p:nvGraphicFramePr>
        <p:xfrm>
          <a:off x="3847522" y="2185388"/>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799" name="Block 1"/>
          <p:cNvSpPr txBox="1"/>
          <p:nvPr/>
        </p:nvSpPr>
        <p:spPr>
          <a:xfrm>
            <a:off x="3716074" y="594081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800" name="Block 2"/>
          <p:cNvSpPr txBox="1"/>
          <p:nvPr/>
        </p:nvSpPr>
        <p:spPr>
          <a:xfrm>
            <a:off x="6296836" y="5913121"/>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801" name="Block 3"/>
          <p:cNvSpPr txBox="1"/>
          <p:nvPr/>
        </p:nvSpPr>
        <p:spPr>
          <a:xfrm>
            <a:off x="8895797" y="5866970"/>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802" name="…"/>
          <p:cNvSpPr txBox="1"/>
          <p:nvPr/>
        </p:nvSpPr>
        <p:spPr>
          <a:xfrm>
            <a:off x="9678532" y="2108806"/>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803" name="Block cipher"/>
          <p:cNvSpPr/>
          <p:nvPr/>
        </p:nvSpPr>
        <p:spPr>
          <a:xfrm>
            <a:off x="5972676" y="3862365"/>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804" name="Key"/>
          <p:cNvSpPr txBox="1"/>
          <p:nvPr/>
        </p:nvSpPr>
        <p:spPr>
          <a:xfrm>
            <a:off x="5307692" y="3953111"/>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805" name="Line"/>
          <p:cNvSpPr/>
          <p:nvPr/>
        </p:nvSpPr>
        <p:spPr>
          <a:xfrm>
            <a:off x="5754992" y="4133718"/>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06" name="Line"/>
          <p:cNvSpPr/>
          <p:nvPr/>
        </p:nvSpPr>
        <p:spPr>
          <a:xfrm>
            <a:off x="6697443" y="5364095"/>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812" name="Group"/>
          <p:cNvGrpSpPr/>
          <p:nvPr/>
        </p:nvGrpSpPr>
        <p:grpSpPr>
          <a:xfrm>
            <a:off x="6584948" y="4398550"/>
            <a:ext cx="224989" cy="938822"/>
            <a:chOff x="0" y="0"/>
            <a:chExt cx="319984" cy="1335211"/>
          </a:xfrm>
        </p:grpSpPr>
        <p:grpSp>
          <p:nvGrpSpPr>
            <p:cNvPr id="1810" name="Group"/>
            <p:cNvGrpSpPr/>
            <p:nvPr/>
          </p:nvGrpSpPr>
          <p:grpSpPr>
            <a:xfrm>
              <a:off x="0" y="1015227"/>
              <a:ext cx="319985" cy="319985"/>
              <a:chOff x="0" y="0"/>
              <a:chExt cx="319984" cy="319984"/>
            </a:xfrm>
          </p:grpSpPr>
          <p:sp>
            <p:nvSpPr>
              <p:cNvPr id="180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0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0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11"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813" name="Block cipher"/>
          <p:cNvSpPr/>
          <p:nvPr/>
        </p:nvSpPr>
        <p:spPr>
          <a:xfrm>
            <a:off x="8569378" y="3827839"/>
            <a:ext cx="1437680" cy="513248"/>
          </a:xfrm>
          <a:prstGeom prst="rect">
            <a:avLst/>
          </a:prstGeom>
          <a:blipFill>
            <a:blip r:embed="rId3"/>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814" name="Key"/>
          <p:cNvSpPr txBox="1"/>
          <p:nvPr/>
        </p:nvSpPr>
        <p:spPr>
          <a:xfrm>
            <a:off x="7904394" y="3918584"/>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815" name="Line"/>
          <p:cNvSpPr/>
          <p:nvPr/>
        </p:nvSpPr>
        <p:spPr>
          <a:xfrm>
            <a:off x="8351693" y="4099192"/>
            <a:ext cx="22499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16" name="Line"/>
          <p:cNvSpPr/>
          <p:nvPr/>
        </p:nvSpPr>
        <p:spPr>
          <a:xfrm>
            <a:off x="9294145" y="5329566"/>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822" name="Group"/>
          <p:cNvGrpSpPr/>
          <p:nvPr/>
        </p:nvGrpSpPr>
        <p:grpSpPr>
          <a:xfrm>
            <a:off x="9181651" y="4364023"/>
            <a:ext cx="224989" cy="938821"/>
            <a:chOff x="0" y="0"/>
            <a:chExt cx="319984" cy="1335211"/>
          </a:xfrm>
        </p:grpSpPr>
        <p:grpSp>
          <p:nvGrpSpPr>
            <p:cNvPr id="1820" name="Group"/>
            <p:cNvGrpSpPr/>
            <p:nvPr/>
          </p:nvGrpSpPr>
          <p:grpSpPr>
            <a:xfrm>
              <a:off x="0" y="1015227"/>
              <a:ext cx="319985" cy="319985"/>
              <a:chOff x="0" y="0"/>
              <a:chExt cx="319984" cy="319984"/>
            </a:xfrm>
          </p:grpSpPr>
          <p:sp>
            <p:nvSpPr>
              <p:cNvPr id="181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1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1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21"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823" name="Line"/>
          <p:cNvSpPr/>
          <p:nvPr/>
        </p:nvSpPr>
        <p:spPr>
          <a:xfrm>
            <a:off x="5159905" y="5231103"/>
            <a:ext cx="1419225"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24" name="Line"/>
          <p:cNvSpPr/>
          <p:nvPr/>
        </p:nvSpPr>
        <p:spPr>
          <a:xfrm flipV="1">
            <a:off x="7754981" y="3587268"/>
            <a:ext cx="1" cy="1609147"/>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25" name="Line"/>
          <p:cNvSpPr/>
          <p:nvPr/>
        </p:nvSpPr>
        <p:spPr>
          <a:xfrm>
            <a:off x="7755913" y="5195876"/>
            <a:ext cx="1419225"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26" name="Line"/>
          <p:cNvSpPr/>
          <p:nvPr/>
        </p:nvSpPr>
        <p:spPr>
          <a:xfrm flipH="1">
            <a:off x="4119343" y="3627200"/>
            <a:ext cx="1038968"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27" name="Line"/>
          <p:cNvSpPr/>
          <p:nvPr/>
        </p:nvSpPr>
        <p:spPr>
          <a:xfrm flipH="1">
            <a:off x="6699223" y="3594807"/>
            <a:ext cx="1055564"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28" name="Cipher text 1"/>
          <p:cNvSpPr txBox="1"/>
          <p:nvPr/>
        </p:nvSpPr>
        <p:spPr>
          <a:xfrm>
            <a:off x="3469381" y="2999855"/>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1</a:t>
            </a:r>
          </a:p>
        </p:txBody>
      </p:sp>
      <p:sp>
        <p:nvSpPr>
          <p:cNvPr id="1829" name="Cipher text 2"/>
          <p:cNvSpPr txBox="1"/>
          <p:nvPr/>
        </p:nvSpPr>
        <p:spPr>
          <a:xfrm>
            <a:off x="6036668" y="2990624"/>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2</a:t>
            </a:r>
          </a:p>
        </p:txBody>
      </p:sp>
      <p:sp>
        <p:nvSpPr>
          <p:cNvPr id="1830" name="Cipher text 3"/>
          <p:cNvSpPr txBox="1"/>
          <p:nvPr/>
        </p:nvSpPr>
        <p:spPr>
          <a:xfrm>
            <a:off x="8604982" y="2990624"/>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3</a:t>
            </a:r>
          </a:p>
        </p:txBody>
      </p:sp>
    </p:spTree>
    <p:extLst>
      <p:ext uri="{BB962C8B-B14F-4D97-AF65-F5344CB8AC3E}">
        <p14:creationId xmlns:p14="http://schemas.microsoft.com/office/powerpoint/2010/main" val="2148885022"/>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4" name="Line"/>
          <p:cNvSpPr/>
          <p:nvPr/>
        </p:nvSpPr>
        <p:spPr>
          <a:xfrm flipH="1">
            <a:off x="6606750" y="4119563"/>
            <a:ext cx="1019730"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35" name="Line"/>
          <p:cNvSpPr/>
          <p:nvPr/>
        </p:nvSpPr>
        <p:spPr>
          <a:xfrm>
            <a:off x="6599043" y="6089642"/>
            <a:ext cx="1050735"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36" name="Line"/>
          <p:cNvSpPr/>
          <p:nvPr/>
        </p:nvSpPr>
        <p:spPr>
          <a:xfrm flipH="1">
            <a:off x="4036730" y="4125506"/>
            <a:ext cx="1019731"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37" name="Line"/>
          <p:cNvSpPr/>
          <p:nvPr/>
        </p:nvSpPr>
        <p:spPr>
          <a:xfrm>
            <a:off x="4017903" y="6098989"/>
            <a:ext cx="1050735"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838" name="PCBC mode"/>
          <p:cNvSpPr txBox="1">
            <a:spLocks noGrp="1"/>
          </p:cNvSpPr>
          <p:nvPr>
            <p:ph type="title"/>
          </p:nvPr>
        </p:nvSpPr>
        <p:spPr>
          <a:prstGeom prst="rect">
            <a:avLst/>
          </a:prstGeom>
        </p:spPr>
        <p:txBody>
          <a:bodyPr/>
          <a:lstStyle/>
          <a:p>
            <a:r>
              <a:t>PCBC mode</a:t>
            </a:r>
          </a:p>
        </p:txBody>
      </p:sp>
      <p:grpSp>
        <p:nvGrpSpPr>
          <p:cNvPr id="1842" name="Group"/>
          <p:cNvGrpSpPr/>
          <p:nvPr/>
        </p:nvGrpSpPr>
        <p:grpSpPr>
          <a:xfrm>
            <a:off x="6482628" y="5326862"/>
            <a:ext cx="224989" cy="224989"/>
            <a:chOff x="0" y="0"/>
            <a:chExt cx="319984" cy="319984"/>
          </a:xfrm>
        </p:grpSpPr>
        <p:sp>
          <p:nvSpPr>
            <p:cNvPr id="1839"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40"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41"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43" name="Line"/>
          <p:cNvSpPr/>
          <p:nvPr/>
        </p:nvSpPr>
        <p:spPr>
          <a:xfrm>
            <a:off x="6597153" y="3667987"/>
            <a:ext cx="1" cy="309913"/>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847" name="Group"/>
          <p:cNvGrpSpPr/>
          <p:nvPr/>
        </p:nvGrpSpPr>
        <p:grpSpPr>
          <a:xfrm>
            <a:off x="9086222" y="5302934"/>
            <a:ext cx="224989" cy="224989"/>
            <a:chOff x="0" y="0"/>
            <a:chExt cx="319984" cy="319984"/>
          </a:xfrm>
        </p:grpSpPr>
        <p:sp>
          <p:nvSpPr>
            <p:cNvPr id="1844"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45"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46"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48" name="Line"/>
          <p:cNvSpPr/>
          <p:nvPr/>
        </p:nvSpPr>
        <p:spPr>
          <a:xfrm>
            <a:off x="9208003" y="5540011"/>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49" name="Line"/>
          <p:cNvSpPr/>
          <p:nvPr/>
        </p:nvSpPr>
        <p:spPr>
          <a:xfrm>
            <a:off x="4022690" y="3585851"/>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50" name="Line"/>
          <p:cNvSpPr/>
          <p:nvPr/>
        </p:nvSpPr>
        <p:spPr>
          <a:xfrm>
            <a:off x="4026349" y="5485263"/>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51" name="Table"/>
          <p:cNvGraphicFramePr/>
          <p:nvPr/>
        </p:nvGraphicFramePr>
        <p:xfrm>
          <a:off x="3315935" y="3523250"/>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852" name="Block cipher"/>
          <p:cNvSpPr/>
          <p:nvPr/>
        </p:nvSpPr>
        <p:spPr>
          <a:xfrm>
            <a:off x="3301820" y="3993527"/>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853" name="Key"/>
          <p:cNvSpPr txBox="1"/>
          <p:nvPr/>
        </p:nvSpPr>
        <p:spPr>
          <a:xfrm>
            <a:off x="2636835" y="40842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854" name="Line"/>
          <p:cNvSpPr/>
          <p:nvPr/>
        </p:nvSpPr>
        <p:spPr>
          <a:xfrm>
            <a:off x="3084136" y="426488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55" name="Table"/>
          <p:cNvGraphicFramePr/>
          <p:nvPr/>
        </p:nvGraphicFramePr>
        <p:xfrm>
          <a:off x="3321523" y="6018922"/>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sp>
        <p:nvSpPr>
          <p:cNvPr id="1856" name="Line"/>
          <p:cNvSpPr/>
          <p:nvPr/>
        </p:nvSpPr>
        <p:spPr>
          <a:xfrm>
            <a:off x="6602742" y="559703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57" name="Line"/>
          <p:cNvSpPr/>
          <p:nvPr/>
        </p:nvSpPr>
        <p:spPr>
          <a:xfrm>
            <a:off x="6605101" y="4367195"/>
            <a:ext cx="1" cy="97267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58" name="Table"/>
          <p:cNvGraphicFramePr/>
          <p:nvPr/>
        </p:nvGraphicFramePr>
        <p:xfrm>
          <a:off x="5894368" y="3497830"/>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859" name="Block cipher"/>
          <p:cNvSpPr/>
          <p:nvPr/>
        </p:nvSpPr>
        <p:spPr>
          <a:xfrm>
            <a:off x="5895491" y="397951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860" name="Key"/>
          <p:cNvSpPr txBox="1"/>
          <p:nvPr/>
        </p:nvSpPr>
        <p:spPr>
          <a:xfrm>
            <a:off x="5230506" y="4070256"/>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861" name="Line"/>
          <p:cNvSpPr/>
          <p:nvPr/>
        </p:nvSpPr>
        <p:spPr>
          <a:xfrm>
            <a:off x="5677808" y="4250864"/>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62" name="Table"/>
          <p:cNvGraphicFramePr/>
          <p:nvPr/>
        </p:nvGraphicFramePr>
        <p:xfrm>
          <a:off x="5899956" y="599350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sp>
        <p:nvSpPr>
          <p:cNvPr id="1863" name="Line"/>
          <p:cNvSpPr/>
          <p:nvPr/>
        </p:nvSpPr>
        <p:spPr>
          <a:xfrm>
            <a:off x="9208003" y="354446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64" name="Line"/>
          <p:cNvSpPr/>
          <p:nvPr/>
        </p:nvSpPr>
        <p:spPr>
          <a:xfrm>
            <a:off x="9208003" y="4333236"/>
            <a:ext cx="1" cy="972675"/>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65" name="Table"/>
          <p:cNvGraphicFramePr/>
          <p:nvPr/>
        </p:nvGraphicFramePr>
        <p:xfrm>
          <a:off x="8468336" y="3497830"/>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866" name="Block cipher"/>
          <p:cNvSpPr/>
          <p:nvPr/>
        </p:nvSpPr>
        <p:spPr>
          <a:xfrm>
            <a:off x="8489164" y="3964012"/>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lvl1pPr>
              <a:defRPr sz="2400">
                <a:solidFill>
                  <a:srgbClr val="FFFFFF"/>
                </a:solidFill>
              </a:defRPr>
            </a:lvl1pPr>
          </a:lstStyle>
          <a:p>
            <a:r>
              <a:rPr sz="1687"/>
              <a:t>Block cipher</a:t>
            </a:r>
          </a:p>
        </p:txBody>
      </p:sp>
      <p:sp>
        <p:nvSpPr>
          <p:cNvPr id="1867" name="Key"/>
          <p:cNvSpPr txBox="1"/>
          <p:nvPr/>
        </p:nvSpPr>
        <p:spPr>
          <a:xfrm>
            <a:off x="7824179" y="4054757"/>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868" name="Line"/>
          <p:cNvSpPr/>
          <p:nvPr/>
        </p:nvSpPr>
        <p:spPr>
          <a:xfrm>
            <a:off x="8271479" y="4235365"/>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69" name="Table"/>
          <p:cNvGraphicFramePr/>
          <p:nvPr/>
        </p:nvGraphicFramePr>
        <p:xfrm>
          <a:off x="8493628" y="5953356"/>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grpSp>
        <p:nvGrpSpPr>
          <p:cNvPr id="1875" name="Group"/>
          <p:cNvGrpSpPr/>
          <p:nvPr/>
        </p:nvGrpSpPr>
        <p:grpSpPr>
          <a:xfrm>
            <a:off x="3906723" y="4538912"/>
            <a:ext cx="224989" cy="938821"/>
            <a:chOff x="0" y="0"/>
            <a:chExt cx="319984" cy="1335211"/>
          </a:xfrm>
        </p:grpSpPr>
        <p:grpSp>
          <p:nvGrpSpPr>
            <p:cNvPr id="1873" name="Group"/>
            <p:cNvGrpSpPr/>
            <p:nvPr/>
          </p:nvGrpSpPr>
          <p:grpSpPr>
            <a:xfrm>
              <a:off x="0" y="1015227"/>
              <a:ext cx="319985" cy="319985"/>
              <a:chOff x="0" y="0"/>
              <a:chExt cx="319984" cy="319984"/>
            </a:xfrm>
          </p:grpSpPr>
          <p:sp>
            <p:nvSpPr>
              <p:cNvPr id="1870"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71"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72"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74"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876" name="Initialisation Vector"/>
          <p:cNvSpPr txBox="1"/>
          <p:nvPr/>
        </p:nvSpPr>
        <p:spPr>
          <a:xfrm>
            <a:off x="1809263" y="5026418"/>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sp>
        <p:nvSpPr>
          <p:cNvPr id="1877" name="Line"/>
          <p:cNvSpPr/>
          <p:nvPr/>
        </p:nvSpPr>
        <p:spPr>
          <a:xfrm>
            <a:off x="3356091" y="5360855"/>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878" name="Table"/>
          <p:cNvGraphicFramePr/>
          <p:nvPr/>
        </p:nvGraphicFramePr>
        <p:xfrm>
          <a:off x="1846226" y="527155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879" name="Table"/>
          <p:cNvGraphicFramePr/>
          <p:nvPr/>
        </p:nvGraphicFramePr>
        <p:xfrm>
          <a:off x="3764451" y="2402093"/>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880" name="Block 1"/>
          <p:cNvSpPr txBox="1"/>
          <p:nvPr/>
        </p:nvSpPr>
        <p:spPr>
          <a:xfrm>
            <a:off x="3629362" y="6161634"/>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881" name="Block 2"/>
          <p:cNvSpPr txBox="1"/>
          <p:nvPr/>
        </p:nvSpPr>
        <p:spPr>
          <a:xfrm>
            <a:off x="6209203" y="6124713"/>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882" name="Block 3"/>
          <p:cNvSpPr txBox="1"/>
          <p:nvPr/>
        </p:nvSpPr>
        <p:spPr>
          <a:xfrm>
            <a:off x="8803863" y="6087793"/>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883" name="…"/>
          <p:cNvSpPr txBox="1"/>
          <p:nvPr/>
        </p:nvSpPr>
        <p:spPr>
          <a:xfrm>
            <a:off x="9595461" y="2325510"/>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884" name="Line"/>
          <p:cNvSpPr/>
          <p:nvPr/>
        </p:nvSpPr>
        <p:spPr>
          <a:xfrm>
            <a:off x="5185148" y="5463902"/>
            <a:ext cx="127374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888" name="Group"/>
          <p:cNvGrpSpPr/>
          <p:nvPr/>
        </p:nvGrpSpPr>
        <p:grpSpPr>
          <a:xfrm>
            <a:off x="4957908" y="5360638"/>
            <a:ext cx="224989" cy="224989"/>
            <a:chOff x="0" y="0"/>
            <a:chExt cx="319984" cy="319984"/>
          </a:xfrm>
        </p:grpSpPr>
        <p:sp>
          <p:nvSpPr>
            <p:cNvPr id="1885"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86"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87"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89" name="Line"/>
          <p:cNvSpPr/>
          <p:nvPr/>
        </p:nvSpPr>
        <p:spPr>
          <a:xfrm>
            <a:off x="5050384" y="4120039"/>
            <a:ext cx="1" cy="1254997"/>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90" name="Line"/>
          <p:cNvSpPr/>
          <p:nvPr/>
        </p:nvSpPr>
        <p:spPr>
          <a:xfrm flipV="1">
            <a:off x="5071927" y="5589555"/>
            <a:ext cx="1" cy="513248"/>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91" name="Line"/>
          <p:cNvSpPr/>
          <p:nvPr/>
        </p:nvSpPr>
        <p:spPr>
          <a:xfrm>
            <a:off x="7739567" y="5441767"/>
            <a:ext cx="1344403"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895" name="Group"/>
          <p:cNvGrpSpPr/>
          <p:nvPr/>
        </p:nvGrpSpPr>
        <p:grpSpPr>
          <a:xfrm>
            <a:off x="7512325" y="5338502"/>
            <a:ext cx="224990" cy="224989"/>
            <a:chOff x="0" y="0"/>
            <a:chExt cx="319984" cy="319984"/>
          </a:xfrm>
        </p:grpSpPr>
        <p:sp>
          <p:nvSpPr>
            <p:cNvPr id="1892"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893"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894"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896" name="Line"/>
          <p:cNvSpPr/>
          <p:nvPr/>
        </p:nvSpPr>
        <p:spPr>
          <a:xfrm>
            <a:off x="7620403" y="4114095"/>
            <a:ext cx="1" cy="119240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97" name="Line"/>
          <p:cNvSpPr/>
          <p:nvPr/>
        </p:nvSpPr>
        <p:spPr>
          <a:xfrm flipV="1">
            <a:off x="7641945" y="5595499"/>
            <a:ext cx="1" cy="50136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898" name="Cipher text 1"/>
          <p:cNvSpPr txBox="1"/>
          <p:nvPr/>
        </p:nvSpPr>
        <p:spPr>
          <a:xfrm>
            <a:off x="3368460" y="3222635"/>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1</a:t>
            </a:r>
          </a:p>
        </p:txBody>
      </p:sp>
      <p:sp>
        <p:nvSpPr>
          <p:cNvPr id="1899" name="Cipher text 2"/>
          <p:cNvSpPr txBox="1"/>
          <p:nvPr/>
        </p:nvSpPr>
        <p:spPr>
          <a:xfrm>
            <a:off x="5944978" y="3204175"/>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2</a:t>
            </a:r>
          </a:p>
        </p:txBody>
      </p:sp>
      <p:sp>
        <p:nvSpPr>
          <p:cNvPr id="1900" name="Cipher text 3"/>
          <p:cNvSpPr txBox="1"/>
          <p:nvPr/>
        </p:nvSpPr>
        <p:spPr>
          <a:xfrm>
            <a:off x="8531751" y="3204175"/>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3</a:t>
            </a:r>
          </a:p>
        </p:txBody>
      </p:sp>
    </p:spTree>
    <p:extLst>
      <p:ext uri="{BB962C8B-B14F-4D97-AF65-F5344CB8AC3E}">
        <p14:creationId xmlns:p14="http://schemas.microsoft.com/office/powerpoint/2010/main" val="60929210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2" name="CFB mode"/>
          <p:cNvSpPr txBox="1">
            <a:spLocks noGrp="1"/>
          </p:cNvSpPr>
          <p:nvPr>
            <p:ph type="title"/>
          </p:nvPr>
        </p:nvSpPr>
        <p:spPr>
          <a:prstGeom prst="rect">
            <a:avLst/>
          </a:prstGeom>
        </p:spPr>
        <p:txBody>
          <a:bodyPr/>
          <a:lstStyle/>
          <a:p>
            <a:r>
              <a:t>CFB mode</a:t>
            </a:r>
          </a:p>
        </p:txBody>
      </p:sp>
      <p:sp>
        <p:nvSpPr>
          <p:cNvPr id="1903" name="Line"/>
          <p:cNvSpPr/>
          <p:nvPr/>
        </p:nvSpPr>
        <p:spPr>
          <a:xfrm>
            <a:off x="3454871" y="351877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04" name="Line"/>
          <p:cNvSpPr/>
          <p:nvPr/>
        </p:nvSpPr>
        <p:spPr>
          <a:xfrm>
            <a:off x="9286881" y="363468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910" name="Group"/>
          <p:cNvGrpSpPr/>
          <p:nvPr/>
        </p:nvGrpSpPr>
        <p:grpSpPr>
          <a:xfrm>
            <a:off x="9174387" y="2669140"/>
            <a:ext cx="224989" cy="938821"/>
            <a:chOff x="0" y="0"/>
            <a:chExt cx="319984" cy="1335211"/>
          </a:xfrm>
        </p:grpSpPr>
        <p:grpSp>
          <p:nvGrpSpPr>
            <p:cNvPr id="1908" name="Group"/>
            <p:cNvGrpSpPr/>
            <p:nvPr/>
          </p:nvGrpSpPr>
          <p:grpSpPr>
            <a:xfrm>
              <a:off x="0" y="1015227"/>
              <a:ext cx="319985" cy="319985"/>
              <a:chOff x="0" y="0"/>
              <a:chExt cx="319984" cy="319984"/>
            </a:xfrm>
          </p:grpSpPr>
          <p:sp>
            <p:nvSpPr>
              <p:cNvPr id="1905"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906"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907"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909"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911" name="Line"/>
          <p:cNvSpPr/>
          <p:nvPr/>
        </p:nvSpPr>
        <p:spPr>
          <a:xfrm>
            <a:off x="8623755" y="349108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12" name="Line"/>
          <p:cNvSpPr/>
          <p:nvPr/>
        </p:nvSpPr>
        <p:spPr>
          <a:xfrm>
            <a:off x="6030083" y="350031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13" name="Line"/>
          <p:cNvSpPr/>
          <p:nvPr/>
        </p:nvSpPr>
        <p:spPr>
          <a:xfrm>
            <a:off x="4117998" y="366237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14" name="Block cipher…"/>
          <p:cNvSpPr/>
          <p:nvPr/>
        </p:nvSpPr>
        <p:spPr>
          <a:xfrm>
            <a:off x="3390662" y="2188024"/>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a:t>
            </a:r>
          </a:p>
          <a:p>
            <a:pPr>
              <a:defRPr sz="2100" b="1">
                <a:solidFill>
                  <a:srgbClr val="FFFFFF"/>
                </a:solidFill>
                <a:latin typeface="Helvetica"/>
                <a:ea typeface="Helvetica"/>
                <a:cs typeface="Helvetica"/>
                <a:sym typeface="Helvetica"/>
              </a:defRPr>
            </a:pPr>
            <a:r>
              <a:rPr sz="1477"/>
              <a:t>encryption</a:t>
            </a:r>
          </a:p>
        </p:txBody>
      </p:sp>
      <p:sp>
        <p:nvSpPr>
          <p:cNvPr id="1915" name="Key"/>
          <p:cNvSpPr txBox="1"/>
          <p:nvPr/>
        </p:nvSpPr>
        <p:spPr>
          <a:xfrm>
            <a:off x="2680119"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16" name="Line"/>
          <p:cNvSpPr/>
          <p:nvPr/>
        </p:nvSpPr>
        <p:spPr>
          <a:xfrm>
            <a:off x="3150978" y="228237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17" name="Table"/>
          <p:cNvGraphicFramePr/>
          <p:nvPr/>
        </p:nvGraphicFramePr>
        <p:xfrm>
          <a:off x="3404595" y="408551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1918" name="Table"/>
          <p:cNvGraphicFramePr/>
          <p:nvPr/>
        </p:nvGraphicFramePr>
        <p:xfrm>
          <a:off x="4643912" y="343607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19" name="Block cipher encryption"/>
          <p:cNvSpPr/>
          <p:nvPr/>
        </p:nvSpPr>
        <p:spPr>
          <a:xfrm>
            <a:off x="5957557"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1920" name="Key"/>
          <p:cNvSpPr txBox="1"/>
          <p:nvPr/>
        </p:nvSpPr>
        <p:spPr>
          <a:xfrm>
            <a:off x="5292573"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21" name="Line"/>
          <p:cNvSpPr/>
          <p:nvPr/>
        </p:nvSpPr>
        <p:spPr>
          <a:xfrm>
            <a:off x="5739873" y="229138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22" name="Table"/>
          <p:cNvGraphicFramePr/>
          <p:nvPr/>
        </p:nvGraphicFramePr>
        <p:xfrm>
          <a:off x="5983028" y="406009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graphicFrame>
        <p:nvGraphicFramePr>
          <p:cNvPr id="1923" name="Table"/>
          <p:cNvGraphicFramePr/>
          <p:nvPr/>
        </p:nvGraphicFramePr>
        <p:xfrm>
          <a:off x="7290339"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24" name="Block cipher encryption"/>
          <p:cNvSpPr/>
          <p:nvPr/>
        </p:nvSpPr>
        <p:spPr>
          <a:xfrm>
            <a:off x="8546451"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1925" name="Key"/>
          <p:cNvSpPr txBox="1"/>
          <p:nvPr/>
        </p:nvSpPr>
        <p:spPr>
          <a:xfrm>
            <a:off x="7881466" y="2125502"/>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26" name="Line"/>
          <p:cNvSpPr/>
          <p:nvPr/>
        </p:nvSpPr>
        <p:spPr>
          <a:xfrm>
            <a:off x="8328766" y="230611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27" name="Table"/>
          <p:cNvGraphicFramePr/>
          <p:nvPr/>
        </p:nvGraphicFramePr>
        <p:xfrm>
          <a:off x="8572506" y="40556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grpSp>
        <p:nvGrpSpPr>
          <p:cNvPr id="1933" name="Group"/>
          <p:cNvGrpSpPr/>
          <p:nvPr/>
        </p:nvGrpSpPr>
        <p:grpSpPr>
          <a:xfrm>
            <a:off x="4005504" y="2696830"/>
            <a:ext cx="224989" cy="938821"/>
            <a:chOff x="0" y="0"/>
            <a:chExt cx="319984" cy="1335211"/>
          </a:xfrm>
        </p:grpSpPr>
        <p:grpSp>
          <p:nvGrpSpPr>
            <p:cNvPr id="1931" name="Group"/>
            <p:cNvGrpSpPr/>
            <p:nvPr/>
          </p:nvGrpSpPr>
          <p:grpSpPr>
            <a:xfrm>
              <a:off x="0" y="1015227"/>
              <a:ext cx="319985" cy="319985"/>
              <a:chOff x="0" y="0"/>
              <a:chExt cx="319984" cy="319984"/>
            </a:xfrm>
          </p:grpSpPr>
          <p:sp>
            <p:nvSpPr>
              <p:cNvPr id="1928"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929"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930"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932"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934" name="Initialisation Vector"/>
          <p:cNvSpPr txBox="1"/>
          <p:nvPr/>
        </p:nvSpPr>
        <p:spPr>
          <a:xfrm>
            <a:off x="1657124" y="2640447"/>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graphicFrame>
        <p:nvGraphicFramePr>
          <p:cNvPr id="1935" name="Table"/>
          <p:cNvGraphicFramePr/>
          <p:nvPr/>
        </p:nvGraphicFramePr>
        <p:xfrm>
          <a:off x="1710508" y="249666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936" name="Table"/>
          <p:cNvGraphicFramePr/>
          <p:nvPr/>
        </p:nvGraphicFramePr>
        <p:xfrm>
          <a:off x="2066103" y="5074651"/>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937" name="Block 1"/>
          <p:cNvSpPr txBox="1"/>
          <p:nvPr/>
        </p:nvSpPr>
        <p:spPr>
          <a:xfrm>
            <a:off x="3720662" y="422749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1938" name="Block 2"/>
          <p:cNvSpPr txBox="1"/>
          <p:nvPr/>
        </p:nvSpPr>
        <p:spPr>
          <a:xfrm>
            <a:off x="6297712" y="419980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1939" name="Block 3"/>
          <p:cNvSpPr txBox="1"/>
          <p:nvPr/>
        </p:nvSpPr>
        <p:spPr>
          <a:xfrm>
            <a:off x="8888758" y="4190921"/>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1940" name="…"/>
          <p:cNvSpPr txBox="1"/>
          <p:nvPr/>
        </p:nvSpPr>
        <p:spPr>
          <a:xfrm>
            <a:off x="7897114" y="4998069"/>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1941" name="Line"/>
          <p:cNvSpPr/>
          <p:nvPr/>
        </p:nvSpPr>
        <p:spPr>
          <a:xfrm>
            <a:off x="3148400" y="2553532"/>
            <a:ext cx="237587"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42" name="Line"/>
          <p:cNvSpPr/>
          <p:nvPr/>
        </p:nvSpPr>
        <p:spPr>
          <a:xfrm>
            <a:off x="6693209" y="364391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948" name="Group"/>
          <p:cNvGrpSpPr/>
          <p:nvPr/>
        </p:nvGrpSpPr>
        <p:grpSpPr>
          <a:xfrm>
            <a:off x="6580715" y="2678370"/>
            <a:ext cx="224989" cy="938822"/>
            <a:chOff x="0" y="0"/>
            <a:chExt cx="319984" cy="1335211"/>
          </a:xfrm>
        </p:grpSpPr>
        <p:grpSp>
          <p:nvGrpSpPr>
            <p:cNvPr id="1946" name="Group"/>
            <p:cNvGrpSpPr/>
            <p:nvPr/>
          </p:nvGrpSpPr>
          <p:grpSpPr>
            <a:xfrm>
              <a:off x="0" y="1015227"/>
              <a:ext cx="319985" cy="319985"/>
              <a:chOff x="0" y="0"/>
              <a:chExt cx="319984" cy="319984"/>
            </a:xfrm>
          </p:grpSpPr>
          <p:sp>
            <p:nvSpPr>
              <p:cNvPr id="1943"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944"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945"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947"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949" name="Line"/>
          <p:cNvSpPr/>
          <p:nvPr/>
        </p:nvSpPr>
        <p:spPr>
          <a:xfrm flipV="1">
            <a:off x="7743145" y="2576618"/>
            <a:ext cx="81295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50" name="Line"/>
          <p:cNvSpPr/>
          <p:nvPr/>
        </p:nvSpPr>
        <p:spPr>
          <a:xfrm>
            <a:off x="5175340" y="2603122"/>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51" name="Line"/>
          <p:cNvSpPr/>
          <p:nvPr/>
        </p:nvSpPr>
        <p:spPr>
          <a:xfrm flipV="1">
            <a:off x="5183336" y="2600570"/>
            <a:ext cx="1" cy="513247"/>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952" name="Original plaintext"/>
          <p:cNvSpPr txBox="1"/>
          <p:nvPr/>
        </p:nvSpPr>
        <p:spPr>
          <a:xfrm>
            <a:off x="2048373" y="5224777"/>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
        <p:nvSpPr>
          <p:cNvPr id="1953" name="Line"/>
          <p:cNvSpPr/>
          <p:nvPr/>
        </p:nvSpPr>
        <p:spPr>
          <a:xfrm>
            <a:off x="3086916" y="3109869"/>
            <a:ext cx="2101029"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954" name="Line"/>
          <p:cNvSpPr/>
          <p:nvPr/>
        </p:nvSpPr>
        <p:spPr>
          <a:xfrm flipV="1">
            <a:off x="3091314" y="3106885"/>
            <a:ext cx="1" cy="330399"/>
          </a:xfrm>
          <a:prstGeom prst="line">
            <a:avLst/>
          </a:prstGeom>
          <a:ln w="25400">
            <a:solidFill>
              <a:srgbClr val="000000"/>
            </a:solidFill>
            <a:miter lim="400000"/>
          </a:ln>
        </p:spPr>
        <p:txBody>
          <a:bodyPr lIns="35719" tIns="35719" rIns="35719" bIns="35719" anchor="ctr"/>
          <a:lstStyle/>
          <a:p>
            <a:pPr>
              <a:defRPr sz="2400"/>
            </a:pPr>
            <a:endParaRPr sz="1687"/>
          </a:p>
        </p:txBody>
      </p:sp>
      <p:graphicFrame>
        <p:nvGraphicFramePr>
          <p:cNvPr id="1955" name="Table"/>
          <p:cNvGraphicFramePr/>
          <p:nvPr/>
        </p:nvGraphicFramePr>
        <p:xfrm>
          <a:off x="2039171"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56" name="Line"/>
          <p:cNvSpPr/>
          <p:nvPr/>
        </p:nvSpPr>
        <p:spPr>
          <a:xfrm flipV="1">
            <a:off x="7748451" y="2576506"/>
            <a:ext cx="1" cy="534585"/>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957" name="Line"/>
          <p:cNvSpPr/>
          <p:nvPr/>
        </p:nvSpPr>
        <p:spPr>
          <a:xfrm>
            <a:off x="5652031" y="3107143"/>
            <a:ext cx="2101029" cy="1"/>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958" name="Line"/>
          <p:cNvSpPr/>
          <p:nvPr/>
        </p:nvSpPr>
        <p:spPr>
          <a:xfrm flipV="1">
            <a:off x="5656428" y="3104159"/>
            <a:ext cx="1" cy="330399"/>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1959" name="Cipher text 1"/>
          <p:cNvSpPr txBox="1"/>
          <p:nvPr/>
        </p:nvSpPr>
        <p:spPr>
          <a:xfrm>
            <a:off x="2075075" y="3567621"/>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1</a:t>
            </a:r>
          </a:p>
        </p:txBody>
      </p:sp>
      <p:sp>
        <p:nvSpPr>
          <p:cNvPr id="1960" name="Cipher text 2"/>
          <p:cNvSpPr txBox="1"/>
          <p:nvPr/>
        </p:nvSpPr>
        <p:spPr>
          <a:xfrm>
            <a:off x="4679283" y="3576850"/>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2</a:t>
            </a:r>
          </a:p>
        </p:txBody>
      </p:sp>
      <p:sp>
        <p:nvSpPr>
          <p:cNvPr id="1961" name="Cipher text 3"/>
          <p:cNvSpPr txBox="1"/>
          <p:nvPr/>
        </p:nvSpPr>
        <p:spPr>
          <a:xfrm>
            <a:off x="7330668" y="3576850"/>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3</a:t>
            </a:r>
          </a:p>
        </p:txBody>
      </p:sp>
    </p:spTree>
    <p:extLst>
      <p:ext uri="{BB962C8B-B14F-4D97-AF65-F5344CB8AC3E}">
        <p14:creationId xmlns:p14="http://schemas.microsoft.com/office/powerpoint/2010/main" val="3721562234"/>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3" name="OFB mode"/>
          <p:cNvSpPr txBox="1">
            <a:spLocks noGrp="1"/>
          </p:cNvSpPr>
          <p:nvPr>
            <p:ph type="title"/>
          </p:nvPr>
        </p:nvSpPr>
        <p:spPr>
          <a:prstGeom prst="rect">
            <a:avLst/>
          </a:prstGeom>
        </p:spPr>
        <p:txBody>
          <a:bodyPr/>
          <a:lstStyle/>
          <a:p>
            <a:r>
              <a:t>OFB mode</a:t>
            </a:r>
          </a:p>
        </p:txBody>
      </p:sp>
      <p:sp>
        <p:nvSpPr>
          <p:cNvPr id="1964" name="Line"/>
          <p:cNvSpPr/>
          <p:nvPr/>
        </p:nvSpPr>
        <p:spPr>
          <a:xfrm>
            <a:off x="3454871" y="351877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65" name="Line"/>
          <p:cNvSpPr/>
          <p:nvPr/>
        </p:nvSpPr>
        <p:spPr>
          <a:xfrm>
            <a:off x="9286881" y="363468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1971" name="Group"/>
          <p:cNvGrpSpPr/>
          <p:nvPr/>
        </p:nvGrpSpPr>
        <p:grpSpPr>
          <a:xfrm>
            <a:off x="9174387" y="2669140"/>
            <a:ext cx="224989" cy="938821"/>
            <a:chOff x="0" y="0"/>
            <a:chExt cx="319984" cy="1335211"/>
          </a:xfrm>
        </p:grpSpPr>
        <p:grpSp>
          <p:nvGrpSpPr>
            <p:cNvPr id="1969" name="Group"/>
            <p:cNvGrpSpPr/>
            <p:nvPr/>
          </p:nvGrpSpPr>
          <p:grpSpPr>
            <a:xfrm>
              <a:off x="0" y="1015227"/>
              <a:ext cx="319985" cy="319985"/>
              <a:chOff x="0" y="0"/>
              <a:chExt cx="319984" cy="319984"/>
            </a:xfrm>
          </p:grpSpPr>
          <p:sp>
            <p:nvSpPr>
              <p:cNvPr id="1966"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967"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968"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970"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972" name="Line"/>
          <p:cNvSpPr/>
          <p:nvPr/>
        </p:nvSpPr>
        <p:spPr>
          <a:xfrm>
            <a:off x="8623755" y="3491082"/>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73" name="Line"/>
          <p:cNvSpPr/>
          <p:nvPr/>
        </p:nvSpPr>
        <p:spPr>
          <a:xfrm>
            <a:off x="6030083" y="3500313"/>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1974" name="Line"/>
          <p:cNvSpPr/>
          <p:nvPr/>
        </p:nvSpPr>
        <p:spPr>
          <a:xfrm>
            <a:off x="4117998" y="3662373"/>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75" name="Table"/>
          <p:cNvGraphicFramePr/>
          <p:nvPr/>
        </p:nvGraphicFramePr>
        <p:xfrm>
          <a:off x="2039171"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76" name="Block cipher encryption"/>
          <p:cNvSpPr/>
          <p:nvPr/>
        </p:nvSpPr>
        <p:spPr>
          <a:xfrm>
            <a:off x="3390662" y="2188024"/>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1977" name="Key"/>
          <p:cNvSpPr txBox="1"/>
          <p:nvPr/>
        </p:nvSpPr>
        <p:spPr>
          <a:xfrm>
            <a:off x="2680119"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78" name="Line"/>
          <p:cNvSpPr/>
          <p:nvPr/>
        </p:nvSpPr>
        <p:spPr>
          <a:xfrm>
            <a:off x="3150978" y="2282373"/>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79" name="Table"/>
          <p:cNvGraphicFramePr/>
          <p:nvPr/>
        </p:nvGraphicFramePr>
        <p:xfrm>
          <a:off x="3404595" y="408551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1980" name="Table"/>
          <p:cNvGraphicFramePr/>
          <p:nvPr/>
        </p:nvGraphicFramePr>
        <p:xfrm>
          <a:off x="4643912" y="343607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81" name="Block cipher encryption"/>
          <p:cNvSpPr/>
          <p:nvPr/>
        </p:nvSpPr>
        <p:spPr>
          <a:xfrm>
            <a:off x="5957557"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1982" name="Key"/>
          <p:cNvSpPr txBox="1"/>
          <p:nvPr/>
        </p:nvSpPr>
        <p:spPr>
          <a:xfrm>
            <a:off x="5292573" y="2110773"/>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83" name="Line"/>
          <p:cNvSpPr/>
          <p:nvPr/>
        </p:nvSpPr>
        <p:spPr>
          <a:xfrm>
            <a:off x="5739873" y="2291381"/>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84" name="Table"/>
          <p:cNvGraphicFramePr/>
          <p:nvPr/>
        </p:nvGraphicFramePr>
        <p:xfrm>
          <a:off x="5983028" y="406009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graphicFrame>
        <p:nvGraphicFramePr>
          <p:cNvPr id="1985" name="Table"/>
          <p:cNvGraphicFramePr/>
          <p:nvPr/>
        </p:nvGraphicFramePr>
        <p:xfrm>
          <a:off x="7290339" y="343160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1986" name="Block cipher encryption"/>
          <p:cNvSpPr/>
          <p:nvPr/>
        </p:nvSpPr>
        <p:spPr>
          <a:xfrm>
            <a:off x="8546451" y="2186171"/>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1987" name="Key"/>
          <p:cNvSpPr txBox="1"/>
          <p:nvPr/>
        </p:nvSpPr>
        <p:spPr>
          <a:xfrm>
            <a:off x="7881466" y="2125502"/>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1988" name="Line"/>
          <p:cNvSpPr/>
          <p:nvPr/>
        </p:nvSpPr>
        <p:spPr>
          <a:xfrm>
            <a:off x="8328766" y="2306110"/>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1989" name="Table"/>
          <p:cNvGraphicFramePr/>
          <p:nvPr/>
        </p:nvGraphicFramePr>
        <p:xfrm>
          <a:off x="8572506" y="405562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grpSp>
        <p:nvGrpSpPr>
          <p:cNvPr id="1995" name="Group"/>
          <p:cNvGrpSpPr/>
          <p:nvPr/>
        </p:nvGrpSpPr>
        <p:grpSpPr>
          <a:xfrm>
            <a:off x="4005504" y="2696830"/>
            <a:ext cx="224989" cy="938821"/>
            <a:chOff x="0" y="0"/>
            <a:chExt cx="319984" cy="1335211"/>
          </a:xfrm>
        </p:grpSpPr>
        <p:grpSp>
          <p:nvGrpSpPr>
            <p:cNvPr id="1993" name="Group"/>
            <p:cNvGrpSpPr/>
            <p:nvPr/>
          </p:nvGrpSpPr>
          <p:grpSpPr>
            <a:xfrm>
              <a:off x="0" y="1015227"/>
              <a:ext cx="319985" cy="319985"/>
              <a:chOff x="0" y="0"/>
              <a:chExt cx="319984" cy="319984"/>
            </a:xfrm>
          </p:grpSpPr>
          <p:sp>
            <p:nvSpPr>
              <p:cNvPr id="1990"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1991"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1992"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1994"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1996" name="Initialisation Vector"/>
          <p:cNvSpPr txBox="1"/>
          <p:nvPr/>
        </p:nvSpPr>
        <p:spPr>
          <a:xfrm>
            <a:off x="1657124" y="2640447"/>
            <a:ext cx="1213474" cy="2452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lgn="l">
              <a:defRPr sz="1600"/>
            </a:lvl1pPr>
          </a:lstStyle>
          <a:p>
            <a:r>
              <a:rPr sz="1125"/>
              <a:t>Initialisation Vector</a:t>
            </a:r>
          </a:p>
        </p:txBody>
      </p:sp>
      <p:graphicFrame>
        <p:nvGraphicFramePr>
          <p:cNvPr id="1997" name="Table"/>
          <p:cNvGraphicFramePr/>
          <p:nvPr/>
        </p:nvGraphicFramePr>
        <p:xfrm>
          <a:off x="1710508" y="249666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1998" name="Table"/>
          <p:cNvGraphicFramePr/>
          <p:nvPr/>
        </p:nvGraphicFramePr>
        <p:xfrm>
          <a:off x="2066103" y="5074651"/>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1999" name="Block 1"/>
          <p:cNvSpPr txBox="1"/>
          <p:nvPr/>
        </p:nvSpPr>
        <p:spPr>
          <a:xfrm>
            <a:off x="3718116" y="419706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2000" name="Block 2"/>
          <p:cNvSpPr txBox="1"/>
          <p:nvPr/>
        </p:nvSpPr>
        <p:spPr>
          <a:xfrm>
            <a:off x="6304397" y="419706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2001" name="Block 3"/>
          <p:cNvSpPr txBox="1"/>
          <p:nvPr/>
        </p:nvSpPr>
        <p:spPr>
          <a:xfrm>
            <a:off x="8876983" y="4197065"/>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2002" name="…"/>
          <p:cNvSpPr txBox="1"/>
          <p:nvPr/>
        </p:nvSpPr>
        <p:spPr>
          <a:xfrm>
            <a:off x="7897114" y="4998069"/>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2003" name="Line"/>
          <p:cNvSpPr/>
          <p:nvPr/>
        </p:nvSpPr>
        <p:spPr>
          <a:xfrm>
            <a:off x="3148400" y="2553532"/>
            <a:ext cx="237587"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04" name="Line"/>
          <p:cNvSpPr/>
          <p:nvPr/>
        </p:nvSpPr>
        <p:spPr>
          <a:xfrm>
            <a:off x="6693209" y="3643914"/>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2010" name="Group"/>
          <p:cNvGrpSpPr/>
          <p:nvPr/>
        </p:nvGrpSpPr>
        <p:grpSpPr>
          <a:xfrm>
            <a:off x="6580715" y="2678370"/>
            <a:ext cx="224989" cy="938822"/>
            <a:chOff x="0" y="0"/>
            <a:chExt cx="319984" cy="1335211"/>
          </a:xfrm>
        </p:grpSpPr>
        <p:grpSp>
          <p:nvGrpSpPr>
            <p:cNvPr id="2008" name="Group"/>
            <p:cNvGrpSpPr/>
            <p:nvPr/>
          </p:nvGrpSpPr>
          <p:grpSpPr>
            <a:xfrm>
              <a:off x="0" y="1015227"/>
              <a:ext cx="319985" cy="319985"/>
              <a:chOff x="0" y="0"/>
              <a:chExt cx="319984" cy="319984"/>
            </a:xfrm>
          </p:grpSpPr>
          <p:sp>
            <p:nvSpPr>
              <p:cNvPr id="2005"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2006"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2007"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2009"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2011" name="Line"/>
          <p:cNvSpPr/>
          <p:nvPr/>
        </p:nvSpPr>
        <p:spPr>
          <a:xfrm>
            <a:off x="7761005" y="2576618"/>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12" name="Line"/>
          <p:cNvSpPr/>
          <p:nvPr/>
        </p:nvSpPr>
        <p:spPr>
          <a:xfrm flipV="1">
            <a:off x="6689838" y="2579775"/>
            <a:ext cx="1076256" cy="641858"/>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2013" name="Line"/>
          <p:cNvSpPr/>
          <p:nvPr/>
        </p:nvSpPr>
        <p:spPr>
          <a:xfrm>
            <a:off x="5175340" y="2603122"/>
            <a:ext cx="795100"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14" name="Line"/>
          <p:cNvSpPr/>
          <p:nvPr/>
        </p:nvSpPr>
        <p:spPr>
          <a:xfrm flipV="1">
            <a:off x="4114055" y="2600569"/>
            <a:ext cx="1097414" cy="600270"/>
          </a:xfrm>
          <a:prstGeom prst="line">
            <a:avLst/>
          </a:prstGeom>
          <a:ln w="25400">
            <a:solidFill>
              <a:srgbClr val="000000"/>
            </a:solidFill>
            <a:miter lim="400000"/>
          </a:ln>
        </p:spPr>
        <p:txBody>
          <a:bodyPr lIns="35719" tIns="35719" rIns="35719" bIns="35719" anchor="ctr"/>
          <a:lstStyle/>
          <a:p>
            <a:pPr>
              <a:defRPr sz="2400"/>
            </a:pPr>
            <a:endParaRPr sz="1687"/>
          </a:p>
        </p:txBody>
      </p:sp>
      <p:sp>
        <p:nvSpPr>
          <p:cNvPr id="2015" name="Original plaintext"/>
          <p:cNvSpPr txBox="1"/>
          <p:nvPr/>
        </p:nvSpPr>
        <p:spPr>
          <a:xfrm>
            <a:off x="2048373" y="5224777"/>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
        <p:nvSpPr>
          <p:cNvPr id="2016" name="Cipher text 1"/>
          <p:cNvSpPr txBox="1"/>
          <p:nvPr/>
        </p:nvSpPr>
        <p:spPr>
          <a:xfrm>
            <a:off x="2093535" y="3160123"/>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1</a:t>
            </a:r>
          </a:p>
        </p:txBody>
      </p:sp>
      <p:sp>
        <p:nvSpPr>
          <p:cNvPr id="2017" name="Cipher text 2"/>
          <p:cNvSpPr txBox="1"/>
          <p:nvPr/>
        </p:nvSpPr>
        <p:spPr>
          <a:xfrm>
            <a:off x="4697743" y="3169353"/>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2</a:t>
            </a:r>
          </a:p>
        </p:txBody>
      </p:sp>
      <p:sp>
        <p:nvSpPr>
          <p:cNvPr id="2018" name="Cipher text 3"/>
          <p:cNvSpPr txBox="1"/>
          <p:nvPr/>
        </p:nvSpPr>
        <p:spPr>
          <a:xfrm>
            <a:off x="7349128" y="3169353"/>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3</a:t>
            </a:r>
          </a:p>
        </p:txBody>
      </p:sp>
    </p:spTree>
    <p:extLst>
      <p:ext uri="{BB962C8B-B14F-4D97-AF65-F5344CB8AC3E}">
        <p14:creationId xmlns:p14="http://schemas.microsoft.com/office/powerpoint/2010/main" val="3388233926"/>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0" name="CTR mode"/>
          <p:cNvSpPr txBox="1">
            <a:spLocks noGrp="1"/>
          </p:cNvSpPr>
          <p:nvPr>
            <p:ph type="title"/>
          </p:nvPr>
        </p:nvSpPr>
        <p:spPr>
          <a:prstGeom prst="rect">
            <a:avLst/>
          </a:prstGeom>
        </p:spPr>
        <p:txBody>
          <a:bodyPr/>
          <a:lstStyle/>
          <a:p>
            <a:r>
              <a:t>CTR mode</a:t>
            </a:r>
          </a:p>
        </p:txBody>
      </p:sp>
      <p:sp>
        <p:nvSpPr>
          <p:cNvPr id="2021" name="Line"/>
          <p:cNvSpPr/>
          <p:nvPr/>
        </p:nvSpPr>
        <p:spPr>
          <a:xfrm>
            <a:off x="3504442" y="4460248"/>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22" name="Line"/>
          <p:cNvSpPr/>
          <p:nvPr/>
        </p:nvSpPr>
        <p:spPr>
          <a:xfrm>
            <a:off x="9336450" y="4576159"/>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2028" name="Group"/>
          <p:cNvGrpSpPr/>
          <p:nvPr/>
        </p:nvGrpSpPr>
        <p:grpSpPr>
          <a:xfrm>
            <a:off x="9223956" y="3610614"/>
            <a:ext cx="224989" cy="938821"/>
            <a:chOff x="0" y="0"/>
            <a:chExt cx="319984" cy="1335211"/>
          </a:xfrm>
        </p:grpSpPr>
        <p:grpSp>
          <p:nvGrpSpPr>
            <p:cNvPr id="2026" name="Group"/>
            <p:cNvGrpSpPr/>
            <p:nvPr/>
          </p:nvGrpSpPr>
          <p:grpSpPr>
            <a:xfrm>
              <a:off x="0" y="1015227"/>
              <a:ext cx="319985" cy="319985"/>
              <a:chOff x="0" y="0"/>
              <a:chExt cx="319984" cy="319984"/>
            </a:xfrm>
          </p:grpSpPr>
          <p:sp>
            <p:nvSpPr>
              <p:cNvPr id="2023"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2024"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2025"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2027"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2029" name="Line"/>
          <p:cNvSpPr/>
          <p:nvPr/>
        </p:nvSpPr>
        <p:spPr>
          <a:xfrm>
            <a:off x="8673325" y="4432557"/>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30" name="Line"/>
          <p:cNvSpPr/>
          <p:nvPr/>
        </p:nvSpPr>
        <p:spPr>
          <a:xfrm>
            <a:off x="6079653" y="4441788"/>
            <a:ext cx="561971"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31" name="Line"/>
          <p:cNvSpPr/>
          <p:nvPr/>
        </p:nvSpPr>
        <p:spPr>
          <a:xfrm>
            <a:off x="4167567" y="4603849"/>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2032" name="Table"/>
          <p:cNvGraphicFramePr/>
          <p:nvPr/>
        </p:nvGraphicFramePr>
        <p:xfrm>
          <a:off x="2088741" y="437308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2033" name="Block cipher…"/>
          <p:cNvSpPr/>
          <p:nvPr/>
        </p:nvSpPr>
        <p:spPr>
          <a:xfrm>
            <a:off x="3440231" y="3129499"/>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a:t>
            </a:r>
          </a:p>
          <a:p>
            <a:pPr>
              <a:defRPr sz="2100" b="1">
                <a:solidFill>
                  <a:srgbClr val="FFFFFF"/>
                </a:solidFill>
                <a:latin typeface="Helvetica"/>
                <a:ea typeface="Helvetica"/>
                <a:cs typeface="Helvetica"/>
                <a:sym typeface="Helvetica"/>
              </a:defRPr>
            </a:pPr>
            <a:r>
              <a:rPr sz="1477"/>
              <a:t>encryption</a:t>
            </a:r>
          </a:p>
        </p:txBody>
      </p:sp>
      <p:sp>
        <p:nvSpPr>
          <p:cNvPr id="2034" name="Key"/>
          <p:cNvSpPr txBox="1"/>
          <p:nvPr/>
        </p:nvSpPr>
        <p:spPr>
          <a:xfrm>
            <a:off x="2729688" y="3052248"/>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2035" name="Line"/>
          <p:cNvSpPr/>
          <p:nvPr/>
        </p:nvSpPr>
        <p:spPr>
          <a:xfrm>
            <a:off x="3200549" y="3223849"/>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2036" name="Table"/>
          <p:cNvGraphicFramePr/>
          <p:nvPr/>
        </p:nvGraphicFramePr>
        <p:xfrm>
          <a:off x="3454164" y="5026987"/>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extLst>
                  <a:ext uri="{0D108BD9-81ED-4DB2-BD59-A6C34878D82A}">
                    <a16:rowId xmlns:a16="http://schemas.microsoft.com/office/drawing/2014/main" val="10000"/>
                  </a:ext>
                </a:extLst>
              </a:tr>
            </a:tbl>
          </a:graphicData>
        </a:graphic>
      </p:graphicFrame>
      <p:graphicFrame>
        <p:nvGraphicFramePr>
          <p:cNvPr id="2037" name="Table"/>
          <p:cNvGraphicFramePr/>
          <p:nvPr/>
        </p:nvGraphicFramePr>
        <p:xfrm>
          <a:off x="4693481" y="437754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2038" name="Block cipher encryption"/>
          <p:cNvSpPr/>
          <p:nvPr/>
        </p:nvSpPr>
        <p:spPr>
          <a:xfrm>
            <a:off x="6007126" y="3127645"/>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2039" name="Key"/>
          <p:cNvSpPr txBox="1"/>
          <p:nvPr/>
        </p:nvSpPr>
        <p:spPr>
          <a:xfrm>
            <a:off x="5342142" y="3052248"/>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2040" name="Line"/>
          <p:cNvSpPr/>
          <p:nvPr/>
        </p:nvSpPr>
        <p:spPr>
          <a:xfrm>
            <a:off x="5789442" y="3232856"/>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2041" name="Table"/>
          <p:cNvGraphicFramePr/>
          <p:nvPr/>
        </p:nvGraphicFramePr>
        <p:xfrm>
          <a:off x="6032597" y="5001568"/>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extLst>
                  <a:ext uri="{0D108BD9-81ED-4DB2-BD59-A6C34878D82A}">
                    <a16:rowId xmlns:a16="http://schemas.microsoft.com/office/drawing/2014/main" val="10000"/>
                  </a:ext>
                </a:extLst>
              </a:tr>
            </a:tbl>
          </a:graphicData>
        </a:graphic>
      </p:graphicFrame>
      <p:graphicFrame>
        <p:nvGraphicFramePr>
          <p:cNvPr id="2042" name="Table"/>
          <p:cNvGraphicFramePr/>
          <p:nvPr/>
        </p:nvGraphicFramePr>
        <p:xfrm>
          <a:off x="7339908" y="437308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2043" name="Block cipher encryption"/>
          <p:cNvSpPr/>
          <p:nvPr/>
        </p:nvSpPr>
        <p:spPr>
          <a:xfrm>
            <a:off x="8596021" y="3127645"/>
            <a:ext cx="1437680" cy="513248"/>
          </a:xfrm>
          <a:prstGeom prst="rect">
            <a:avLst/>
          </a:prstGeom>
          <a:blipFill>
            <a:blip r:embed="rId2"/>
          </a:blipFill>
          <a:ln w="12700">
            <a:miter lim="400000"/>
          </a:ln>
          <a:effectLst>
            <a:outerShdw blurRad="38100" dist="25400" dir="5400000" rotWithShape="0">
              <a:srgbClr val="000000">
                <a:alpha val="5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nchor="ctr"/>
          <a:lstStyle/>
          <a:p>
            <a:pPr>
              <a:defRPr sz="2100">
                <a:solidFill>
                  <a:srgbClr val="FFFFFF"/>
                </a:solidFill>
              </a:defRPr>
            </a:pPr>
            <a:r>
              <a:rPr sz="1477"/>
              <a:t>Block cipher </a:t>
            </a:r>
            <a:r>
              <a:rPr sz="1477" b="1">
                <a:latin typeface="Helvetica"/>
                <a:ea typeface="Helvetica"/>
                <a:cs typeface="Helvetica"/>
                <a:sym typeface="Helvetica"/>
              </a:rPr>
              <a:t>encryption</a:t>
            </a:r>
          </a:p>
        </p:txBody>
      </p:sp>
      <p:sp>
        <p:nvSpPr>
          <p:cNvPr id="2044" name="Key"/>
          <p:cNvSpPr txBox="1"/>
          <p:nvPr/>
        </p:nvSpPr>
        <p:spPr>
          <a:xfrm>
            <a:off x="7931035" y="3066977"/>
            <a:ext cx="384272"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Key</a:t>
            </a:r>
          </a:p>
        </p:txBody>
      </p:sp>
      <p:sp>
        <p:nvSpPr>
          <p:cNvPr id="2045" name="Line"/>
          <p:cNvSpPr/>
          <p:nvPr/>
        </p:nvSpPr>
        <p:spPr>
          <a:xfrm>
            <a:off x="8378337" y="3247585"/>
            <a:ext cx="224989" cy="1"/>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aphicFrame>
        <p:nvGraphicFramePr>
          <p:cNvPr id="2046" name="Table"/>
          <p:cNvGraphicFramePr/>
          <p:nvPr/>
        </p:nvGraphicFramePr>
        <p:xfrm>
          <a:off x="8622075" y="4997103"/>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extLst>
                  <a:ext uri="{0D108BD9-81ED-4DB2-BD59-A6C34878D82A}">
                    <a16:rowId xmlns:a16="http://schemas.microsoft.com/office/drawing/2014/main" val="10000"/>
                  </a:ext>
                </a:extLst>
              </a:tr>
            </a:tbl>
          </a:graphicData>
        </a:graphic>
      </p:graphicFrame>
      <p:grpSp>
        <p:nvGrpSpPr>
          <p:cNvPr id="2052" name="Group"/>
          <p:cNvGrpSpPr/>
          <p:nvPr/>
        </p:nvGrpSpPr>
        <p:grpSpPr>
          <a:xfrm>
            <a:off x="4055073" y="3638305"/>
            <a:ext cx="224989" cy="938821"/>
            <a:chOff x="0" y="0"/>
            <a:chExt cx="319984" cy="1335211"/>
          </a:xfrm>
        </p:grpSpPr>
        <p:grpSp>
          <p:nvGrpSpPr>
            <p:cNvPr id="2050" name="Group"/>
            <p:cNvGrpSpPr/>
            <p:nvPr/>
          </p:nvGrpSpPr>
          <p:grpSpPr>
            <a:xfrm>
              <a:off x="0" y="1015227"/>
              <a:ext cx="319985" cy="319985"/>
              <a:chOff x="0" y="0"/>
              <a:chExt cx="319984" cy="319984"/>
            </a:xfrm>
          </p:grpSpPr>
          <p:sp>
            <p:nvSpPr>
              <p:cNvPr id="2047"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2048"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2049"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2051"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graphicFrame>
        <p:nvGraphicFramePr>
          <p:cNvPr id="2053" name="Table"/>
          <p:cNvGraphicFramePr/>
          <p:nvPr/>
        </p:nvGraphicFramePr>
        <p:xfrm>
          <a:off x="3453192" y="2237177"/>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1</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graphicFrame>
        <p:nvGraphicFramePr>
          <p:cNvPr id="2054" name="Table"/>
          <p:cNvGraphicFramePr/>
          <p:nvPr/>
        </p:nvGraphicFramePr>
        <p:xfrm>
          <a:off x="2115672" y="6016125"/>
          <a:ext cx="5715008"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gridCol w="178594">
                  <a:extLst>
                    <a:ext uri="{9D8B030D-6E8A-4147-A177-3AD203B41FA5}">
                      <a16:colId xmlns:a16="http://schemas.microsoft.com/office/drawing/2014/main" val="20008"/>
                    </a:ext>
                  </a:extLst>
                </a:gridCol>
                <a:gridCol w="178594">
                  <a:extLst>
                    <a:ext uri="{9D8B030D-6E8A-4147-A177-3AD203B41FA5}">
                      <a16:colId xmlns:a16="http://schemas.microsoft.com/office/drawing/2014/main" val="20009"/>
                    </a:ext>
                  </a:extLst>
                </a:gridCol>
                <a:gridCol w="178594">
                  <a:extLst>
                    <a:ext uri="{9D8B030D-6E8A-4147-A177-3AD203B41FA5}">
                      <a16:colId xmlns:a16="http://schemas.microsoft.com/office/drawing/2014/main" val="20010"/>
                    </a:ext>
                  </a:extLst>
                </a:gridCol>
                <a:gridCol w="178594">
                  <a:extLst>
                    <a:ext uri="{9D8B030D-6E8A-4147-A177-3AD203B41FA5}">
                      <a16:colId xmlns:a16="http://schemas.microsoft.com/office/drawing/2014/main" val="20011"/>
                    </a:ext>
                  </a:extLst>
                </a:gridCol>
                <a:gridCol w="178594">
                  <a:extLst>
                    <a:ext uri="{9D8B030D-6E8A-4147-A177-3AD203B41FA5}">
                      <a16:colId xmlns:a16="http://schemas.microsoft.com/office/drawing/2014/main" val="20012"/>
                    </a:ext>
                  </a:extLst>
                </a:gridCol>
                <a:gridCol w="178594">
                  <a:extLst>
                    <a:ext uri="{9D8B030D-6E8A-4147-A177-3AD203B41FA5}">
                      <a16:colId xmlns:a16="http://schemas.microsoft.com/office/drawing/2014/main" val="20013"/>
                    </a:ext>
                  </a:extLst>
                </a:gridCol>
                <a:gridCol w="178594">
                  <a:extLst>
                    <a:ext uri="{9D8B030D-6E8A-4147-A177-3AD203B41FA5}">
                      <a16:colId xmlns:a16="http://schemas.microsoft.com/office/drawing/2014/main" val="20014"/>
                    </a:ext>
                  </a:extLst>
                </a:gridCol>
                <a:gridCol w="178594">
                  <a:extLst>
                    <a:ext uri="{9D8B030D-6E8A-4147-A177-3AD203B41FA5}">
                      <a16:colId xmlns:a16="http://schemas.microsoft.com/office/drawing/2014/main" val="20015"/>
                    </a:ext>
                  </a:extLst>
                </a:gridCol>
                <a:gridCol w="178594">
                  <a:extLst>
                    <a:ext uri="{9D8B030D-6E8A-4147-A177-3AD203B41FA5}">
                      <a16:colId xmlns:a16="http://schemas.microsoft.com/office/drawing/2014/main" val="20016"/>
                    </a:ext>
                  </a:extLst>
                </a:gridCol>
                <a:gridCol w="178594">
                  <a:extLst>
                    <a:ext uri="{9D8B030D-6E8A-4147-A177-3AD203B41FA5}">
                      <a16:colId xmlns:a16="http://schemas.microsoft.com/office/drawing/2014/main" val="20017"/>
                    </a:ext>
                  </a:extLst>
                </a:gridCol>
                <a:gridCol w="178594">
                  <a:extLst>
                    <a:ext uri="{9D8B030D-6E8A-4147-A177-3AD203B41FA5}">
                      <a16:colId xmlns:a16="http://schemas.microsoft.com/office/drawing/2014/main" val="20018"/>
                    </a:ext>
                  </a:extLst>
                </a:gridCol>
                <a:gridCol w="178594">
                  <a:extLst>
                    <a:ext uri="{9D8B030D-6E8A-4147-A177-3AD203B41FA5}">
                      <a16:colId xmlns:a16="http://schemas.microsoft.com/office/drawing/2014/main" val="20019"/>
                    </a:ext>
                  </a:extLst>
                </a:gridCol>
                <a:gridCol w="178594">
                  <a:extLst>
                    <a:ext uri="{9D8B030D-6E8A-4147-A177-3AD203B41FA5}">
                      <a16:colId xmlns:a16="http://schemas.microsoft.com/office/drawing/2014/main" val="20020"/>
                    </a:ext>
                  </a:extLst>
                </a:gridCol>
                <a:gridCol w="178594">
                  <a:extLst>
                    <a:ext uri="{9D8B030D-6E8A-4147-A177-3AD203B41FA5}">
                      <a16:colId xmlns:a16="http://schemas.microsoft.com/office/drawing/2014/main" val="20021"/>
                    </a:ext>
                  </a:extLst>
                </a:gridCol>
                <a:gridCol w="178594">
                  <a:extLst>
                    <a:ext uri="{9D8B030D-6E8A-4147-A177-3AD203B41FA5}">
                      <a16:colId xmlns:a16="http://schemas.microsoft.com/office/drawing/2014/main" val="20022"/>
                    </a:ext>
                  </a:extLst>
                </a:gridCol>
                <a:gridCol w="178594">
                  <a:extLst>
                    <a:ext uri="{9D8B030D-6E8A-4147-A177-3AD203B41FA5}">
                      <a16:colId xmlns:a16="http://schemas.microsoft.com/office/drawing/2014/main" val="20023"/>
                    </a:ext>
                  </a:extLst>
                </a:gridCol>
                <a:gridCol w="178594">
                  <a:extLst>
                    <a:ext uri="{9D8B030D-6E8A-4147-A177-3AD203B41FA5}">
                      <a16:colId xmlns:a16="http://schemas.microsoft.com/office/drawing/2014/main" val="20024"/>
                    </a:ext>
                  </a:extLst>
                </a:gridCol>
                <a:gridCol w="178594">
                  <a:extLst>
                    <a:ext uri="{9D8B030D-6E8A-4147-A177-3AD203B41FA5}">
                      <a16:colId xmlns:a16="http://schemas.microsoft.com/office/drawing/2014/main" val="20025"/>
                    </a:ext>
                  </a:extLst>
                </a:gridCol>
                <a:gridCol w="178594">
                  <a:extLst>
                    <a:ext uri="{9D8B030D-6E8A-4147-A177-3AD203B41FA5}">
                      <a16:colId xmlns:a16="http://schemas.microsoft.com/office/drawing/2014/main" val="20026"/>
                    </a:ext>
                  </a:extLst>
                </a:gridCol>
                <a:gridCol w="178594">
                  <a:extLst>
                    <a:ext uri="{9D8B030D-6E8A-4147-A177-3AD203B41FA5}">
                      <a16:colId xmlns:a16="http://schemas.microsoft.com/office/drawing/2014/main" val="20027"/>
                    </a:ext>
                  </a:extLst>
                </a:gridCol>
                <a:gridCol w="178594">
                  <a:extLst>
                    <a:ext uri="{9D8B030D-6E8A-4147-A177-3AD203B41FA5}">
                      <a16:colId xmlns:a16="http://schemas.microsoft.com/office/drawing/2014/main" val="20028"/>
                    </a:ext>
                  </a:extLst>
                </a:gridCol>
                <a:gridCol w="178594">
                  <a:extLst>
                    <a:ext uri="{9D8B030D-6E8A-4147-A177-3AD203B41FA5}">
                      <a16:colId xmlns:a16="http://schemas.microsoft.com/office/drawing/2014/main" val="20029"/>
                    </a:ext>
                  </a:extLst>
                </a:gridCol>
                <a:gridCol w="178594">
                  <a:extLst>
                    <a:ext uri="{9D8B030D-6E8A-4147-A177-3AD203B41FA5}">
                      <a16:colId xmlns:a16="http://schemas.microsoft.com/office/drawing/2014/main" val="20030"/>
                    </a:ext>
                  </a:extLst>
                </a:gridCol>
                <a:gridCol w="178594">
                  <a:extLst>
                    <a:ext uri="{9D8B030D-6E8A-4147-A177-3AD203B41FA5}">
                      <a16:colId xmlns:a16="http://schemas.microsoft.com/office/drawing/2014/main" val="20031"/>
                    </a:ext>
                  </a:extLst>
                </a:gridCol>
              </a:tblGrid>
              <a:tr h="178594">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atOff val="18648"/>
                        <a:lumOff val="5971"/>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333990"/>
                        <a:satOff val="3917"/>
                        <a:lumOff val="-6666"/>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tc>
                  <a:txBody>
                    <a:bodyPr/>
                    <a:lstStyle/>
                    <a:p>
                      <a:pPr defTabSz="914400">
                        <a:defRPr sz="1000"/>
                      </a:pPr>
                      <a:endParaRPr sz="700"/>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solidFill>
                      <a:schemeClr val="accent3">
                        <a:hueOff val="-546624"/>
                        <a:satOff val="7767"/>
                        <a:lumOff val="-14512"/>
                      </a:schemeClr>
                    </a:solidFill>
                  </a:tcPr>
                </a:tc>
                <a:extLst>
                  <a:ext uri="{0D108BD9-81ED-4DB2-BD59-A6C34878D82A}">
                    <a16:rowId xmlns:a16="http://schemas.microsoft.com/office/drawing/2014/main" val="10000"/>
                  </a:ext>
                </a:extLst>
              </a:tr>
            </a:tbl>
          </a:graphicData>
        </a:graphic>
      </p:graphicFrame>
      <p:sp>
        <p:nvSpPr>
          <p:cNvPr id="2055" name="Block 1"/>
          <p:cNvSpPr txBox="1"/>
          <p:nvPr/>
        </p:nvSpPr>
        <p:spPr>
          <a:xfrm>
            <a:off x="3770260" y="5169142"/>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1</a:t>
            </a:r>
          </a:p>
        </p:txBody>
      </p:sp>
      <p:sp>
        <p:nvSpPr>
          <p:cNvPr id="2056" name="Block 2"/>
          <p:cNvSpPr txBox="1"/>
          <p:nvPr/>
        </p:nvSpPr>
        <p:spPr>
          <a:xfrm>
            <a:off x="6339658" y="5150681"/>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2</a:t>
            </a:r>
          </a:p>
        </p:txBody>
      </p:sp>
      <p:sp>
        <p:nvSpPr>
          <p:cNvPr id="2057" name="Block 3"/>
          <p:cNvSpPr txBox="1"/>
          <p:nvPr/>
        </p:nvSpPr>
        <p:spPr>
          <a:xfrm>
            <a:off x="8939142" y="5141451"/>
            <a:ext cx="7005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Block 3</a:t>
            </a:r>
          </a:p>
        </p:txBody>
      </p:sp>
      <p:sp>
        <p:nvSpPr>
          <p:cNvPr id="2058" name="…"/>
          <p:cNvSpPr txBox="1"/>
          <p:nvPr/>
        </p:nvSpPr>
        <p:spPr>
          <a:xfrm>
            <a:off x="7946684" y="5939543"/>
            <a:ext cx="270908"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 </a:t>
            </a:r>
          </a:p>
        </p:txBody>
      </p:sp>
      <p:sp>
        <p:nvSpPr>
          <p:cNvPr id="2059" name="Line"/>
          <p:cNvSpPr/>
          <p:nvPr/>
        </p:nvSpPr>
        <p:spPr>
          <a:xfrm>
            <a:off x="4165315" y="2409888"/>
            <a:ext cx="1" cy="711499"/>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60" name="Line"/>
          <p:cNvSpPr/>
          <p:nvPr/>
        </p:nvSpPr>
        <p:spPr>
          <a:xfrm>
            <a:off x="6742779" y="4585389"/>
            <a:ext cx="1" cy="41034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grpSp>
        <p:nvGrpSpPr>
          <p:cNvPr id="2066" name="Group"/>
          <p:cNvGrpSpPr/>
          <p:nvPr/>
        </p:nvGrpSpPr>
        <p:grpSpPr>
          <a:xfrm>
            <a:off x="6630284" y="3619844"/>
            <a:ext cx="224989" cy="938822"/>
            <a:chOff x="0" y="0"/>
            <a:chExt cx="319984" cy="1335211"/>
          </a:xfrm>
        </p:grpSpPr>
        <p:grpSp>
          <p:nvGrpSpPr>
            <p:cNvPr id="2064" name="Group"/>
            <p:cNvGrpSpPr/>
            <p:nvPr/>
          </p:nvGrpSpPr>
          <p:grpSpPr>
            <a:xfrm>
              <a:off x="0" y="1015227"/>
              <a:ext cx="319985" cy="319985"/>
              <a:chOff x="0" y="0"/>
              <a:chExt cx="319984" cy="319984"/>
            </a:xfrm>
          </p:grpSpPr>
          <p:sp>
            <p:nvSpPr>
              <p:cNvPr id="2061" name="Circle"/>
              <p:cNvSpPr/>
              <p:nvPr/>
            </p:nvSpPr>
            <p:spPr>
              <a:xfrm>
                <a:off x="0" y="0"/>
                <a:ext cx="319985" cy="319985"/>
              </a:xfrm>
              <a:prstGeom prst="ellipse">
                <a:avLst/>
              </a:prstGeom>
              <a:noFill/>
              <a:ln w="25400" cap="flat">
                <a:solidFill>
                  <a:srgbClr val="85888D"/>
                </a:solidFill>
                <a:prstDash val="solid"/>
                <a:miter lim="400000"/>
              </a:ln>
              <a:effectLst/>
            </p:spPr>
            <p:txBody>
              <a:bodyPr wrap="square" lIns="35719" tIns="35719" rIns="35719" bIns="35719" numCol="1" anchor="ctr">
                <a:noAutofit/>
              </a:bodyPr>
              <a:lstStyle/>
              <a:p>
                <a:pPr>
                  <a:defRPr sz="2400"/>
                </a:pPr>
                <a:endParaRPr sz="1687"/>
              </a:p>
            </p:txBody>
          </p:sp>
          <p:sp>
            <p:nvSpPr>
              <p:cNvPr id="2062" name="Line"/>
              <p:cNvSpPr/>
              <p:nvPr/>
            </p:nvSpPr>
            <p:spPr>
              <a:xfrm flipV="1">
                <a:off x="38860" y="52920"/>
                <a:ext cx="242264" cy="214144"/>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sp>
            <p:nvSpPr>
              <p:cNvPr id="2063" name="Line"/>
              <p:cNvSpPr/>
              <p:nvPr/>
            </p:nvSpPr>
            <p:spPr>
              <a:xfrm>
                <a:off x="32529" y="61564"/>
                <a:ext cx="254926" cy="196856"/>
              </a:xfrm>
              <a:prstGeom prst="line">
                <a:avLst/>
              </a:prstGeom>
              <a:noFill/>
              <a:ln w="25400" cap="flat">
                <a:solidFill>
                  <a:srgbClr val="000000"/>
                </a:solidFill>
                <a:prstDash val="solid"/>
                <a:miter lim="400000"/>
              </a:ln>
              <a:effectLst/>
            </p:spPr>
            <p:txBody>
              <a:bodyPr wrap="square" lIns="35719" tIns="35719" rIns="35719" bIns="35719" numCol="1" anchor="ctr">
                <a:noAutofit/>
              </a:bodyPr>
              <a:lstStyle/>
              <a:p>
                <a:pPr>
                  <a:defRPr sz="2400"/>
                </a:pPr>
                <a:endParaRPr sz="1687"/>
              </a:p>
            </p:txBody>
          </p:sp>
        </p:grpSp>
        <p:sp>
          <p:nvSpPr>
            <p:cNvPr id="2065" name="Line"/>
            <p:cNvSpPr/>
            <p:nvPr/>
          </p:nvSpPr>
          <p:spPr>
            <a:xfrm flipH="1">
              <a:off x="150454" y="0"/>
              <a:ext cx="1" cy="1034032"/>
            </a:xfrm>
            <a:prstGeom prst="line">
              <a:avLst/>
            </a:prstGeom>
            <a:noFill/>
            <a:ln w="25400" cap="flat">
              <a:solidFill>
                <a:srgbClr val="000000"/>
              </a:solidFill>
              <a:prstDash val="solid"/>
              <a:miter lim="400000"/>
              <a:tailEnd type="triangle" w="med" len="med"/>
            </a:ln>
            <a:effectLst/>
          </p:spPr>
          <p:txBody>
            <a:bodyPr wrap="square" lIns="35719" tIns="35719" rIns="35719" bIns="35719" numCol="1" anchor="ctr">
              <a:noAutofit/>
            </a:bodyPr>
            <a:lstStyle/>
            <a:p>
              <a:pPr>
                <a:defRPr sz="2400"/>
              </a:pPr>
              <a:endParaRPr sz="1687"/>
            </a:p>
          </p:txBody>
        </p:sp>
      </p:grpSp>
      <p:sp>
        <p:nvSpPr>
          <p:cNvPr id="2067" name="Original plaintext"/>
          <p:cNvSpPr txBox="1"/>
          <p:nvPr/>
        </p:nvSpPr>
        <p:spPr>
          <a:xfrm>
            <a:off x="2097941" y="6166251"/>
            <a:ext cx="1578445"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Original plaintext</a:t>
            </a:r>
          </a:p>
        </p:txBody>
      </p:sp>
      <p:sp>
        <p:nvSpPr>
          <p:cNvPr id="2068" name="Nonce/Counter"/>
          <p:cNvSpPr txBox="1"/>
          <p:nvPr/>
        </p:nvSpPr>
        <p:spPr>
          <a:xfrm>
            <a:off x="3396623" y="1872692"/>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graphicFrame>
        <p:nvGraphicFramePr>
          <p:cNvPr id="2069" name="Table"/>
          <p:cNvGraphicFramePr/>
          <p:nvPr/>
        </p:nvGraphicFramePr>
        <p:xfrm>
          <a:off x="6032597" y="2240045"/>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2</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2070" name="Line"/>
          <p:cNvSpPr/>
          <p:nvPr/>
        </p:nvSpPr>
        <p:spPr>
          <a:xfrm>
            <a:off x="6744720" y="2412757"/>
            <a:ext cx="1" cy="711500"/>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71" name="Nonce/Counter"/>
          <p:cNvSpPr txBox="1"/>
          <p:nvPr/>
        </p:nvSpPr>
        <p:spPr>
          <a:xfrm>
            <a:off x="5976028" y="1875561"/>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graphicFrame>
        <p:nvGraphicFramePr>
          <p:cNvPr id="2072" name="Table"/>
          <p:cNvGraphicFramePr/>
          <p:nvPr/>
        </p:nvGraphicFramePr>
        <p:xfrm>
          <a:off x="8622075" y="2249294"/>
          <a:ext cx="1428752" cy="178594"/>
        </p:xfrm>
        <a:graphic>
          <a:graphicData uri="http://schemas.openxmlformats.org/drawingml/2006/table">
            <a:tbl>
              <a:tblPr bandRow="1"/>
              <a:tblGrid>
                <a:gridCol w="178594">
                  <a:extLst>
                    <a:ext uri="{9D8B030D-6E8A-4147-A177-3AD203B41FA5}">
                      <a16:colId xmlns:a16="http://schemas.microsoft.com/office/drawing/2014/main" val="20000"/>
                    </a:ext>
                  </a:extLst>
                </a:gridCol>
                <a:gridCol w="178594">
                  <a:extLst>
                    <a:ext uri="{9D8B030D-6E8A-4147-A177-3AD203B41FA5}">
                      <a16:colId xmlns:a16="http://schemas.microsoft.com/office/drawing/2014/main" val="20001"/>
                    </a:ext>
                  </a:extLst>
                </a:gridCol>
                <a:gridCol w="178594">
                  <a:extLst>
                    <a:ext uri="{9D8B030D-6E8A-4147-A177-3AD203B41FA5}">
                      <a16:colId xmlns:a16="http://schemas.microsoft.com/office/drawing/2014/main" val="20002"/>
                    </a:ext>
                  </a:extLst>
                </a:gridCol>
                <a:gridCol w="178594">
                  <a:extLst>
                    <a:ext uri="{9D8B030D-6E8A-4147-A177-3AD203B41FA5}">
                      <a16:colId xmlns:a16="http://schemas.microsoft.com/office/drawing/2014/main" val="20003"/>
                    </a:ext>
                  </a:extLst>
                </a:gridCol>
                <a:gridCol w="178594">
                  <a:extLst>
                    <a:ext uri="{9D8B030D-6E8A-4147-A177-3AD203B41FA5}">
                      <a16:colId xmlns:a16="http://schemas.microsoft.com/office/drawing/2014/main" val="20004"/>
                    </a:ext>
                  </a:extLst>
                </a:gridCol>
                <a:gridCol w="178594">
                  <a:extLst>
                    <a:ext uri="{9D8B030D-6E8A-4147-A177-3AD203B41FA5}">
                      <a16:colId xmlns:a16="http://schemas.microsoft.com/office/drawing/2014/main" val="20005"/>
                    </a:ext>
                  </a:extLst>
                </a:gridCol>
                <a:gridCol w="178594">
                  <a:extLst>
                    <a:ext uri="{9D8B030D-6E8A-4147-A177-3AD203B41FA5}">
                      <a16:colId xmlns:a16="http://schemas.microsoft.com/office/drawing/2014/main" val="20006"/>
                    </a:ext>
                  </a:extLst>
                </a:gridCol>
                <a:gridCol w="178594">
                  <a:extLst>
                    <a:ext uri="{9D8B030D-6E8A-4147-A177-3AD203B41FA5}">
                      <a16:colId xmlns:a16="http://schemas.microsoft.com/office/drawing/2014/main" val="20007"/>
                    </a:ext>
                  </a:extLst>
                </a:gridCol>
              </a:tblGrid>
              <a:tr h="178594">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0</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tc>
                  <a:txBody>
                    <a:bodyPr/>
                    <a:lstStyle/>
                    <a:p>
                      <a:pPr defTabSz="914400"/>
                      <a:r>
                        <a:rPr sz="700"/>
                        <a:t>3</a:t>
                      </a:r>
                    </a:p>
                  </a:txBody>
                  <a:tcPr marL="35719" marR="35719" marT="35719" marB="35719" anchor="ctr" horzOverflow="overflow">
                    <a:lnL w="12700">
                      <a:solidFill>
                        <a:srgbClr val="3797C6"/>
                      </a:solidFill>
                      <a:miter lim="400000"/>
                    </a:lnL>
                    <a:lnR w="12700">
                      <a:solidFill>
                        <a:srgbClr val="3797C6"/>
                      </a:solidFill>
                      <a:miter lim="400000"/>
                    </a:lnR>
                    <a:lnT w="12700">
                      <a:solidFill>
                        <a:srgbClr val="3797C6"/>
                      </a:solidFill>
                      <a:miter lim="400000"/>
                    </a:lnT>
                    <a:lnB w="12700">
                      <a:solidFill>
                        <a:srgbClr val="3797C6"/>
                      </a:solidFill>
                      <a:miter lim="400000"/>
                    </a:lnB>
                  </a:tcPr>
                </a:tc>
                <a:extLst>
                  <a:ext uri="{0D108BD9-81ED-4DB2-BD59-A6C34878D82A}">
                    <a16:rowId xmlns:a16="http://schemas.microsoft.com/office/drawing/2014/main" val="10000"/>
                  </a:ext>
                </a:extLst>
              </a:tr>
            </a:tbl>
          </a:graphicData>
        </a:graphic>
      </p:graphicFrame>
      <p:sp>
        <p:nvSpPr>
          <p:cNvPr id="2073" name="Line"/>
          <p:cNvSpPr/>
          <p:nvPr/>
        </p:nvSpPr>
        <p:spPr>
          <a:xfrm>
            <a:off x="9334198" y="2422005"/>
            <a:ext cx="1" cy="711499"/>
          </a:xfrm>
          <a:prstGeom prst="line">
            <a:avLst/>
          </a:prstGeom>
          <a:ln w="25400">
            <a:solidFill>
              <a:srgbClr val="000000"/>
            </a:solidFill>
            <a:miter lim="400000"/>
            <a:tailEnd type="triangle"/>
          </a:ln>
        </p:spPr>
        <p:txBody>
          <a:bodyPr lIns="35719" tIns="35719" rIns="35719" bIns="35719" anchor="ctr"/>
          <a:lstStyle/>
          <a:p>
            <a:pPr>
              <a:defRPr sz="2400"/>
            </a:pPr>
            <a:endParaRPr sz="1687"/>
          </a:p>
        </p:txBody>
      </p:sp>
      <p:sp>
        <p:nvSpPr>
          <p:cNvPr id="2074" name="Nonce/Counter"/>
          <p:cNvSpPr txBox="1"/>
          <p:nvPr/>
        </p:nvSpPr>
        <p:spPr>
          <a:xfrm>
            <a:off x="8565507" y="1884810"/>
            <a:ext cx="1428789"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Nonce/Counter</a:t>
            </a:r>
          </a:p>
        </p:txBody>
      </p:sp>
      <p:sp>
        <p:nvSpPr>
          <p:cNvPr id="2075" name="Cipher text 1"/>
          <p:cNvSpPr txBox="1"/>
          <p:nvPr/>
        </p:nvSpPr>
        <p:spPr>
          <a:xfrm>
            <a:off x="2162078" y="4068530"/>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1</a:t>
            </a:r>
          </a:p>
        </p:txBody>
      </p:sp>
      <p:sp>
        <p:nvSpPr>
          <p:cNvPr id="2076" name="Cipher text 2"/>
          <p:cNvSpPr txBox="1"/>
          <p:nvPr/>
        </p:nvSpPr>
        <p:spPr>
          <a:xfrm>
            <a:off x="4747825" y="4077760"/>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2</a:t>
            </a:r>
          </a:p>
        </p:txBody>
      </p:sp>
      <p:sp>
        <p:nvSpPr>
          <p:cNvPr id="2077" name="Cipher text 3"/>
          <p:cNvSpPr txBox="1"/>
          <p:nvPr/>
        </p:nvSpPr>
        <p:spPr>
          <a:xfrm>
            <a:off x="7399210" y="4077760"/>
            <a:ext cx="1195713" cy="331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35719" tIns="35719" rIns="35719" bIns="35719" anchor="ctr">
            <a:spAutoFit/>
          </a:bodyPr>
          <a:lstStyle>
            <a:lvl1pPr>
              <a:defRPr sz="2400"/>
            </a:lvl1pPr>
          </a:lstStyle>
          <a:p>
            <a:r>
              <a:rPr sz="1687"/>
              <a:t>Cipher text 3</a:t>
            </a:r>
          </a:p>
        </p:txBody>
      </p:sp>
    </p:spTree>
    <p:extLst>
      <p:ext uri="{BB962C8B-B14F-4D97-AF65-F5344CB8AC3E}">
        <p14:creationId xmlns:p14="http://schemas.microsoft.com/office/powerpoint/2010/main" val="2009125295"/>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8C80BD-8071-FE4F-91F4-3EEFDDF5825A}"/>
              </a:ext>
            </a:extLst>
          </p:cNvPr>
          <p:cNvSpPr>
            <a:spLocks noGrp="1"/>
          </p:cNvSpPr>
          <p:nvPr>
            <p:ph type="title"/>
          </p:nvPr>
        </p:nvSpPr>
        <p:spPr/>
        <p:txBody>
          <a:bodyPr/>
          <a:lstStyle/>
          <a:p>
            <a:r>
              <a:rPr lang="en-GB" dirty="0"/>
              <a:t>Quick review of AES</a:t>
            </a:r>
            <a:endParaRPr lang="en-US" dirty="0"/>
          </a:p>
        </p:txBody>
      </p:sp>
      <p:sp>
        <p:nvSpPr>
          <p:cNvPr id="2082" name="Modern cipher design…"/>
          <p:cNvSpPr txBox="1">
            <a:spLocks noGrp="1"/>
          </p:cNvSpPr>
          <p:nvPr>
            <p:ph sz="quarter" idx="10"/>
          </p:nvPr>
        </p:nvSpPr>
        <p:spPr>
          <a:prstGeom prst="rect">
            <a:avLst/>
          </a:prstGeom>
        </p:spPr>
        <p:txBody>
          <a:bodyPr>
            <a:normAutofit fontScale="85000" lnSpcReduction="20000"/>
          </a:bodyPr>
          <a:lstStyle/>
          <a:p>
            <a:pPr marL="457200" indent="-457200" defTabSz="332724">
              <a:spcBef>
                <a:spcPts val="2391"/>
              </a:spcBef>
              <a:buFont typeface="Arial" panose="020B0604020202020204" pitchFamily="34" charset="0"/>
              <a:buChar char="•"/>
              <a:defRPr sz="2916"/>
            </a:pPr>
            <a:r>
              <a:rPr dirty="0"/>
              <a:t>Modern cipher design</a:t>
            </a:r>
          </a:p>
          <a:p>
            <a:pPr marL="457200" indent="-457200" defTabSz="332724">
              <a:spcBef>
                <a:spcPts val="2391"/>
              </a:spcBef>
              <a:buFont typeface="Arial" panose="020B0604020202020204" pitchFamily="34" charset="0"/>
              <a:buChar char="•"/>
              <a:defRPr sz="2916"/>
            </a:pPr>
            <a:r>
              <a:rPr dirty="0"/>
              <a:t>Openly available</a:t>
            </a:r>
          </a:p>
          <a:p>
            <a:pPr marL="506321" lvl="1" indent="-253160" defTabSz="332724">
              <a:spcBef>
                <a:spcPts val="2391"/>
              </a:spcBef>
              <a:defRPr sz="2916"/>
            </a:pPr>
            <a:r>
              <a:rPr dirty="0"/>
              <a:t>Examined by teams of experts for many years and considered strong (i.e. there are no known exploitable weaknesses in the design)</a:t>
            </a:r>
          </a:p>
          <a:p>
            <a:pPr marL="506321" lvl="1" indent="-253160" defTabSz="332724">
              <a:spcBef>
                <a:spcPts val="2391"/>
              </a:spcBef>
              <a:defRPr sz="2916"/>
            </a:pPr>
            <a:r>
              <a:rPr dirty="0"/>
              <a:t>Published as FIPS 197, endorsed in 3GPP specifications, endorsed in other ISO, ETSI and CEN specifications </a:t>
            </a:r>
          </a:p>
          <a:p>
            <a:pPr marL="457200" indent="-457200" defTabSz="332724">
              <a:spcBef>
                <a:spcPts val="2391"/>
              </a:spcBef>
              <a:buFont typeface="Arial" panose="020B0604020202020204" pitchFamily="34" charset="0"/>
              <a:buChar char="•"/>
              <a:defRPr sz="2916"/>
            </a:pPr>
            <a:r>
              <a:rPr dirty="0"/>
              <a:t>Can be used in block and stream modes</a:t>
            </a:r>
          </a:p>
          <a:p>
            <a:pPr marL="457200" indent="-457200" defTabSz="332724">
              <a:spcBef>
                <a:spcPts val="2391"/>
              </a:spcBef>
              <a:buFont typeface="Arial" panose="020B0604020202020204" pitchFamily="34" charset="0"/>
              <a:buChar char="•"/>
              <a:defRPr sz="2916"/>
            </a:pPr>
            <a:r>
              <a:rPr dirty="0"/>
              <a:t>Used as the basis of all symmetric operations in 3GPP and is algorithm of first choice for most normal symmetric cryptographic operations (e.g. disk encryption)</a:t>
            </a:r>
          </a:p>
        </p:txBody>
      </p:sp>
    </p:spTree>
    <p:extLst>
      <p:ext uri="{BB962C8B-B14F-4D97-AF65-F5344CB8AC3E}">
        <p14:creationId xmlns:p14="http://schemas.microsoft.com/office/powerpoint/2010/main" val="1629555747"/>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A8BEEC5-C2C9-6543-A0ED-1681C711FF26}"/>
              </a:ext>
            </a:extLst>
          </p:cNvPr>
          <p:cNvSpPr>
            <a:spLocks noGrp="1"/>
          </p:cNvSpPr>
          <p:nvPr>
            <p:ph type="title"/>
          </p:nvPr>
        </p:nvSpPr>
        <p:spPr>
          <a:xfrm>
            <a:off x="609759" y="274702"/>
            <a:ext cx="8904188" cy="866110"/>
          </a:xfrm>
          <a:prstGeom prst="rect">
            <a:avLst/>
          </a:prstGeom>
        </p:spPr>
        <p:txBody>
          <a:bodyPr anchor="b">
            <a:normAutofit/>
          </a:bodyPr>
          <a:lstStyle/>
          <a:p>
            <a:r>
              <a:rPr lang="en-US" dirty="0"/>
              <a:t>Asymmetric cryptography</a:t>
            </a:r>
          </a:p>
        </p:txBody>
      </p:sp>
      <p:sp>
        <p:nvSpPr>
          <p:cNvPr id="6" name="Text Placeholder 5">
            <a:extLst>
              <a:ext uri="{FF2B5EF4-FFF2-40B4-BE49-F238E27FC236}">
                <a16:creationId xmlns:a16="http://schemas.microsoft.com/office/drawing/2014/main" id="{17FC4AA9-21D2-0645-BA7C-CF965440BBAC}"/>
              </a:ext>
            </a:extLst>
          </p:cNvPr>
          <p:cNvSpPr>
            <a:spLocks noGrp="1"/>
          </p:cNvSpPr>
          <p:nvPr>
            <p:ph sz="quarter" idx="10"/>
          </p:nvPr>
        </p:nvSpPr>
        <p:spPr>
          <a:xfrm>
            <a:off x="609758" y="1600570"/>
            <a:ext cx="8904190" cy="4040687"/>
          </a:xfrm>
          <a:prstGeom prst="rect">
            <a:avLst/>
          </a:prstGeom>
        </p:spPr>
        <p:txBody>
          <a:bodyPr>
            <a:normAutofit/>
          </a:bodyPr>
          <a:lstStyle/>
          <a:p>
            <a:r>
              <a:rPr lang="en-US" dirty="0"/>
              <a:t>A short overview of the principles</a:t>
            </a:r>
            <a:endParaRPr lang="en-US"/>
          </a:p>
        </p:txBody>
      </p:sp>
      <p:sp>
        <p:nvSpPr>
          <p:cNvPr id="11" name="Footer Placeholder 3">
            <a:extLst>
              <a:ext uri="{FF2B5EF4-FFF2-40B4-BE49-F238E27FC236}">
                <a16:creationId xmlns:a16="http://schemas.microsoft.com/office/drawing/2014/main" id="{56F73A29-AFB7-4887-A832-D46A002227EF}"/>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Tree>
    <p:extLst>
      <p:ext uri="{BB962C8B-B14F-4D97-AF65-F5344CB8AC3E}">
        <p14:creationId xmlns:p14="http://schemas.microsoft.com/office/powerpoint/2010/main" val="4162997384"/>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6" name="Title 1">
            <a:extLst>
              <a:ext uri="{FF2B5EF4-FFF2-40B4-BE49-F238E27FC236}">
                <a16:creationId xmlns:a16="http://schemas.microsoft.com/office/drawing/2014/main" id="{EE9D63D0-8272-4C25-85A9-4E2392062505}"/>
              </a:ext>
            </a:extLst>
          </p:cNvPr>
          <p:cNvSpPr>
            <a:spLocks noGrp="1"/>
          </p:cNvSpPr>
          <p:nvPr>
            <p:ph type="title"/>
          </p:nvPr>
        </p:nvSpPr>
        <p:spPr>
          <a:xfrm>
            <a:off x="609759" y="274702"/>
            <a:ext cx="9525657" cy="866110"/>
          </a:xfrm>
          <a:prstGeom prst="rect">
            <a:avLst/>
          </a:prstGeom>
        </p:spPr>
        <p:txBody>
          <a:bodyPr anchor="b">
            <a:normAutofit/>
          </a:bodyPr>
          <a:lstStyle/>
          <a:p>
            <a:r>
              <a:rPr lang="en-US" dirty="0"/>
              <a:t>Diffie-Hellman-Merkle key exchange</a:t>
            </a:r>
          </a:p>
        </p:txBody>
      </p:sp>
      <p:sp>
        <p:nvSpPr>
          <p:cNvPr id="31" name="Content Placeholder 2">
            <a:extLst>
              <a:ext uri="{FF2B5EF4-FFF2-40B4-BE49-F238E27FC236}">
                <a16:creationId xmlns:a16="http://schemas.microsoft.com/office/drawing/2014/main" id="{33D8DAA6-C627-4BBD-AB80-5C15F1745964}"/>
              </a:ext>
            </a:extLst>
          </p:cNvPr>
          <p:cNvSpPr>
            <a:spLocks noGrp="1"/>
          </p:cNvSpPr>
          <p:nvPr>
            <p:ph sz="quarter" idx="10"/>
          </p:nvPr>
        </p:nvSpPr>
        <p:spPr>
          <a:xfrm>
            <a:off x="609758" y="1600571"/>
            <a:ext cx="5508000" cy="4680000"/>
          </a:xfrm>
        </p:spPr>
        <p:txBody>
          <a:bodyPr/>
          <a:lstStyle/>
          <a:p>
            <a:r>
              <a:rPr lang="en-GB" dirty="0"/>
              <a:t>Diffie-Hellman-Merkle key exchange establishes a shared secret between two parties that can be used for secret communication for exchanging data over a public network. </a:t>
            </a:r>
          </a:p>
          <a:p>
            <a:r>
              <a:rPr lang="en-GB" dirty="0"/>
              <a:t>It works by pairing a secret with public knowledge. James Ellis of the UK’s GCHQ was the first to propose this form of exchange (“non-secret encryption”) in a thought experiment in 1970</a:t>
            </a:r>
          </a:p>
        </p:txBody>
      </p:sp>
      <p:pic>
        <p:nvPicPr>
          <p:cNvPr id="13" name="Picture 12">
            <a:extLst>
              <a:ext uri="{FF2B5EF4-FFF2-40B4-BE49-F238E27FC236}">
                <a16:creationId xmlns:a16="http://schemas.microsoft.com/office/drawing/2014/main" id="{152685A8-9618-DA4E-82F7-27E2EE2DEEF8}"/>
              </a:ext>
            </a:extLst>
          </p:cNvPr>
          <p:cNvPicPr>
            <a:picLocks noChangeAspect="1"/>
          </p:cNvPicPr>
          <p:nvPr/>
        </p:nvPicPr>
        <p:blipFill>
          <a:blip r:embed="rId2"/>
          <a:stretch>
            <a:fillRect/>
          </a:stretch>
        </p:blipFill>
        <p:spPr>
          <a:xfrm>
            <a:off x="6697756" y="2224368"/>
            <a:ext cx="4533900" cy="2552700"/>
          </a:xfrm>
          <a:prstGeom prst="rect">
            <a:avLst/>
          </a:prstGeom>
        </p:spPr>
      </p:pic>
    </p:spTree>
    <p:extLst>
      <p:ext uri="{BB962C8B-B14F-4D97-AF65-F5344CB8AC3E}">
        <p14:creationId xmlns:p14="http://schemas.microsoft.com/office/powerpoint/2010/main" val="151187557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008CE2CD-8150-234F-8CB0-71D16B418AA5}"/>
              </a:ext>
            </a:extLst>
          </p:cNvPr>
          <p:cNvSpPr>
            <a:spLocks noGrp="1"/>
          </p:cNvSpPr>
          <p:nvPr>
            <p:ph type="title"/>
          </p:nvPr>
        </p:nvSpPr>
        <p:spPr/>
        <p:txBody>
          <a:bodyPr/>
          <a:lstStyle/>
          <a:p>
            <a:r>
              <a:rPr lang="en-US" dirty="0"/>
              <a:t>Diffie-Hellman-Merkle in </a:t>
            </a:r>
            <a:r>
              <a:rPr lang="en-US" dirty="0" err="1"/>
              <a:t>maths</a:t>
            </a:r>
            <a:r>
              <a:rPr lang="en-US" dirty="0"/>
              <a:t> and numbers</a:t>
            </a:r>
          </a:p>
        </p:txBody>
      </p:sp>
      <p:sp>
        <p:nvSpPr>
          <p:cNvPr id="7" name="Content Placeholder 6">
            <a:extLst>
              <a:ext uri="{FF2B5EF4-FFF2-40B4-BE49-F238E27FC236}">
                <a16:creationId xmlns:a16="http://schemas.microsoft.com/office/drawing/2014/main" id="{7C890A4B-0C41-834E-BAA1-5DBAF3422773}"/>
              </a:ext>
            </a:extLst>
          </p:cNvPr>
          <p:cNvSpPr>
            <a:spLocks noGrp="1"/>
          </p:cNvSpPr>
          <p:nvPr>
            <p:ph sz="quarter" idx="10"/>
          </p:nvPr>
        </p:nvSpPr>
        <p:spPr/>
        <p:txBody>
          <a:bodyPr>
            <a:normAutofit fontScale="62500" lnSpcReduction="20000"/>
          </a:bodyPr>
          <a:lstStyle/>
          <a:p>
            <a:r>
              <a:rPr lang="en-GB" dirty="0"/>
              <a:t>The simplest and the original implementation of the protocol uses the multiplicative group of integers modulo </a:t>
            </a:r>
            <a:r>
              <a:rPr lang="en-GB" i="1" dirty="0"/>
              <a:t>p</a:t>
            </a:r>
            <a:r>
              <a:rPr lang="en-GB" dirty="0"/>
              <a:t>, where </a:t>
            </a:r>
            <a:r>
              <a:rPr lang="en-GB" i="1" dirty="0"/>
              <a:t>p</a:t>
            </a:r>
            <a:r>
              <a:rPr lang="en-GB" dirty="0"/>
              <a:t> is prime, and </a:t>
            </a:r>
            <a:r>
              <a:rPr lang="en-GB" i="1" dirty="0"/>
              <a:t>g</a:t>
            </a:r>
            <a:r>
              <a:rPr lang="en-GB" dirty="0"/>
              <a:t> is a primitive root modulo </a:t>
            </a:r>
            <a:r>
              <a:rPr lang="en-GB" i="1" dirty="0"/>
              <a:t>p</a:t>
            </a:r>
            <a:r>
              <a:rPr lang="en-GB" dirty="0"/>
              <a:t>. </a:t>
            </a:r>
          </a:p>
          <a:p>
            <a:r>
              <a:rPr lang="en-GB" dirty="0"/>
              <a:t>Alice and Bob publicly agree to use a modulus </a:t>
            </a:r>
            <a:r>
              <a:rPr lang="en-GB" i="1" dirty="0">
                <a:solidFill>
                  <a:schemeClr val="accent2"/>
                </a:solidFill>
              </a:rPr>
              <a:t>p</a:t>
            </a:r>
            <a:r>
              <a:rPr lang="en-GB" dirty="0">
                <a:solidFill>
                  <a:schemeClr val="accent2"/>
                </a:solidFill>
              </a:rPr>
              <a:t> = 23</a:t>
            </a:r>
            <a:r>
              <a:rPr lang="en-GB" dirty="0"/>
              <a:t> and base </a:t>
            </a:r>
            <a:r>
              <a:rPr lang="en-GB" i="1" dirty="0">
                <a:solidFill>
                  <a:schemeClr val="accent2"/>
                </a:solidFill>
              </a:rPr>
              <a:t>g</a:t>
            </a:r>
            <a:r>
              <a:rPr lang="en-GB" dirty="0">
                <a:solidFill>
                  <a:schemeClr val="accent2"/>
                </a:solidFill>
              </a:rPr>
              <a:t> = 5</a:t>
            </a:r>
            <a:r>
              <a:rPr lang="en-GB" dirty="0"/>
              <a:t> (which is a primitive root modulo 23).</a:t>
            </a:r>
          </a:p>
          <a:p>
            <a:r>
              <a:rPr lang="en-GB" dirty="0"/>
              <a:t>Alice chooses a secret integer </a:t>
            </a:r>
            <a:r>
              <a:rPr lang="en-GB" b="1" i="1" dirty="0">
                <a:solidFill>
                  <a:srgbClr val="FF0000"/>
                </a:solidFill>
              </a:rPr>
              <a:t>a</a:t>
            </a:r>
            <a:r>
              <a:rPr lang="en-GB" dirty="0">
                <a:solidFill>
                  <a:srgbClr val="FF0000"/>
                </a:solidFill>
              </a:rPr>
              <a:t> = 4</a:t>
            </a:r>
            <a:r>
              <a:rPr lang="en-GB" dirty="0"/>
              <a:t>, then sends Bob </a:t>
            </a:r>
            <a:r>
              <a:rPr lang="en-GB" i="1" dirty="0"/>
              <a:t>A</a:t>
            </a:r>
            <a:r>
              <a:rPr lang="en-GB" dirty="0"/>
              <a:t> = </a:t>
            </a:r>
            <a:r>
              <a:rPr lang="en-GB" i="1" dirty="0" err="1"/>
              <a:t>g</a:t>
            </a:r>
            <a:r>
              <a:rPr lang="en-GB" b="1" i="1" baseline="30000" dirty="0" err="1"/>
              <a:t>a</a:t>
            </a:r>
            <a:r>
              <a:rPr lang="en-GB" dirty="0"/>
              <a:t> mod </a:t>
            </a:r>
            <a:r>
              <a:rPr lang="en-GB" i="1" dirty="0"/>
              <a:t>p</a:t>
            </a:r>
            <a:endParaRPr lang="en-GB" dirty="0"/>
          </a:p>
          <a:p>
            <a:pPr lvl="1"/>
            <a:r>
              <a:rPr lang="en-GB" i="1" dirty="0"/>
              <a:t>A</a:t>
            </a:r>
            <a:r>
              <a:rPr lang="en-GB" dirty="0"/>
              <a:t> = 5</a:t>
            </a:r>
            <a:r>
              <a:rPr lang="en-GB" b="1" baseline="30000" dirty="0"/>
              <a:t>4</a:t>
            </a:r>
            <a:r>
              <a:rPr lang="en-GB" dirty="0"/>
              <a:t> mod 23 = 4 (this is Alice’s public key)</a:t>
            </a:r>
          </a:p>
          <a:p>
            <a:r>
              <a:rPr lang="en-GB" dirty="0"/>
              <a:t>Bob chooses a secret integer </a:t>
            </a:r>
            <a:r>
              <a:rPr lang="en-GB" b="1" i="1" dirty="0">
                <a:solidFill>
                  <a:srgbClr val="FF0000"/>
                </a:solidFill>
              </a:rPr>
              <a:t>b</a:t>
            </a:r>
            <a:r>
              <a:rPr lang="en-GB" dirty="0">
                <a:solidFill>
                  <a:srgbClr val="FF0000"/>
                </a:solidFill>
              </a:rPr>
              <a:t> = 3</a:t>
            </a:r>
            <a:r>
              <a:rPr lang="en-GB" dirty="0"/>
              <a:t>, then sends Alice </a:t>
            </a:r>
            <a:r>
              <a:rPr lang="en-GB" i="1" dirty="0"/>
              <a:t>B</a:t>
            </a:r>
            <a:r>
              <a:rPr lang="en-GB" dirty="0"/>
              <a:t> = </a:t>
            </a:r>
            <a:r>
              <a:rPr lang="en-GB" i="1" dirty="0" err="1"/>
              <a:t>g</a:t>
            </a:r>
            <a:r>
              <a:rPr lang="en-GB" b="1" i="1" baseline="30000" dirty="0" err="1"/>
              <a:t>b</a:t>
            </a:r>
            <a:r>
              <a:rPr lang="en-GB" dirty="0"/>
              <a:t> mod </a:t>
            </a:r>
            <a:r>
              <a:rPr lang="en-GB" i="1" dirty="0"/>
              <a:t>p</a:t>
            </a:r>
            <a:endParaRPr lang="en-GB" dirty="0"/>
          </a:p>
          <a:p>
            <a:pPr lvl="1"/>
            <a:r>
              <a:rPr lang="en-GB" i="1" dirty="0"/>
              <a:t>B</a:t>
            </a:r>
            <a:r>
              <a:rPr lang="en-GB" dirty="0"/>
              <a:t> = 5</a:t>
            </a:r>
            <a:r>
              <a:rPr lang="en-GB" b="1" baseline="30000" dirty="0"/>
              <a:t>3</a:t>
            </a:r>
            <a:r>
              <a:rPr lang="en-GB" dirty="0"/>
              <a:t> mod 23 = 10 (this is Bob’s public key)</a:t>
            </a:r>
          </a:p>
          <a:p>
            <a:r>
              <a:rPr lang="en-GB" dirty="0"/>
              <a:t>Alice computes </a:t>
            </a:r>
            <a:r>
              <a:rPr lang="en-GB" b="1" i="1" dirty="0"/>
              <a:t>s</a:t>
            </a:r>
            <a:r>
              <a:rPr lang="en-GB" dirty="0"/>
              <a:t> = </a:t>
            </a:r>
            <a:r>
              <a:rPr lang="en-GB" i="1" dirty="0"/>
              <a:t>B</a:t>
            </a:r>
            <a:r>
              <a:rPr lang="en-GB" b="1" i="1" baseline="30000" dirty="0"/>
              <a:t>a</a:t>
            </a:r>
            <a:r>
              <a:rPr lang="en-GB" dirty="0"/>
              <a:t> mod </a:t>
            </a:r>
            <a:r>
              <a:rPr lang="en-GB" i="1" dirty="0"/>
              <a:t>p</a:t>
            </a:r>
            <a:endParaRPr lang="en-GB" dirty="0"/>
          </a:p>
          <a:p>
            <a:pPr lvl="1"/>
            <a:r>
              <a:rPr lang="en-GB" b="1" i="1" dirty="0">
                <a:solidFill>
                  <a:srgbClr val="FF0000"/>
                </a:solidFill>
              </a:rPr>
              <a:t>s</a:t>
            </a:r>
            <a:r>
              <a:rPr lang="en-GB" dirty="0"/>
              <a:t> = 10</a:t>
            </a:r>
            <a:r>
              <a:rPr lang="en-GB" b="1" baseline="30000" dirty="0"/>
              <a:t>4</a:t>
            </a:r>
            <a:r>
              <a:rPr lang="en-GB" dirty="0"/>
              <a:t> mod 23 = 18 (this is Alice’s computation of the shared secret)</a:t>
            </a:r>
          </a:p>
          <a:p>
            <a:r>
              <a:rPr lang="en-GB" dirty="0"/>
              <a:t>Bob computes </a:t>
            </a:r>
            <a:r>
              <a:rPr lang="en-GB" b="1" i="1" dirty="0"/>
              <a:t>s</a:t>
            </a:r>
            <a:r>
              <a:rPr lang="en-GB" dirty="0"/>
              <a:t> = </a:t>
            </a:r>
            <a:r>
              <a:rPr lang="en-GB" i="1" dirty="0"/>
              <a:t>A</a:t>
            </a:r>
            <a:r>
              <a:rPr lang="en-GB" b="1" i="1" baseline="30000" dirty="0"/>
              <a:t>b</a:t>
            </a:r>
            <a:r>
              <a:rPr lang="en-GB" dirty="0"/>
              <a:t> mod </a:t>
            </a:r>
            <a:r>
              <a:rPr lang="en-GB" i="1" dirty="0"/>
              <a:t>p</a:t>
            </a:r>
            <a:endParaRPr lang="en-GB" dirty="0"/>
          </a:p>
          <a:p>
            <a:pPr lvl="1"/>
            <a:r>
              <a:rPr lang="en-GB" b="1" i="1" dirty="0">
                <a:solidFill>
                  <a:srgbClr val="FF0000"/>
                </a:solidFill>
              </a:rPr>
              <a:t>s</a:t>
            </a:r>
            <a:r>
              <a:rPr lang="en-GB" dirty="0"/>
              <a:t> = 4</a:t>
            </a:r>
            <a:r>
              <a:rPr lang="en-GB" b="1" baseline="30000" dirty="0"/>
              <a:t>3</a:t>
            </a:r>
            <a:r>
              <a:rPr lang="en-GB" dirty="0"/>
              <a:t> mod 23 = 18 (this is Bob’s computation of the shared secret)</a:t>
            </a:r>
          </a:p>
          <a:p>
            <a:r>
              <a:rPr lang="en-GB" dirty="0"/>
              <a:t>Alice and Bob now share a secret (the number 18). Eve, without knowing the either a or b cannot calculate S even if she knows p, g, A and B.</a:t>
            </a:r>
            <a:endParaRPr lang="en-US" dirty="0"/>
          </a:p>
        </p:txBody>
      </p:sp>
    </p:spTree>
    <p:extLst>
      <p:ext uri="{BB962C8B-B14F-4D97-AF65-F5344CB8AC3E}">
        <p14:creationId xmlns:p14="http://schemas.microsoft.com/office/powerpoint/2010/main" val="89573030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ecurity capabilities"/>
          <p:cNvSpPr txBox="1">
            <a:spLocks noGrp="1"/>
          </p:cNvSpPr>
          <p:nvPr>
            <p:ph type="title"/>
          </p:nvPr>
        </p:nvSpPr>
        <p:spPr>
          <a:prstGeom prst="rect">
            <a:avLst/>
          </a:prstGeom>
        </p:spPr>
        <p:txBody>
          <a:bodyPr/>
          <a:lstStyle/>
          <a:p>
            <a:r>
              <a:t>Security capabilities</a:t>
            </a:r>
          </a:p>
        </p:txBody>
      </p:sp>
      <p:sp>
        <p:nvSpPr>
          <p:cNvPr id="141" name="Primary capabilities…"/>
          <p:cNvSpPr txBox="1">
            <a:spLocks noGrp="1"/>
          </p:cNvSpPr>
          <p:nvPr>
            <p:ph sz="quarter" idx="10"/>
          </p:nvPr>
        </p:nvSpPr>
        <p:spPr>
          <a:prstGeom prst="rect">
            <a:avLst/>
          </a:prstGeom>
        </p:spPr>
        <p:txBody>
          <a:bodyPr/>
          <a:lstStyle/>
          <a:p>
            <a:r>
              <a:rPr dirty="0"/>
              <a:t>Primary capabilities</a:t>
            </a:r>
          </a:p>
          <a:p>
            <a:pPr marL="508007" lvl="1" indent="-190999">
              <a:spcBef>
                <a:spcPts val="211"/>
              </a:spcBef>
              <a:defRPr sz="2200"/>
            </a:pPr>
            <a:r>
              <a:rPr dirty="0"/>
              <a:t>Confidentiality</a:t>
            </a:r>
          </a:p>
          <a:p>
            <a:pPr marL="508007" lvl="1" indent="-190999">
              <a:spcBef>
                <a:spcPts val="211"/>
              </a:spcBef>
              <a:defRPr sz="2200"/>
            </a:pPr>
            <a:r>
              <a:rPr dirty="0"/>
              <a:t>Integrity</a:t>
            </a:r>
          </a:p>
          <a:p>
            <a:pPr marL="508007" lvl="1" indent="-190999">
              <a:spcBef>
                <a:spcPts val="211"/>
              </a:spcBef>
              <a:defRPr sz="2200"/>
            </a:pPr>
            <a:r>
              <a:rPr dirty="0"/>
              <a:t>Authenticity</a:t>
            </a:r>
          </a:p>
          <a:p>
            <a:pPr marL="508007" lvl="1" indent="-190999">
              <a:spcBef>
                <a:spcPts val="211"/>
              </a:spcBef>
              <a:defRPr sz="2200"/>
            </a:pPr>
            <a:r>
              <a:rPr dirty="0"/>
              <a:t>Authority</a:t>
            </a:r>
          </a:p>
          <a:p>
            <a:r>
              <a:rPr dirty="0"/>
              <a:t>Secondary capabilities</a:t>
            </a:r>
          </a:p>
          <a:p>
            <a:pPr marL="508007" lvl="1" indent="-190999">
              <a:spcBef>
                <a:spcPts val="211"/>
              </a:spcBef>
              <a:defRPr sz="2200"/>
            </a:pPr>
            <a:r>
              <a:rPr dirty="0"/>
              <a:t>Availability</a:t>
            </a:r>
          </a:p>
          <a:p>
            <a:pPr marL="508007" lvl="1" indent="-190999">
              <a:spcBef>
                <a:spcPts val="211"/>
              </a:spcBef>
              <a:defRPr sz="2200"/>
            </a:pPr>
            <a:r>
              <a:rPr dirty="0"/>
              <a:t>Reliability</a:t>
            </a:r>
          </a:p>
          <a:p>
            <a:pPr marL="508007" lvl="1" indent="-190999">
              <a:spcBef>
                <a:spcPts val="211"/>
              </a:spcBef>
              <a:defRPr sz="2200"/>
            </a:pPr>
            <a:r>
              <a:rPr dirty="0"/>
              <a:t>Repeatability</a:t>
            </a:r>
          </a:p>
        </p:txBody>
      </p:sp>
    </p:spTree>
    <p:extLst>
      <p:ext uri="{BB962C8B-B14F-4D97-AF65-F5344CB8AC3E}">
        <p14:creationId xmlns:p14="http://schemas.microsoft.com/office/powerpoint/2010/main" val="3206595260"/>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4007E3-6578-3D48-936F-5BC3B3691C5A}"/>
              </a:ext>
            </a:extLst>
          </p:cNvPr>
          <p:cNvSpPr>
            <a:spLocks noGrp="1"/>
          </p:cNvSpPr>
          <p:nvPr>
            <p:ph type="title"/>
          </p:nvPr>
        </p:nvSpPr>
        <p:spPr/>
        <p:txBody>
          <a:bodyPr/>
          <a:lstStyle/>
          <a:p>
            <a:r>
              <a:rPr lang="en-US" dirty="0"/>
              <a:t>Practical implementations of DHM</a:t>
            </a:r>
          </a:p>
        </p:txBody>
      </p:sp>
      <p:sp>
        <p:nvSpPr>
          <p:cNvPr id="3" name="Content Placeholder 2">
            <a:extLst>
              <a:ext uri="{FF2B5EF4-FFF2-40B4-BE49-F238E27FC236}">
                <a16:creationId xmlns:a16="http://schemas.microsoft.com/office/drawing/2014/main" id="{E30CC696-99A0-3D44-9ABF-2F3590DD2CAF}"/>
              </a:ext>
            </a:extLst>
          </p:cNvPr>
          <p:cNvSpPr>
            <a:spLocks noGrp="1"/>
          </p:cNvSpPr>
          <p:nvPr>
            <p:ph sz="quarter" idx="10"/>
          </p:nvPr>
        </p:nvSpPr>
        <p:spPr/>
        <p:txBody>
          <a:bodyPr/>
          <a:lstStyle/>
          <a:p>
            <a:r>
              <a:rPr lang="en-US" dirty="0"/>
              <a:t>In practice the numbers chosen are very large, hundreds of digits long (i.e. </a:t>
            </a:r>
            <a:r>
              <a:rPr lang="en-US" b="1" i="1" dirty="0">
                <a:solidFill>
                  <a:schemeClr val="accent2"/>
                </a:solidFill>
              </a:rPr>
              <a:t>p</a:t>
            </a:r>
            <a:r>
              <a:rPr lang="en-US" dirty="0"/>
              <a:t> is a large prime number of 500 or so digits long) </a:t>
            </a:r>
          </a:p>
          <a:p>
            <a:r>
              <a:rPr lang="en-US" dirty="0"/>
              <a:t>The core secret, </a:t>
            </a:r>
            <a:r>
              <a:rPr lang="en-US" b="1" dirty="0">
                <a:solidFill>
                  <a:srgbClr val="FF0000"/>
                </a:solidFill>
              </a:rPr>
              <a:t>a</a:t>
            </a:r>
            <a:r>
              <a:rPr lang="en-US" dirty="0"/>
              <a:t> or </a:t>
            </a:r>
            <a:r>
              <a:rPr lang="en-US" b="1" dirty="0">
                <a:solidFill>
                  <a:srgbClr val="FF0000"/>
                </a:solidFill>
              </a:rPr>
              <a:t>b</a:t>
            </a:r>
            <a:r>
              <a:rPr lang="en-US" dirty="0"/>
              <a:t>, has to be stored in such a way that is can never leak</a:t>
            </a:r>
          </a:p>
          <a:p>
            <a:endParaRPr lang="en-US" dirty="0"/>
          </a:p>
        </p:txBody>
      </p:sp>
    </p:spTree>
    <p:extLst>
      <p:ext uri="{BB962C8B-B14F-4D97-AF65-F5344CB8AC3E}">
        <p14:creationId xmlns:p14="http://schemas.microsoft.com/office/powerpoint/2010/main" val="1780269316"/>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E6A45-754C-1140-85BF-7B67F132F4D0}"/>
              </a:ext>
            </a:extLst>
          </p:cNvPr>
          <p:cNvSpPr>
            <a:spLocks noGrp="1"/>
          </p:cNvSpPr>
          <p:nvPr>
            <p:ph type="title"/>
          </p:nvPr>
        </p:nvSpPr>
        <p:spPr/>
        <p:txBody>
          <a:bodyPr/>
          <a:lstStyle/>
          <a:p>
            <a:r>
              <a:rPr lang="en-US" dirty="0"/>
              <a:t>Multiple approaches to asymmetric cryptography</a:t>
            </a:r>
          </a:p>
        </p:txBody>
      </p:sp>
      <p:sp>
        <p:nvSpPr>
          <p:cNvPr id="3" name="Content Placeholder 2">
            <a:extLst>
              <a:ext uri="{FF2B5EF4-FFF2-40B4-BE49-F238E27FC236}">
                <a16:creationId xmlns:a16="http://schemas.microsoft.com/office/drawing/2014/main" id="{E7D04639-89FE-5E41-AC4C-4EA5AA803EEA}"/>
              </a:ext>
            </a:extLst>
          </p:cNvPr>
          <p:cNvSpPr>
            <a:spLocks noGrp="1"/>
          </p:cNvSpPr>
          <p:nvPr>
            <p:ph sz="quarter" idx="10"/>
          </p:nvPr>
        </p:nvSpPr>
        <p:spPr/>
        <p:txBody>
          <a:bodyPr/>
          <a:lstStyle/>
          <a:p>
            <a:pPr marL="342900" indent="-342900">
              <a:buFont typeface="Arial" panose="020B0604020202020204" pitchFamily="34" charset="0"/>
              <a:buChar char="•"/>
            </a:pPr>
            <a:r>
              <a:rPr lang="en-US" dirty="0"/>
              <a:t>Conventional such as Diffie-Hellman-Merkle, the </a:t>
            </a:r>
            <a:r>
              <a:rPr lang="en-US" dirty="0" err="1"/>
              <a:t>Rivest</a:t>
            </a:r>
            <a:r>
              <a:rPr lang="en-US" dirty="0"/>
              <a:t>-Shamir-</a:t>
            </a:r>
            <a:r>
              <a:rPr lang="en-US" dirty="0" err="1"/>
              <a:t>Aldeman</a:t>
            </a:r>
            <a:r>
              <a:rPr lang="en-US" dirty="0"/>
              <a:t> approach, the Elliptical Curve Cryptography approach</a:t>
            </a:r>
          </a:p>
          <a:p>
            <a:pPr marL="702900" lvl="1" indent="-342900">
              <a:buFont typeface="Arial" panose="020B0604020202020204" pitchFamily="34" charset="0"/>
              <a:buChar char="•"/>
            </a:pPr>
            <a:r>
              <a:rPr lang="en-US" dirty="0"/>
              <a:t>In all these cases the private key is used to generate the public key, so Alice generates her own key pair</a:t>
            </a:r>
          </a:p>
          <a:p>
            <a:pPr marL="342900" indent="-342900">
              <a:buFont typeface="Arial" panose="020B0604020202020204" pitchFamily="34" charset="0"/>
              <a:buChar char="•"/>
            </a:pPr>
            <a:r>
              <a:rPr lang="en-US" dirty="0"/>
              <a:t>Less conventional approaches include Attribute Based Crypto, Identity Based Crypto</a:t>
            </a:r>
          </a:p>
          <a:p>
            <a:pPr marL="702900" lvl="1" indent="-342900">
              <a:buFont typeface="Arial" panose="020B0604020202020204" pitchFamily="34" charset="0"/>
              <a:buChar char="•"/>
            </a:pPr>
            <a:r>
              <a:rPr lang="en-US" dirty="0"/>
              <a:t>In such cases the private key is generated by a trusted entity (not Alice herself) but the public key (e.g. an email address of Alice in IBE) is uniquely associated to Alice</a:t>
            </a:r>
          </a:p>
        </p:txBody>
      </p:sp>
    </p:spTree>
    <p:extLst>
      <p:ext uri="{BB962C8B-B14F-4D97-AF65-F5344CB8AC3E}">
        <p14:creationId xmlns:p14="http://schemas.microsoft.com/office/powerpoint/2010/main" val="84574108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879AF6-E485-1D40-9F4E-163E68243398}"/>
              </a:ext>
            </a:extLst>
          </p:cNvPr>
          <p:cNvSpPr>
            <a:spLocks noGrp="1"/>
          </p:cNvSpPr>
          <p:nvPr>
            <p:ph type="title"/>
          </p:nvPr>
        </p:nvSpPr>
        <p:spPr/>
        <p:txBody>
          <a:bodyPr/>
          <a:lstStyle/>
          <a:p>
            <a:r>
              <a:rPr lang="en-US" dirty="0"/>
              <a:t>Some issues around asymmetric crypto</a:t>
            </a:r>
          </a:p>
        </p:txBody>
      </p:sp>
      <p:sp>
        <p:nvSpPr>
          <p:cNvPr id="3" name="Content Placeholder 2">
            <a:extLst>
              <a:ext uri="{FF2B5EF4-FFF2-40B4-BE49-F238E27FC236}">
                <a16:creationId xmlns:a16="http://schemas.microsoft.com/office/drawing/2014/main" id="{3FB427C8-00B7-2949-8908-96069346239B}"/>
              </a:ext>
            </a:extLst>
          </p:cNvPr>
          <p:cNvSpPr>
            <a:spLocks noGrp="1"/>
          </p:cNvSpPr>
          <p:nvPr>
            <p:ph sz="quarter" idx="10"/>
          </p:nvPr>
        </p:nvSpPr>
        <p:spPr/>
        <p:txBody>
          <a:bodyPr/>
          <a:lstStyle/>
          <a:p>
            <a:pPr marL="342900" indent="-342900">
              <a:buFont typeface="Arial" panose="020B0604020202020204" pitchFamily="34" charset="0"/>
              <a:buChar char="•"/>
            </a:pPr>
            <a:r>
              <a:rPr lang="en-US" dirty="0"/>
              <a:t>Asymmetric cryptographic operations are relatively slow (c.f. symmetric crypto)</a:t>
            </a:r>
          </a:p>
          <a:p>
            <a:pPr marL="342900" indent="-342900">
              <a:buFont typeface="Arial" panose="020B0604020202020204" pitchFamily="34" charset="0"/>
              <a:buChar char="•"/>
            </a:pPr>
            <a:r>
              <a:rPr lang="en-US" dirty="0"/>
              <a:t>Asymmetric cryptography is at greater risk from quantum computing (c.f. symmetric crypto)</a:t>
            </a:r>
          </a:p>
        </p:txBody>
      </p:sp>
    </p:spTree>
    <p:extLst>
      <p:ext uri="{BB962C8B-B14F-4D97-AF65-F5344CB8AC3E}">
        <p14:creationId xmlns:p14="http://schemas.microsoft.com/office/powerpoint/2010/main" val="1204544451"/>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9791379-7428-D64B-A45D-74371B1007A5}"/>
              </a:ext>
            </a:extLst>
          </p:cNvPr>
          <p:cNvSpPr>
            <a:spLocks noGrp="1"/>
          </p:cNvSpPr>
          <p:nvPr>
            <p:ph type="title"/>
          </p:nvPr>
        </p:nvSpPr>
        <p:spPr/>
        <p:txBody>
          <a:bodyPr/>
          <a:lstStyle/>
          <a:p>
            <a:r>
              <a:rPr lang="en-US" dirty="0"/>
              <a:t>Programming guide for secure IoT</a:t>
            </a:r>
          </a:p>
        </p:txBody>
      </p:sp>
    </p:spTree>
    <p:extLst>
      <p:ext uri="{BB962C8B-B14F-4D97-AF65-F5344CB8AC3E}">
        <p14:creationId xmlns:p14="http://schemas.microsoft.com/office/powerpoint/2010/main" val="4287114056"/>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E394E4-E39D-CF4A-A498-F2630B9C6A5F}"/>
              </a:ext>
            </a:extLst>
          </p:cNvPr>
          <p:cNvSpPr>
            <a:spLocks noGrp="1"/>
          </p:cNvSpPr>
          <p:nvPr>
            <p:ph type="title"/>
          </p:nvPr>
        </p:nvSpPr>
        <p:spPr/>
        <p:txBody>
          <a:bodyPr/>
          <a:lstStyle/>
          <a:p>
            <a:r>
              <a:rPr lang="en-US" dirty="0"/>
              <a:t>Safe and secure programming</a:t>
            </a:r>
          </a:p>
        </p:txBody>
      </p:sp>
      <p:sp>
        <p:nvSpPr>
          <p:cNvPr id="3" name="Content Placeholder 2">
            <a:extLst>
              <a:ext uri="{FF2B5EF4-FFF2-40B4-BE49-F238E27FC236}">
                <a16:creationId xmlns:a16="http://schemas.microsoft.com/office/drawing/2014/main" id="{D7986519-F0ED-A748-A0AE-CAA55BEB49A7}"/>
              </a:ext>
            </a:extLst>
          </p:cNvPr>
          <p:cNvSpPr>
            <a:spLocks noGrp="1"/>
          </p:cNvSpPr>
          <p:nvPr>
            <p:ph sz="quarter" idx="10"/>
          </p:nvPr>
        </p:nvSpPr>
        <p:spPr/>
        <p:txBody>
          <a:bodyPr>
            <a:normAutofit fontScale="92500" lnSpcReduction="10000"/>
          </a:bodyPr>
          <a:lstStyle/>
          <a:p>
            <a:pPr hangingPunct="0"/>
            <a:r>
              <a:rPr lang="en-GB" dirty="0"/>
              <a:t>Some programming languages are more open to allowing security errors than others. </a:t>
            </a:r>
          </a:p>
          <a:p>
            <a:pPr hangingPunct="0"/>
            <a:r>
              <a:rPr lang="en-GB" dirty="0"/>
              <a:t>How data is passed between functions is one concern, and the interpretation of data at source and destination is often a difficulty. </a:t>
            </a:r>
          </a:p>
          <a:p>
            <a:pPr hangingPunct="0"/>
            <a:r>
              <a:rPr lang="en-GB" dirty="0"/>
              <a:t>Programming in such a way that the likelihood of introducing errors is minimised is essential. </a:t>
            </a:r>
          </a:p>
          <a:p>
            <a:pPr hangingPunct="0"/>
            <a:r>
              <a:rPr lang="en-GB" dirty="0"/>
              <a:t>The choice of language, compiler, operating system, even of processor all contribute to the success of safe and secure programming. At root however is the ability of the programmer to avoid traps – clarity, simplicity, documentation</a:t>
            </a:r>
          </a:p>
        </p:txBody>
      </p:sp>
      <p:sp>
        <p:nvSpPr>
          <p:cNvPr id="4" name="Footer Placeholder 3">
            <a:extLst>
              <a:ext uri="{FF2B5EF4-FFF2-40B4-BE49-F238E27FC236}">
                <a16:creationId xmlns:a16="http://schemas.microsoft.com/office/drawing/2014/main" id="{A2373B6E-46EE-D945-A7BE-21B9B5EB7E4B}"/>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21803914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5FD3AD-D8CF-3A40-BC6A-4CF64D2BE19B}"/>
              </a:ext>
            </a:extLst>
          </p:cNvPr>
          <p:cNvSpPr>
            <a:spLocks noGrp="1"/>
          </p:cNvSpPr>
          <p:nvPr>
            <p:ph type="title"/>
          </p:nvPr>
        </p:nvSpPr>
        <p:spPr/>
        <p:txBody>
          <a:bodyPr/>
          <a:lstStyle/>
          <a:p>
            <a:r>
              <a:rPr lang="en-US" dirty="0"/>
              <a:t>Memory problems #1</a:t>
            </a:r>
          </a:p>
        </p:txBody>
      </p:sp>
      <p:sp>
        <p:nvSpPr>
          <p:cNvPr id="3" name="Content Placeholder 2">
            <a:extLst>
              <a:ext uri="{FF2B5EF4-FFF2-40B4-BE49-F238E27FC236}">
                <a16:creationId xmlns:a16="http://schemas.microsoft.com/office/drawing/2014/main" id="{3E535B35-AB65-674E-81AC-FBBB60EB5235}"/>
              </a:ext>
            </a:extLst>
          </p:cNvPr>
          <p:cNvSpPr>
            <a:spLocks noGrp="1"/>
          </p:cNvSpPr>
          <p:nvPr>
            <p:ph sz="quarter" idx="10"/>
          </p:nvPr>
        </p:nvSpPr>
        <p:spPr/>
        <p:txBody>
          <a:bodyPr>
            <a:normAutofit fontScale="92500" lnSpcReduction="10000"/>
          </a:bodyPr>
          <a:lstStyle/>
          <a:p>
            <a:pPr hangingPunct="0"/>
            <a:r>
              <a:rPr lang="en-GB" dirty="0"/>
              <a:t>Using more memory than is required allows unexpected data to leak into and out of a system. For example if a programmer wants to store 10 characters, he can (using C) use the code:</a:t>
            </a:r>
          </a:p>
          <a:p>
            <a:pPr marL="342900" indent="-342900" hangingPunct="0">
              <a:buFont typeface="Arial" panose="020B0604020202020204" pitchFamily="34" charset="0"/>
              <a:buChar char="•"/>
            </a:pPr>
            <a:r>
              <a:rPr lang="en-GB" dirty="0"/>
              <a:t>char *</a:t>
            </a:r>
            <a:r>
              <a:rPr lang="en-GB" dirty="0" err="1"/>
              <a:t>ptr</a:t>
            </a:r>
            <a:r>
              <a:rPr lang="en-GB" dirty="0"/>
              <a:t> = (char *) malloc(10);</a:t>
            </a:r>
          </a:p>
          <a:p>
            <a:pPr hangingPunct="0"/>
            <a:r>
              <a:rPr lang="en-GB" dirty="0"/>
              <a:t> This allocates 10 bytes of storage at the memory address of </a:t>
            </a:r>
            <a:r>
              <a:rPr lang="en-GB" dirty="0" err="1"/>
              <a:t>ptr</a:t>
            </a:r>
            <a:r>
              <a:rPr lang="en-GB" dirty="0"/>
              <a:t>. Now the programmer can attempt to store something at that location.</a:t>
            </a:r>
          </a:p>
          <a:p>
            <a:pPr marL="342900" indent="-342900" hangingPunct="0">
              <a:buFont typeface="Arial" panose="020B0604020202020204" pitchFamily="34" charset="0"/>
              <a:buChar char="•"/>
            </a:pPr>
            <a:r>
              <a:rPr lang="en-GB" dirty="0"/>
              <a:t>char  name[20];</a:t>
            </a:r>
          </a:p>
          <a:p>
            <a:pPr marL="342900" indent="-342900" hangingPunct="0">
              <a:buFont typeface="Arial" panose="020B0604020202020204" pitchFamily="34" charset="0"/>
              <a:buChar char="•"/>
            </a:pPr>
            <a:r>
              <a:rPr lang="en-GB" dirty="0" err="1"/>
              <a:t>memcpy</a:t>
            </a:r>
            <a:r>
              <a:rPr lang="en-GB" dirty="0"/>
              <a:t> (name, </a:t>
            </a:r>
            <a:r>
              <a:rPr lang="en-GB" dirty="0" err="1"/>
              <a:t>ptr</a:t>
            </a:r>
            <a:r>
              <a:rPr lang="en-GB" dirty="0"/>
              <a:t>, 20);</a:t>
            </a:r>
          </a:p>
          <a:p>
            <a:pPr hangingPunct="0"/>
            <a:r>
              <a:rPr lang="en-GB" dirty="0"/>
              <a:t>This tries to store a 20 byte record at a 10 byte location. </a:t>
            </a:r>
          </a:p>
          <a:p>
            <a:endParaRPr lang="en-US" dirty="0"/>
          </a:p>
        </p:txBody>
      </p:sp>
    </p:spTree>
    <p:extLst>
      <p:ext uri="{BB962C8B-B14F-4D97-AF65-F5344CB8AC3E}">
        <p14:creationId xmlns:p14="http://schemas.microsoft.com/office/powerpoint/2010/main" val="3778674066"/>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3725C9-3CE2-3940-AE0B-2159722483B9}"/>
              </a:ext>
            </a:extLst>
          </p:cNvPr>
          <p:cNvSpPr>
            <a:spLocks noGrp="1"/>
          </p:cNvSpPr>
          <p:nvPr>
            <p:ph type="title"/>
          </p:nvPr>
        </p:nvSpPr>
        <p:spPr>
          <a:xfrm>
            <a:off x="609759" y="274702"/>
            <a:ext cx="9525657" cy="866110"/>
          </a:xfrm>
          <a:prstGeom prst="rect">
            <a:avLst/>
          </a:prstGeom>
        </p:spPr>
        <p:txBody>
          <a:bodyPr anchor="b">
            <a:normAutofit/>
          </a:bodyPr>
          <a:lstStyle/>
          <a:p>
            <a:r>
              <a:rPr lang="en-US" dirty="0"/>
              <a:t>Memory problems #2</a:t>
            </a:r>
          </a:p>
        </p:txBody>
      </p:sp>
      <p:graphicFrame>
        <p:nvGraphicFramePr>
          <p:cNvPr id="5" name="Content Placeholder 2">
            <a:extLst>
              <a:ext uri="{FF2B5EF4-FFF2-40B4-BE49-F238E27FC236}">
                <a16:creationId xmlns:a16="http://schemas.microsoft.com/office/drawing/2014/main" id="{D39A4068-3A7D-435D-BC0B-5AB8606167F7}"/>
              </a:ext>
            </a:extLst>
          </p:cNvPr>
          <p:cNvGraphicFramePr>
            <a:graphicFrameLocks noGrp="1"/>
          </p:cNvGraphicFramePr>
          <p:nvPr>
            <p:ph sz="quarter" idx="10"/>
            <p:extLst>
              <p:ext uri="{D42A27DB-BD31-4B8C-83A1-F6EECF244321}">
                <p14:modId xmlns:p14="http://schemas.microsoft.com/office/powerpoint/2010/main" val="2835708074"/>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524997194"/>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60A23-3FF9-804C-BA7B-ADD195E9970D}"/>
              </a:ext>
            </a:extLst>
          </p:cNvPr>
          <p:cNvSpPr>
            <a:spLocks noGrp="1"/>
          </p:cNvSpPr>
          <p:nvPr>
            <p:ph type="title"/>
          </p:nvPr>
        </p:nvSpPr>
        <p:spPr/>
        <p:txBody>
          <a:bodyPr/>
          <a:lstStyle/>
          <a:p>
            <a:r>
              <a:rPr lang="en-US" dirty="0"/>
              <a:t>Memory leak example</a:t>
            </a:r>
          </a:p>
        </p:txBody>
      </p:sp>
      <p:sp>
        <p:nvSpPr>
          <p:cNvPr id="3" name="Content Placeholder 2">
            <a:extLst>
              <a:ext uri="{FF2B5EF4-FFF2-40B4-BE49-F238E27FC236}">
                <a16:creationId xmlns:a16="http://schemas.microsoft.com/office/drawing/2014/main" id="{D3E4085E-42E2-E84D-9827-848EA25641AE}"/>
              </a:ext>
            </a:extLst>
          </p:cNvPr>
          <p:cNvSpPr>
            <a:spLocks noGrp="1"/>
          </p:cNvSpPr>
          <p:nvPr>
            <p:ph sz="quarter" idx="10"/>
          </p:nvPr>
        </p:nvSpPr>
        <p:spPr/>
        <p:txBody>
          <a:bodyPr>
            <a:normAutofit fontScale="85000" lnSpcReduction="20000"/>
          </a:bodyPr>
          <a:lstStyle/>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When button is pressed for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r>
              <a:rPr lang="en-GB" dirty="0">
                <a:latin typeface="Courier New" panose="02070309020205020404" pitchFamily="49" charset="0"/>
                <a:ea typeface="Times New Roman" panose="02020603050405020304" pitchFamily="18" charset="0"/>
                <a:cs typeface="Times New Roman" panose="02020603050405020304" pitchFamily="18" charset="0"/>
              </a:rPr>
              <a:t>:</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Allocate memory for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endParaRPr lang="en-GB" dirty="0">
              <a:latin typeface="Courier New" panose="02070309020205020404" pitchFamily="49" charset="0"/>
              <a:ea typeface="Times New Roman" panose="02020603050405020304" pitchFamily="18" charset="0"/>
              <a:cs typeface="Times New Roman" panose="02020603050405020304" pitchFamily="18" charset="0"/>
            </a:endParaRP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Store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r>
              <a:rPr lang="en-GB" dirty="0">
                <a:latin typeface="Courier New" panose="02070309020205020404" pitchFamily="49" charset="0"/>
                <a:ea typeface="Times New Roman" panose="02020603050405020304" pitchFamily="18" charset="0"/>
                <a:cs typeface="Times New Roman" panose="02020603050405020304" pitchFamily="18" charset="0"/>
              </a:rPr>
              <a:t> (variable) in memory</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if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r>
              <a:rPr lang="en-GB" dirty="0">
                <a:latin typeface="Courier New" panose="02070309020205020404" pitchFamily="49" charset="0"/>
                <a:ea typeface="Times New Roman" panose="02020603050405020304" pitchFamily="18" charset="0"/>
                <a:cs typeface="Times New Roman" panose="02020603050405020304" pitchFamily="18" charset="0"/>
              </a:rPr>
              <a:t> = </a:t>
            </a:r>
            <a:r>
              <a:rPr lang="en-GB" dirty="0" err="1">
                <a:latin typeface="Courier New" panose="02070309020205020404" pitchFamily="49" charset="0"/>
                <a:ea typeface="Times New Roman" panose="02020603050405020304" pitchFamily="18" charset="0"/>
                <a:cs typeface="Times New Roman" panose="02020603050405020304" pitchFamily="18" charset="0"/>
              </a:rPr>
              <a:t>current_floor</a:t>
            </a:r>
            <a:r>
              <a:rPr lang="en-GB" dirty="0">
                <a:latin typeface="Courier New" panose="02070309020205020404" pitchFamily="49" charset="0"/>
                <a:ea typeface="Times New Roman" panose="02020603050405020304" pitchFamily="18" charset="0"/>
                <a:cs typeface="Times New Roman" panose="02020603050405020304" pitchFamily="18" charset="0"/>
              </a:rPr>
              <a:t> {</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finish</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Else {</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Wait until the lift is idle</a:t>
            </a: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Go to the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endParaRPr lang="en-GB" dirty="0">
              <a:latin typeface="Courier New" panose="02070309020205020404" pitchFamily="49" charset="0"/>
              <a:ea typeface="Times New Roman" panose="02020603050405020304" pitchFamily="18" charset="0"/>
              <a:cs typeface="Times New Roman" panose="02020603050405020304" pitchFamily="18" charset="0"/>
            </a:endParaRP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Release the memory for </a:t>
            </a:r>
            <a:r>
              <a:rPr lang="en-GB" dirty="0" err="1">
                <a:latin typeface="Courier New" panose="02070309020205020404" pitchFamily="49" charset="0"/>
                <a:ea typeface="Times New Roman" panose="02020603050405020304" pitchFamily="18" charset="0"/>
                <a:cs typeface="Times New Roman" panose="02020603050405020304" pitchFamily="18" charset="0"/>
              </a:rPr>
              <a:t>requested_floor</a:t>
            </a:r>
            <a:endParaRPr lang="en-GB" dirty="0">
              <a:latin typeface="Courier New" panose="02070309020205020404" pitchFamily="49" charset="0"/>
              <a:ea typeface="Times New Roman" panose="02020603050405020304" pitchFamily="18" charset="0"/>
              <a:cs typeface="Times New Roman" panose="02020603050405020304" pitchFamily="18" charset="0"/>
            </a:endParaRPr>
          </a:p>
          <a:p>
            <a:pPr hangingPunct="0">
              <a:spcBef>
                <a:spcPts val="0"/>
              </a:spcBef>
              <a:spcAft>
                <a:spcPts val="0"/>
              </a:spcAft>
              <a:tabLst>
                <a:tab pos="243840" algn="l"/>
                <a:tab pos="487680" algn="l"/>
                <a:tab pos="731520" algn="l"/>
                <a:tab pos="975360" algn="l"/>
                <a:tab pos="1219200" algn="l"/>
                <a:tab pos="1463040" algn="l"/>
                <a:tab pos="1706880" algn="l"/>
                <a:tab pos="1950720" algn="l"/>
                <a:tab pos="2194560" algn="l"/>
                <a:tab pos="2438400" algn="l"/>
                <a:tab pos="2682240" algn="l"/>
                <a:tab pos="2926080" algn="l"/>
                <a:tab pos="3169920" algn="l"/>
                <a:tab pos="3413760" algn="l"/>
                <a:tab pos="3657600" algn="l"/>
                <a:tab pos="3901440" algn="l"/>
                <a:tab pos="4145280" algn="l"/>
                <a:tab pos="4389120" algn="l"/>
                <a:tab pos="4632960" algn="l"/>
                <a:tab pos="4876800" algn="l"/>
                <a:tab pos="5120640" algn="l"/>
                <a:tab pos="5364480" algn="l"/>
                <a:tab pos="5608320" algn="l"/>
                <a:tab pos="5852160" algn="l"/>
              </a:tabLst>
            </a:pPr>
            <a:r>
              <a:rPr lang="en-GB" dirty="0">
                <a:latin typeface="Courier New" panose="02070309020205020404" pitchFamily="49" charset="0"/>
                <a:ea typeface="Times New Roman" panose="02020603050405020304" pitchFamily="18" charset="0"/>
                <a:cs typeface="Times New Roman" panose="02020603050405020304" pitchFamily="18" charset="0"/>
              </a:rPr>
              <a:t>    }</a:t>
            </a:r>
          </a:p>
          <a:p>
            <a:r>
              <a:rPr lang="en-GB" dirty="0"/>
              <a:t>The example will cause a memory leak if the lift is already at the target floor (</a:t>
            </a:r>
            <a:r>
              <a:rPr lang="en-GB" dirty="0" err="1"/>
              <a:t>requested_floor</a:t>
            </a:r>
            <a:r>
              <a:rPr lang="en-GB" dirty="0"/>
              <a:t>) as the condition that is triggered to release the memory is never invoked. </a:t>
            </a:r>
          </a:p>
        </p:txBody>
      </p:sp>
      <p:sp>
        <p:nvSpPr>
          <p:cNvPr id="4" name="Footer Placeholder 3">
            <a:extLst>
              <a:ext uri="{FF2B5EF4-FFF2-40B4-BE49-F238E27FC236}">
                <a16:creationId xmlns:a16="http://schemas.microsoft.com/office/drawing/2014/main" id="{90184EFD-BCD9-F747-94B1-9B4D0D8F50A3}"/>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559297790"/>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BE83E-2B3F-AA41-ACD8-C21D47E0F16C}"/>
              </a:ext>
            </a:extLst>
          </p:cNvPr>
          <p:cNvSpPr>
            <a:spLocks noGrp="1"/>
          </p:cNvSpPr>
          <p:nvPr>
            <p:ph type="title"/>
          </p:nvPr>
        </p:nvSpPr>
        <p:spPr/>
        <p:txBody>
          <a:bodyPr/>
          <a:lstStyle/>
          <a:p>
            <a:r>
              <a:rPr lang="en-US" dirty="0"/>
              <a:t>SQL Injection and similar</a:t>
            </a:r>
          </a:p>
        </p:txBody>
      </p:sp>
      <p:sp>
        <p:nvSpPr>
          <p:cNvPr id="3" name="Content Placeholder 2">
            <a:extLst>
              <a:ext uri="{FF2B5EF4-FFF2-40B4-BE49-F238E27FC236}">
                <a16:creationId xmlns:a16="http://schemas.microsoft.com/office/drawing/2014/main" id="{B8F006FC-4956-2244-B90A-FC941C34EB6C}"/>
              </a:ext>
            </a:extLst>
          </p:cNvPr>
          <p:cNvSpPr>
            <a:spLocks noGrp="1"/>
          </p:cNvSpPr>
          <p:nvPr>
            <p:ph sz="quarter" idx="10"/>
          </p:nvPr>
        </p:nvSpPr>
        <p:spPr>
          <a:xfrm>
            <a:off x="609758" y="1600570"/>
            <a:ext cx="8904190" cy="4040687"/>
          </a:xfrm>
        </p:spPr>
        <p:txBody>
          <a:bodyPr/>
          <a:lstStyle/>
          <a:p>
            <a:r>
              <a:rPr lang="en-GB" dirty="0"/>
              <a:t>The database query language, Structured Query Language (SQL), can be made to introduce significant errors by injecting queries into queries. </a:t>
            </a:r>
          </a:p>
          <a:p>
            <a:endParaRPr lang="en-US" dirty="0"/>
          </a:p>
        </p:txBody>
      </p:sp>
      <p:sp>
        <p:nvSpPr>
          <p:cNvPr id="5" name="Rectangle 2">
            <a:extLst>
              <a:ext uri="{FF2B5EF4-FFF2-40B4-BE49-F238E27FC236}">
                <a16:creationId xmlns:a16="http://schemas.microsoft.com/office/drawing/2014/main" id="{D3117644-1332-6F40-BEF6-8167071605C4}"/>
              </a:ext>
            </a:extLst>
          </p:cNvPr>
          <p:cNvSpPr>
            <a:spLocks noChangeArrowheads="1"/>
          </p:cNvSpPr>
          <p:nvPr/>
        </p:nvSpPr>
        <p:spPr bwMode="auto">
          <a:xfrm>
            <a:off x="0" y="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3073" name="Picture 1" descr="Exploits of a Mom">
            <a:extLst>
              <a:ext uri="{FF2B5EF4-FFF2-40B4-BE49-F238E27FC236}">
                <a16:creationId xmlns:a16="http://schemas.microsoft.com/office/drawing/2014/main" id="{380689AB-CD19-C04C-905D-FE9995A96547}"/>
              </a:ext>
            </a:extLst>
          </p:cNvPr>
          <p:cNvPicPr>
            <a:picLocks noChangeAspect="1" noChangeArrowheads="1"/>
          </p:cNvPicPr>
          <p:nvPr/>
        </p:nvPicPr>
        <p:blipFill>
          <a:blip r:embed="rId3" r:link="rId4">
            <a:extLst>
              <a:ext uri="{28A0092B-C50C-407E-A947-70E740481C1C}">
                <a14:useLocalDpi xmlns:a14="http://schemas.microsoft.com/office/drawing/2010/main" val="0"/>
              </a:ext>
            </a:extLst>
          </a:blip>
          <a:srcRect/>
          <a:stretch>
            <a:fillRect/>
          </a:stretch>
        </p:blipFill>
        <p:spPr bwMode="auto">
          <a:xfrm>
            <a:off x="732114" y="3056969"/>
            <a:ext cx="7485841" cy="22985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3245322"/>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E06ED2-35F2-3341-B156-8B02239BEA34}"/>
              </a:ext>
            </a:extLst>
          </p:cNvPr>
          <p:cNvSpPr>
            <a:spLocks noGrp="1"/>
          </p:cNvSpPr>
          <p:nvPr>
            <p:ph type="title"/>
          </p:nvPr>
        </p:nvSpPr>
        <p:spPr/>
        <p:txBody>
          <a:bodyPr/>
          <a:lstStyle/>
          <a:p>
            <a:r>
              <a:rPr lang="en-US" dirty="0"/>
              <a:t>SQL injection countermeasures</a:t>
            </a:r>
          </a:p>
        </p:txBody>
      </p:sp>
      <p:sp>
        <p:nvSpPr>
          <p:cNvPr id="3" name="Content Placeholder 2">
            <a:extLst>
              <a:ext uri="{FF2B5EF4-FFF2-40B4-BE49-F238E27FC236}">
                <a16:creationId xmlns:a16="http://schemas.microsoft.com/office/drawing/2014/main" id="{ED038D24-7B7E-2A42-ACF9-E22A24E791E8}"/>
              </a:ext>
            </a:extLst>
          </p:cNvPr>
          <p:cNvSpPr>
            <a:spLocks noGrp="1"/>
          </p:cNvSpPr>
          <p:nvPr>
            <p:ph sz="quarter" idx="10"/>
          </p:nvPr>
        </p:nvSpPr>
        <p:spPr/>
        <p:txBody>
          <a:bodyPr/>
          <a:lstStyle/>
          <a:p>
            <a:r>
              <a:rPr lang="en-GB" dirty="0"/>
              <a:t>Countermeasures against SQL Injection centre on parsing of the input prior to execution in order to recognise and trap injected code </a:t>
            </a:r>
          </a:p>
          <a:p>
            <a:pPr marL="342900" indent="-342900">
              <a:buFont typeface="Arial" panose="020B0604020202020204" pitchFamily="34" charset="0"/>
              <a:buChar char="•"/>
            </a:pPr>
            <a:r>
              <a:rPr lang="en-GB" dirty="0"/>
              <a:t>Alternatively: Only allow valid queries into the system</a:t>
            </a:r>
          </a:p>
          <a:p>
            <a:r>
              <a:rPr lang="en-GB" dirty="0"/>
              <a:t>Ideally use parameterized queries (where the parameter is not part of the executed statement)</a:t>
            </a:r>
            <a:endParaRPr lang="en-US" dirty="0"/>
          </a:p>
        </p:txBody>
      </p:sp>
    </p:spTree>
    <p:extLst>
      <p:ext uri="{BB962C8B-B14F-4D97-AF65-F5344CB8AC3E}">
        <p14:creationId xmlns:p14="http://schemas.microsoft.com/office/powerpoint/2010/main" val="236297551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98EF7E-580F-8547-9C4E-9F33C25DC446}"/>
              </a:ext>
            </a:extLst>
          </p:cNvPr>
          <p:cNvSpPr>
            <a:spLocks noGrp="1"/>
          </p:cNvSpPr>
          <p:nvPr>
            <p:ph type="title"/>
          </p:nvPr>
        </p:nvSpPr>
        <p:spPr/>
        <p:txBody>
          <a:bodyPr/>
          <a:lstStyle/>
          <a:p>
            <a:r>
              <a:rPr lang="en-US" dirty="0"/>
              <a:t>Authentication</a:t>
            </a:r>
          </a:p>
        </p:txBody>
      </p:sp>
      <p:sp>
        <p:nvSpPr>
          <p:cNvPr id="3" name="Text Placeholder 2">
            <a:extLst>
              <a:ext uri="{FF2B5EF4-FFF2-40B4-BE49-F238E27FC236}">
                <a16:creationId xmlns:a16="http://schemas.microsoft.com/office/drawing/2014/main" id="{8ACA2FB1-3A77-CF4D-AABD-592BB3BD76E7}"/>
              </a:ext>
            </a:extLst>
          </p:cNvPr>
          <p:cNvSpPr>
            <a:spLocks noGrp="1"/>
          </p:cNvSpPr>
          <p:nvPr>
            <p:ph sz="quarter" idx="10"/>
          </p:nvPr>
        </p:nvSpPr>
        <p:spPr/>
        <p:txBody>
          <a:bodyPr/>
          <a:lstStyle/>
          <a:p>
            <a:r>
              <a:rPr lang="en-US" dirty="0"/>
              <a:t>Proving Alice is really Alice</a:t>
            </a:r>
          </a:p>
        </p:txBody>
      </p:sp>
    </p:spTree>
    <p:extLst>
      <p:ext uri="{BB962C8B-B14F-4D97-AF65-F5344CB8AC3E}">
        <p14:creationId xmlns:p14="http://schemas.microsoft.com/office/powerpoint/2010/main" val="133714466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28020FA-8F62-4645-AF99-57AEBF20C266}"/>
              </a:ext>
            </a:extLst>
          </p:cNvPr>
          <p:cNvSpPr>
            <a:spLocks noGrp="1"/>
          </p:cNvSpPr>
          <p:nvPr>
            <p:ph type="title"/>
          </p:nvPr>
        </p:nvSpPr>
        <p:spPr/>
        <p:txBody>
          <a:bodyPr/>
          <a:lstStyle/>
          <a:p>
            <a:r>
              <a:rPr lang="en-US" dirty="0"/>
              <a:t>Guide to selecting a training provider</a:t>
            </a:r>
          </a:p>
        </p:txBody>
      </p:sp>
      <p:sp>
        <p:nvSpPr>
          <p:cNvPr id="6" name="Content Placeholder 5">
            <a:extLst>
              <a:ext uri="{FF2B5EF4-FFF2-40B4-BE49-F238E27FC236}">
                <a16:creationId xmlns:a16="http://schemas.microsoft.com/office/drawing/2014/main" id="{537A7E06-3EF8-C447-A0EE-3C9C0C9983AC}"/>
              </a:ext>
            </a:extLst>
          </p:cNvPr>
          <p:cNvSpPr>
            <a:spLocks noGrp="1"/>
          </p:cNvSpPr>
          <p:nvPr>
            <p:ph sz="quarter" idx="10"/>
          </p:nvPr>
        </p:nvSpPr>
        <p:spPr/>
        <p:txBody>
          <a:bodyPr/>
          <a:lstStyle/>
          <a:p>
            <a:r>
              <a:rPr lang="en-US" dirty="0"/>
              <a:t>A training provider in the security domain may choose a semi-formal qualification, a formal qualification, or a non-qualification route</a:t>
            </a:r>
          </a:p>
          <a:p>
            <a:r>
              <a:rPr lang="en-US" dirty="0"/>
              <a:t>The training provider has to know about security – not just the crypto, not just the technology, but also the process, the people, the anthropology and psychology of attackers, the nature of systems. </a:t>
            </a:r>
          </a:p>
          <a:p>
            <a:r>
              <a:rPr lang="en-US" dirty="0"/>
              <a:t>Security is a multi-disciplinary scientific, humanities and engineering task. Leading practitioners tend to be polymaths.</a:t>
            </a:r>
          </a:p>
          <a:p>
            <a:r>
              <a:rPr lang="en-US" dirty="0"/>
              <a:t>ETSI does not endorse any of these programs but offers links for review</a:t>
            </a:r>
          </a:p>
        </p:txBody>
      </p:sp>
    </p:spTree>
    <p:extLst>
      <p:ext uri="{BB962C8B-B14F-4D97-AF65-F5344CB8AC3E}">
        <p14:creationId xmlns:p14="http://schemas.microsoft.com/office/powerpoint/2010/main" val="200325605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CBC508-1A57-8E4B-9375-6A0E6C6FF4C0}"/>
              </a:ext>
            </a:extLst>
          </p:cNvPr>
          <p:cNvSpPr>
            <a:spLocks noGrp="1"/>
          </p:cNvSpPr>
          <p:nvPr>
            <p:ph type="title"/>
          </p:nvPr>
        </p:nvSpPr>
        <p:spPr/>
        <p:txBody>
          <a:bodyPr/>
          <a:lstStyle/>
          <a:p>
            <a:r>
              <a:rPr lang="en-US" dirty="0"/>
              <a:t>Formal and semi-formal training</a:t>
            </a:r>
          </a:p>
        </p:txBody>
      </p:sp>
      <p:sp>
        <p:nvSpPr>
          <p:cNvPr id="3" name="Content Placeholder 2">
            <a:extLst>
              <a:ext uri="{FF2B5EF4-FFF2-40B4-BE49-F238E27FC236}">
                <a16:creationId xmlns:a16="http://schemas.microsoft.com/office/drawing/2014/main" id="{0695D858-E518-8244-9413-8E2D0A7115F4}"/>
              </a:ext>
            </a:extLst>
          </p:cNvPr>
          <p:cNvSpPr>
            <a:spLocks noGrp="1"/>
          </p:cNvSpPr>
          <p:nvPr>
            <p:ph sz="quarter" idx="10"/>
          </p:nvPr>
        </p:nvSpPr>
        <p:spPr/>
        <p:txBody>
          <a:bodyPr/>
          <a:lstStyle/>
          <a:p>
            <a:r>
              <a:rPr lang="en-US" dirty="0"/>
              <a:t>Seats of higher education offer degrees at graduate and post-graduate level </a:t>
            </a:r>
          </a:p>
          <a:p>
            <a:pPr marL="342900" indent="-342900">
              <a:buFont typeface="Arial" panose="020B0604020202020204" pitchFamily="34" charset="0"/>
              <a:buChar char="•"/>
            </a:pPr>
            <a:r>
              <a:rPr lang="en-US" dirty="0"/>
              <a:t>Some courses are accredited as security </a:t>
            </a:r>
            <a:r>
              <a:rPr lang="en-US" dirty="0" err="1"/>
              <a:t>centres</a:t>
            </a:r>
            <a:r>
              <a:rPr lang="en-US" dirty="0"/>
              <a:t> of excellence within national systems</a:t>
            </a:r>
          </a:p>
          <a:p>
            <a:r>
              <a:rPr lang="en-US" dirty="0"/>
              <a:t>A number of vocational training schemes leading to some form of certification are well accepted in industry</a:t>
            </a:r>
          </a:p>
          <a:p>
            <a:pPr marL="342900" indent="-342900">
              <a:buFont typeface="Arial" panose="020B0604020202020204" pitchFamily="34" charset="0"/>
              <a:buChar char="•"/>
            </a:pPr>
            <a:r>
              <a:rPr lang="en-US" dirty="0"/>
              <a:t>For example the CISSP scheme is often cited as an employment pre-requisite</a:t>
            </a:r>
          </a:p>
        </p:txBody>
      </p:sp>
    </p:spTree>
    <p:extLst>
      <p:ext uri="{BB962C8B-B14F-4D97-AF65-F5344CB8AC3E}">
        <p14:creationId xmlns:p14="http://schemas.microsoft.com/office/powerpoint/2010/main" val="3748715714"/>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12A52C-86F8-4E49-9B61-03244CA2C558}"/>
              </a:ext>
            </a:extLst>
          </p:cNvPr>
          <p:cNvSpPr>
            <a:spLocks noGrp="1"/>
          </p:cNvSpPr>
          <p:nvPr>
            <p:ph type="title"/>
          </p:nvPr>
        </p:nvSpPr>
        <p:spPr>
          <a:xfrm>
            <a:off x="609759" y="274702"/>
            <a:ext cx="9525657" cy="866110"/>
          </a:xfrm>
          <a:prstGeom prst="rect">
            <a:avLst/>
          </a:prstGeom>
        </p:spPr>
        <p:txBody>
          <a:bodyPr anchor="b">
            <a:normAutofit/>
          </a:bodyPr>
          <a:lstStyle/>
          <a:p>
            <a:r>
              <a:rPr lang="en-GB" dirty="0"/>
              <a:t>Certified Information Systems Security Professional (CISSP) </a:t>
            </a:r>
            <a:endParaRPr lang="en-US" dirty="0"/>
          </a:p>
        </p:txBody>
      </p:sp>
      <p:pic>
        <p:nvPicPr>
          <p:cNvPr id="6" name="Picture 5">
            <a:extLst>
              <a:ext uri="{FF2B5EF4-FFF2-40B4-BE49-F238E27FC236}">
                <a16:creationId xmlns:a16="http://schemas.microsoft.com/office/drawing/2014/main" id="{D584E952-9F6D-C641-A152-3A2D3C725679}"/>
              </a:ext>
            </a:extLst>
          </p:cNvPr>
          <p:cNvPicPr/>
          <p:nvPr/>
        </p:nvPicPr>
        <p:blipFill>
          <a:blip r:embed="rId2" cstate="print">
            <a:extLst>
              <a:ext uri="{28A0092B-C50C-407E-A947-70E740481C1C}">
                <a14:useLocalDpi xmlns:a14="http://schemas.microsoft.com/office/drawing/2010/main" val="0"/>
              </a:ext>
            </a:extLst>
          </a:blip>
          <a:stretch>
            <a:fillRect/>
          </a:stretch>
        </p:blipFill>
        <p:spPr>
          <a:xfrm>
            <a:off x="3260544" y="1600571"/>
            <a:ext cx="5924053" cy="4680000"/>
          </a:xfrm>
          <a:prstGeom prst="rect">
            <a:avLst/>
          </a:prstGeom>
          <a:noFill/>
        </p:spPr>
      </p:pic>
    </p:spTree>
    <p:extLst>
      <p:ext uri="{BB962C8B-B14F-4D97-AF65-F5344CB8AC3E}">
        <p14:creationId xmlns:p14="http://schemas.microsoft.com/office/powerpoint/2010/main" val="3269014312"/>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683984-CF0B-0243-BFBA-6EE90F198968}"/>
              </a:ext>
            </a:extLst>
          </p:cNvPr>
          <p:cNvSpPr>
            <a:spLocks noGrp="1"/>
          </p:cNvSpPr>
          <p:nvPr>
            <p:ph type="title"/>
          </p:nvPr>
        </p:nvSpPr>
        <p:spPr/>
        <p:txBody>
          <a:bodyPr/>
          <a:lstStyle/>
          <a:p>
            <a:r>
              <a:rPr lang="en-GB" dirty="0"/>
              <a:t>CompTIA Advanced Security Practitioner (CASP) </a:t>
            </a:r>
            <a:endParaRPr lang="en-US" dirty="0"/>
          </a:p>
        </p:txBody>
      </p:sp>
      <p:sp>
        <p:nvSpPr>
          <p:cNvPr id="3" name="Content Placeholder 2">
            <a:extLst>
              <a:ext uri="{FF2B5EF4-FFF2-40B4-BE49-F238E27FC236}">
                <a16:creationId xmlns:a16="http://schemas.microsoft.com/office/drawing/2014/main" id="{B0F6854F-D2F9-0D4D-90E8-7E5159178C51}"/>
              </a:ext>
            </a:extLst>
          </p:cNvPr>
          <p:cNvSpPr>
            <a:spLocks noGrp="1"/>
          </p:cNvSpPr>
          <p:nvPr>
            <p:ph sz="quarter" idx="10"/>
          </p:nvPr>
        </p:nvSpPr>
        <p:spPr/>
        <p:txBody>
          <a:bodyPr/>
          <a:lstStyle/>
          <a:p>
            <a:r>
              <a:rPr lang="en-US" dirty="0">
                <a:hlinkClick r:id="rId2"/>
              </a:rPr>
              <a:t>https://certification.comptia.org/certifications/security</a:t>
            </a:r>
            <a:r>
              <a:rPr lang="en-US" dirty="0"/>
              <a:t> </a:t>
            </a:r>
          </a:p>
          <a:p>
            <a:r>
              <a:rPr lang="en-US" dirty="0"/>
              <a:t>A commercially available qualification</a:t>
            </a:r>
          </a:p>
        </p:txBody>
      </p:sp>
    </p:spTree>
    <p:extLst>
      <p:ext uri="{BB962C8B-B14F-4D97-AF65-F5344CB8AC3E}">
        <p14:creationId xmlns:p14="http://schemas.microsoft.com/office/powerpoint/2010/main" val="476539990"/>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A958DA-BD78-2049-92B9-DBBA27CB0BF4}"/>
              </a:ext>
            </a:extLst>
          </p:cNvPr>
          <p:cNvSpPr>
            <a:spLocks noGrp="1"/>
          </p:cNvSpPr>
          <p:nvPr>
            <p:ph type="title"/>
          </p:nvPr>
        </p:nvSpPr>
        <p:spPr/>
        <p:txBody>
          <a:bodyPr/>
          <a:lstStyle/>
          <a:p>
            <a:r>
              <a:rPr lang="en-GB" dirty="0"/>
              <a:t>Systems Security Certified Practitioner </a:t>
            </a:r>
            <a:endParaRPr lang="en-US" dirty="0"/>
          </a:p>
        </p:txBody>
      </p:sp>
      <p:sp>
        <p:nvSpPr>
          <p:cNvPr id="3" name="Content Placeholder 2">
            <a:extLst>
              <a:ext uri="{FF2B5EF4-FFF2-40B4-BE49-F238E27FC236}">
                <a16:creationId xmlns:a16="http://schemas.microsoft.com/office/drawing/2014/main" id="{B099772A-424B-5D49-B578-430A58DD4D52}"/>
              </a:ext>
            </a:extLst>
          </p:cNvPr>
          <p:cNvSpPr>
            <a:spLocks noGrp="1"/>
          </p:cNvSpPr>
          <p:nvPr>
            <p:ph sz="quarter" idx="10"/>
          </p:nvPr>
        </p:nvSpPr>
        <p:spPr/>
        <p:txBody>
          <a:bodyPr/>
          <a:lstStyle/>
          <a:p>
            <a:r>
              <a:rPr lang="en-US" dirty="0">
                <a:hlinkClick r:id="rId2"/>
              </a:rPr>
              <a:t>https://www.isc2.org/en/Certifications/SSCP</a:t>
            </a:r>
            <a:endParaRPr lang="en-US" dirty="0"/>
          </a:p>
          <a:p>
            <a:r>
              <a:rPr lang="en-US" dirty="0"/>
              <a:t>Well </a:t>
            </a:r>
            <a:r>
              <a:rPr lang="en-US" dirty="0" err="1"/>
              <a:t>recognised</a:t>
            </a:r>
            <a:r>
              <a:rPr lang="en-US" dirty="0"/>
              <a:t> commercial qualification</a:t>
            </a:r>
          </a:p>
        </p:txBody>
      </p:sp>
      <p:sp>
        <p:nvSpPr>
          <p:cNvPr id="4" name="Footer Placeholder 3">
            <a:extLst>
              <a:ext uri="{FF2B5EF4-FFF2-40B4-BE49-F238E27FC236}">
                <a16:creationId xmlns:a16="http://schemas.microsoft.com/office/drawing/2014/main" id="{0D1C629D-7175-5547-85C5-B0A7A68D3144}"/>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590522806"/>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D867B3-D09B-9D4A-A7E0-367482CEDDE4}"/>
              </a:ext>
            </a:extLst>
          </p:cNvPr>
          <p:cNvSpPr>
            <a:spLocks noGrp="1"/>
          </p:cNvSpPr>
          <p:nvPr>
            <p:ph type="title"/>
          </p:nvPr>
        </p:nvSpPr>
        <p:spPr/>
        <p:txBody>
          <a:bodyPr/>
          <a:lstStyle/>
          <a:p>
            <a:r>
              <a:rPr lang="en-US" dirty="0" err="1"/>
              <a:t>DevSecOps</a:t>
            </a:r>
            <a:endParaRPr lang="en-US" dirty="0"/>
          </a:p>
        </p:txBody>
      </p:sp>
      <p:sp>
        <p:nvSpPr>
          <p:cNvPr id="3" name="Content Placeholder 2">
            <a:extLst>
              <a:ext uri="{FF2B5EF4-FFF2-40B4-BE49-F238E27FC236}">
                <a16:creationId xmlns:a16="http://schemas.microsoft.com/office/drawing/2014/main" id="{D8367AAD-7AF7-7B44-AF91-0D720020C6CA}"/>
              </a:ext>
            </a:extLst>
          </p:cNvPr>
          <p:cNvSpPr>
            <a:spLocks noGrp="1"/>
          </p:cNvSpPr>
          <p:nvPr>
            <p:ph sz="quarter" idx="10"/>
          </p:nvPr>
        </p:nvSpPr>
        <p:spPr/>
        <p:txBody>
          <a:bodyPr>
            <a:normAutofit fontScale="70000" lnSpcReduction="20000"/>
          </a:bodyPr>
          <a:lstStyle/>
          <a:p>
            <a:r>
              <a:rPr lang="en-US" dirty="0"/>
              <a:t>Builds from a set of caveats and corollary statements:</a:t>
            </a:r>
          </a:p>
          <a:p>
            <a:pPr marL="342900" indent="-342900">
              <a:buFont typeface="Arial" panose="020B0604020202020204" pitchFamily="34" charset="0"/>
              <a:buChar char="•"/>
            </a:pPr>
            <a:r>
              <a:rPr lang="en-GB" b="1" dirty="0"/>
              <a:t>Leaning in</a:t>
            </a:r>
            <a:r>
              <a:rPr lang="en-GB" dirty="0"/>
              <a:t> over Always Saying “No”</a:t>
            </a:r>
          </a:p>
          <a:p>
            <a:pPr marL="342900" indent="-342900">
              <a:buFont typeface="Arial" panose="020B0604020202020204" pitchFamily="34" charset="0"/>
              <a:buChar char="•"/>
            </a:pPr>
            <a:r>
              <a:rPr lang="en-GB" b="1" dirty="0"/>
              <a:t>Data &amp; Security Science</a:t>
            </a:r>
            <a:r>
              <a:rPr lang="en-GB" dirty="0"/>
              <a:t> over Fear, Uncertainty and Doubt</a:t>
            </a:r>
          </a:p>
          <a:p>
            <a:pPr marL="342900" indent="-342900">
              <a:buFont typeface="Arial" panose="020B0604020202020204" pitchFamily="34" charset="0"/>
              <a:buChar char="•"/>
            </a:pPr>
            <a:r>
              <a:rPr lang="en-GB" b="1" dirty="0"/>
              <a:t>Open Contribution &amp; Collaboration</a:t>
            </a:r>
            <a:r>
              <a:rPr lang="en-GB" dirty="0"/>
              <a:t> over Security-Only Requirements</a:t>
            </a:r>
          </a:p>
          <a:p>
            <a:pPr marL="342900" indent="-342900">
              <a:buFont typeface="Arial" panose="020B0604020202020204" pitchFamily="34" charset="0"/>
              <a:buChar char="•"/>
            </a:pPr>
            <a:r>
              <a:rPr lang="en-GB" b="1" dirty="0"/>
              <a:t>Consumable Security Services with APIs</a:t>
            </a:r>
            <a:r>
              <a:rPr lang="en-GB" dirty="0"/>
              <a:t> over Mandated Security Controls &amp; Paperwork</a:t>
            </a:r>
          </a:p>
          <a:p>
            <a:pPr marL="342900" indent="-342900">
              <a:buFont typeface="Arial" panose="020B0604020202020204" pitchFamily="34" charset="0"/>
              <a:buChar char="•"/>
            </a:pPr>
            <a:r>
              <a:rPr lang="en-GB" b="1" dirty="0"/>
              <a:t>Business Driven Security Scores</a:t>
            </a:r>
            <a:r>
              <a:rPr lang="en-GB" dirty="0"/>
              <a:t> over Rubber Stamp Security</a:t>
            </a:r>
          </a:p>
          <a:p>
            <a:pPr marL="342900" indent="-342900">
              <a:buFont typeface="Arial" panose="020B0604020202020204" pitchFamily="34" charset="0"/>
              <a:buChar char="•"/>
            </a:pPr>
            <a:r>
              <a:rPr lang="en-GB" b="1" dirty="0"/>
              <a:t>Red &amp; Blue Team Exploit Testing</a:t>
            </a:r>
            <a:r>
              <a:rPr lang="en-GB" dirty="0"/>
              <a:t> over Relying on Scans &amp; Theoretical Vulnerabilities</a:t>
            </a:r>
          </a:p>
          <a:p>
            <a:pPr marL="342900" indent="-342900">
              <a:buFont typeface="Arial" panose="020B0604020202020204" pitchFamily="34" charset="0"/>
              <a:buChar char="•"/>
            </a:pPr>
            <a:r>
              <a:rPr lang="en-GB" b="1" dirty="0"/>
              <a:t>24x7 Proactive Security Monitoring</a:t>
            </a:r>
            <a:r>
              <a:rPr lang="en-GB" dirty="0"/>
              <a:t> over Reacting after being Informed of an Incident</a:t>
            </a:r>
          </a:p>
          <a:p>
            <a:pPr marL="342900" indent="-342900">
              <a:buFont typeface="Arial" panose="020B0604020202020204" pitchFamily="34" charset="0"/>
              <a:buChar char="•"/>
            </a:pPr>
            <a:r>
              <a:rPr lang="en-GB" b="1" dirty="0"/>
              <a:t>Shared Threat Intelligence</a:t>
            </a:r>
            <a:r>
              <a:rPr lang="en-GB" dirty="0"/>
              <a:t> over Keeping Info to Ourselves</a:t>
            </a:r>
          </a:p>
          <a:p>
            <a:pPr marL="342900" indent="-342900">
              <a:buFont typeface="Arial" panose="020B0604020202020204" pitchFamily="34" charset="0"/>
              <a:buChar char="•"/>
            </a:pPr>
            <a:r>
              <a:rPr lang="en-GB" b="1" dirty="0"/>
              <a:t>Compliance Operations</a:t>
            </a:r>
            <a:r>
              <a:rPr lang="en-GB" dirty="0"/>
              <a:t> over Clipboards &amp; Checklists</a:t>
            </a:r>
            <a:br>
              <a:rPr lang="en-GB" dirty="0"/>
            </a:br>
            <a:endParaRPr lang="en-US" dirty="0"/>
          </a:p>
        </p:txBody>
      </p:sp>
    </p:spTree>
    <p:extLst>
      <p:ext uri="{BB962C8B-B14F-4D97-AF65-F5344CB8AC3E}">
        <p14:creationId xmlns:p14="http://schemas.microsoft.com/office/powerpoint/2010/main" val="320654404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EB1BF-8776-4047-9E89-C31B911641A2}"/>
              </a:ext>
            </a:extLst>
          </p:cNvPr>
          <p:cNvSpPr>
            <a:spLocks noGrp="1"/>
          </p:cNvSpPr>
          <p:nvPr>
            <p:ph type="title"/>
          </p:nvPr>
        </p:nvSpPr>
        <p:spPr>
          <a:xfrm>
            <a:off x="609759" y="274702"/>
            <a:ext cx="9525657" cy="866110"/>
          </a:xfrm>
          <a:prstGeom prst="rect">
            <a:avLst/>
          </a:prstGeom>
        </p:spPr>
        <p:txBody>
          <a:bodyPr anchor="b">
            <a:normAutofit/>
          </a:bodyPr>
          <a:lstStyle/>
          <a:p>
            <a:r>
              <a:rPr lang="en-GB" dirty="0"/>
              <a:t>Cyber Security &amp; Governance Certification Program </a:t>
            </a:r>
            <a:endParaRPr lang="en-US" dirty="0"/>
          </a:p>
        </p:txBody>
      </p:sp>
      <p:pic>
        <p:nvPicPr>
          <p:cNvPr id="5" name="Picture 4">
            <a:extLst>
              <a:ext uri="{FF2B5EF4-FFF2-40B4-BE49-F238E27FC236}">
                <a16:creationId xmlns:a16="http://schemas.microsoft.com/office/drawing/2014/main" id="{5129F86C-72E5-9A45-B284-ABD7829AF187}"/>
              </a:ext>
            </a:extLst>
          </p:cNvPr>
          <p:cNvPicPr>
            <a:picLocks noChangeAspect="1"/>
          </p:cNvPicPr>
          <p:nvPr/>
        </p:nvPicPr>
        <p:blipFill>
          <a:blip r:embed="rId3"/>
          <a:stretch>
            <a:fillRect/>
          </a:stretch>
        </p:blipFill>
        <p:spPr>
          <a:xfrm>
            <a:off x="3193444" y="1600571"/>
            <a:ext cx="6058252" cy="4680000"/>
          </a:xfrm>
          <a:prstGeom prst="rect">
            <a:avLst/>
          </a:prstGeom>
          <a:noFill/>
        </p:spPr>
      </p:pic>
    </p:spTree>
    <p:extLst>
      <p:ext uri="{BB962C8B-B14F-4D97-AF65-F5344CB8AC3E}">
        <p14:creationId xmlns:p14="http://schemas.microsoft.com/office/powerpoint/2010/main" val="45296206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658CEB9-B059-B74A-A6F9-83B4CC7C77E9}"/>
              </a:ext>
            </a:extLst>
          </p:cNvPr>
          <p:cNvSpPr>
            <a:spLocks noGrp="1"/>
          </p:cNvSpPr>
          <p:nvPr>
            <p:ph type="title"/>
          </p:nvPr>
        </p:nvSpPr>
        <p:spPr/>
        <p:txBody>
          <a:bodyPr/>
          <a:lstStyle/>
          <a:p>
            <a:r>
              <a:rPr lang="en-US" dirty="0"/>
              <a:t>Summary and conclusions</a:t>
            </a:r>
          </a:p>
        </p:txBody>
      </p:sp>
      <p:sp>
        <p:nvSpPr>
          <p:cNvPr id="6" name="Content Placeholder 5">
            <a:extLst>
              <a:ext uri="{FF2B5EF4-FFF2-40B4-BE49-F238E27FC236}">
                <a16:creationId xmlns:a16="http://schemas.microsoft.com/office/drawing/2014/main" id="{00E2A07B-DACE-F940-B16B-3B16D870FB83}"/>
              </a:ext>
            </a:extLst>
          </p:cNvPr>
          <p:cNvSpPr>
            <a:spLocks noGrp="1"/>
          </p:cNvSpPr>
          <p:nvPr>
            <p:ph sz="quarter" idx="10"/>
          </p:nvPr>
        </p:nvSpPr>
        <p:spPr/>
        <p:txBody>
          <a:bodyPr/>
          <a:lstStyle/>
          <a:p>
            <a:r>
              <a:rPr lang="en-US" dirty="0"/>
              <a:t>IoT security is a significant subset of ICT security</a:t>
            </a:r>
          </a:p>
          <a:p>
            <a:r>
              <a:rPr lang="en-US" dirty="0"/>
              <a:t>There are aspects of deployment and maintenance that may make IoT devices, in domestic and SME environments, more challenging to address due to lack of available expertise in the environment to call upon</a:t>
            </a:r>
          </a:p>
          <a:p>
            <a:r>
              <a:rPr lang="en-US" dirty="0"/>
              <a:t>IoT devices, particularly in the consumer space, need to have security built in by default and to maintain security with as little involvement of end-users as is reasonable (addressing the lack of appropriate and </a:t>
            </a:r>
            <a:r>
              <a:rPr lang="en-US"/>
              <a:t>available expertise)</a:t>
            </a:r>
            <a:endParaRPr lang="en-US" dirty="0"/>
          </a:p>
        </p:txBody>
      </p:sp>
      <p:sp>
        <p:nvSpPr>
          <p:cNvPr id="2" name="TextBox 1">
            <a:extLst>
              <a:ext uri="{FF2B5EF4-FFF2-40B4-BE49-F238E27FC236}">
                <a16:creationId xmlns:a16="http://schemas.microsoft.com/office/drawing/2014/main" id="{10545EFB-0EE0-EA4B-9CA0-6EBC4D2515E6}"/>
              </a:ext>
            </a:extLst>
          </p:cNvPr>
          <p:cNvSpPr txBox="1"/>
          <p:nvPr/>
        </p:nvSpPr>
        <p:spPr>
          <a:xfrm>
            <a:off x="1490472" y="2121408"/>
            <a:ext cx="184731" cy="461665"/>
          </a:xfrm>
          <a:prstGeom prst="rect">
            <a:avLst/>
          </a:prstGeom>
          <a:noFill/>
        </p:spPr>
        <p:txBody>
          <a:bodyPr wrap="none" rtlCol="0">
            <a:spAutoFit/>
          </a:bodyPr>
          <a:lstStyle/>
          <a:p>
            <a:endParaRPr lang="en-US" sz="2400" dirty="0" err="1">
              <a:solidFill>
                <a:schemeClr val="tx2"/>
              </a:solidFill>
            </a:endParaRPr>
          </a:p>
        </p:txBody>
      </p:sp>
    </p:spTree>
    <p:extLst>
      <p:ext uri="{BB962C8B-B14F-4D97-AF65-F5344CB8AC3E}">
        <p14:creationId xmlns:p14="http://schemas.microsoft.com/office/powerpoint/2010/main" val="18790142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a:extLst>
              <a:ext uri="{FF2B5EF4-FFF2-40B4-BE49-F238E27FC236}">
                <a16:creationId xmlns:a16="http://schemas.microsoft.com/office/drawing/2014/main" id="{BD0507F5-0FC8-E146-8DDC-8ABA56CC5DD8}"/>
              </a:ext>
            </a:extLst>
          </p:cNvPr>
          <p:cNvSpPr>
            <a:spLocks noGrp="1" noChangeArrowheads="1"/>
          </p:cNvSpPr>
          <p:nvPr>
            <p:ph type="title"/>
          </p:nvPr>
        </p:nvSpPr>
        <p:spPr/>
        <p:txBody>
          <a:bodyPr/>
          <a:lstStyle/>
          <a:p>
            <a:r>
              <a:rPr lang="en-GB" altLang="en-US" dirty="0"/>
              <a:t>Specific output disclaimer</a:t>
            </a:r>
          </a:p>
        </p:txBody>
      </p:sp>
      <p:sp>
        <p:nvSpPr>
          <p:cNvPr id="91139" name="Rectangle 3">
            <a:extLst>
              <a:ext uri="{FF2B5EF4-FFF2-40B4-BE49-F238E27FC236}">
                <a16:creationId xmlns:a16="http://schemas.microsoft.com/office/drawing/2014/main" id="{1C561654-89ED-4E48-9E14-F6544B4FA382}"/>
              </a:ext>
            </a:extLst>
          </p:cNvPr>
          <p:cNvSpPr>
            <a:spLocks noGrp="1" noChangeArrowheads="1"/>
          </p:cNvSpPr>
          <p:nvPr>
            <p:ph sz="quarter" idx="10"/>
          </p:nvPr>
        </p:nvSpPr>
        <p:spPr/>
        <p:txBody>
          <a:bodyPr/>
          <a:lstStyle/>
          <a:p>
            <a:r>
              <a:rPr lang="en-GB" altLang="en-US" dirty="0"/>
              <a:t>Following this training material will not make you a security expert.</a:t>
            </a:r>
          </a:p>
          <a:p>
            <a:r>
              <a:rPr lang="en-GB" altLang="en-US" dirty="0"/>
              <a:t>The material will: </a:t>
            </a:r>
          </a:p>
          <a:p>
            <a:pPr lvl="1"/>
            <a:r>
              <a:rPr lang="en-GB" altLang="en-US" sz="2200" dirty="0"/>
              <a:t>Open your mind to security problems;</a:t>
            </a:r>
          </a:p>
          <a:p>
            <a:pPr lvl="1"/>
            <a:r>
              <a:rPr lang="en-GB" altLang="en-US" sz="2200" dirty="0"/>
              <a:t>Put some fears to rest;</a:t>
            </a:r>
          </a:p>
          <a:p>
            <a:pPr lvl="1"/>
            <a:r>
              <a:rPr lang="en-GB" altLang="en-US" sz="2200" dirty="0"/>
              <a:t>Give you tools to make a better job of security;</a:t>
            </a:r>
          </a:p>
          <a:p>
            <a:pPr lvl="1"/>
            <a:r>
              <a:rPr lang="en-GB" altLang="en-US" sz="2200" dirty="0"/>
              <a:t>Give you a forum for asking questions.</a:t>
            </a:r>
          </a:p>
        </p:txBody>
      </p:sp>
    </p:spTree>
    <p:extLst>
      <p:ext uri="{BB962C8B-B14F-4D97-AF65-F5344CB8AC3E}">
        <p14:creationId xmlns:p14="http://schemas.microsoft.com/office/powerpoint/2010/main" val="311632724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27F01-4D9C-1E40-BEF5-0A11BBD18B56}"/>
              </a:ext>
            </a:extLst>
          </p:cNvPr>
          <p:cNvSpPr>
            <a:spLocks noGrp="1"/>
          </p:cNvSpPr>
          <p:nvPr>
            <p:ph type="title"/>
          </p:nvPr>
        </p:nvSpPr>
        <p:spPr/>
        <p:txBody>
          <a:bodyPr/>
          <a:lstStyle/>
          <a:p>
            <a:r>
              <a:rPr lang="en-US" dirty="0"/>
              <a:t>Integrity</a:t>
            </a:r>
          </a:p>
        </p:txBody>
      </p:sp>
      <p:sp>
        <p:nvSpPr>
          <p:cNvPr id="3" name="Text Placeholder 2">
            <a:extLst>
              <a:ext uri="{FF2B5EF4-FFF2-40B4-BE49-F238E27FC236}">
                <a16:creationId xmlns:a16="http://schemas.microsoft.com/office/drawing/2014/main" id="{AF693F25-9B8C-6946-90FD-7B5491D82022}"/>
              </a:ext>
            </a:extLst>
          </p:cNvPr>
          <p:cNvSpPr>
            <a:spLocks noGrp="1"/>
          </p:cNvSpPr>
          <p:nvPr>
            <p:ph sz="quarter" idx="10"/>
          </p:nvPr>
        </p:nvSpPr>
        <p:spPr/>
        <p:txBody>
          <a:bodyPr/>
          <a:lstStyle/>
          <a:p>
            <a:pPr marL="342900" indent="-342900">
              <a:buFont typeface="Arial" panose="020B0604020202020204" pitchFamily="34" charset="0"/>
              <a:buChar char="•"/>
            </a:pPr>
            <a:r>
              <a:rPr lang="en-US" dirty="0"/>
              <a:t>Proving that Alice’s document when received by Bob has not been modified in any way</a:t>
            </a:r>
          </a:p>
          <a:p>
            <a:pPr marL="342900" indent="-342900">
              <a:buFont typeface="Arial" panose="020B0604020202020204" pitchFamily="34" charset="0"/>
              <a:buChar char="•"/>
            </a:pPr>
            <a:r>
              <a:rPr lang="en-US" dirty="0"/>
              <a:t>Close relationship to both authenticity and provenance, i.e. is this the real thing? and can I prove how it arrived here?</a:t>
            </a:r>
          </a:p>
        </p:txBody>
      </p:sp>
    </p:spTree>
    <p:extLst>
      <p:ext uri="{BB962C8B-B14F-4D97-AF65-F5344CB8AC3E}">
        <p14:creationId xmlns:p14="http://schemas.microsoft.com/office/powerpoint/2010/main" val="21091500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Technology of security"/>
          <p:cNvSpPr txBox="1">
            <a:spLocks noGrp="1"/>
          </p:cNvSpPr>
          <p:nvPr>
            <p:ph type="title"/>
          </p:nvPr>
        </p:nvSpPr>
        <p:spPr>
          <a:prstGeom prst="rect">
            <a:avLst/>
          </a:prstGeom>
        </p:spPr>
        <p:txBody>
          <a:bodyPr/>
          <a:lstStyle/>
          <a:p>
            <a:r>
              <a:t>Technology of security</a:t>
            </a:r>
          </a:p>
        </p:txBody>
      </p:sp>
      <p:sp>
        <p:nvSpPr>
          <p:cNvPr id="146" name="Cryptology…"/>
          <p:cNvSpPr txBox="1">
            <a:spLocks noGrp="1"/>
          </p:cNvSpPr>
          <p:nvPr>
            <p:ph sz="quarter" idx="10"/>
          </p:nvPr>
        </p:nvSpPr>
        <p:spPr>
          <a:prstGeom prst="rect">
            <a:avLst/>
          </a:prstGeom>
        </p:spPr>
        <p:txBody>
          <a:bodyPr>
            <a:noAutofit/>
          </a:bodyPr>
          <a:lstStyle/>
          <a:p>
            <a:pPr>
              <a:defRPr sz="4200"/>
            </a:pPr>
            <a:r>
              <a:rPr sz="3200" dirty="0"/>
              <a:t>Cryptology</a:t>
            </a:r>
          </a:p>
          <a:p>
            <a:pPr marL="508007" lvl="1" indent="-190999">
              <a:spcBef>
                <a:spcPts val="211"/>
              </a:spcBef>
              <a:defRPr sz="4200"/>
            </a:pPr>
            <a:r>
              <a:rPr sz="3200" dirty="0"/>
              <a:t>The mathematical means</a:t>
            </a:r>
          </a:p>
          <a:p>
            <a:pPr>
              <a:defRPr sz="4200"/>
            </a:pPr>
            <a:r>
              <a:rPr sz="3200" dirty="0"/>
              <a:t>Key management</a:t>
            </a:r>
          </a:p>
          <a:p>
            <a:pPr marL="508007" lvl="1" indent="-190999">
              <a:spcBef>
                <a:spcPts val="211"/>
              </a:spcBef>
              <a:defRPr sz="4200"/>
            </a:pPr>
            <a:r>
              <a:rPr sz="3200" dirty="0"/>
              <a:t>Key association</a:t>
            </a:r>
          </a:p>
          <a:p>
            <a:pPr marL="508007" lvl="1" indent="-190999">
              <a:spcBef>
                <a:spcPts val="211"/>
              </a:spcBef>
              <a:defRPr sz="4200"/>
            </a:pPr>
            <a:r>
              <a:rPr sz="3200" dirty="0"/>
              <a:t>Key revocation</a:t>
            </a:r>
          </a:p>
          <a:p>
            <a:pPr marL="508007" lvl="1" indent="-190999">
              <a:spcBef>
                <a:spcPts val="211"/>
              </a:spcBef>
              <a:defRPr sz="4200"/>
            </a:pPr>
            <a:r>
              <a:rPr sz="3200" dirty="0"/>
              <a:t>Key renewal</a:t>
            </a:r>
          </a:p>
          <a:p>
            <a:pPr marL="508007" lvl="1" indent="-190999">
              <a:spcBef>
                <a:spcPts val="211"/>
              </a:spcBef>
              <a:defRPr sz="4200"/>
            </a:pPr>
            <a:r>
              <a:rPr sz="3200" dirty="0"/>
              <a:t>Key transfer</a:t>
            </a:r>
          </a:p>
        </p:txBody>
      </p:sp>
    </p:spTree>
    <p:extLst>
      <p:ext uri="{BB962C8B-B14F-4D97-AF65-F5344CB8AC3E}">
        <p14:creationId xmlns:p14="http://schemas.microsoft.com/office/powerpoint/2010/main" val="27436535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Rules of thumb"/>
          <p:cNvSpPr txBox="1">
            <a:spLocks noGrp="1"/>
          </p:cNvSpPr>
          <p:nvPr>
            <p:ph type="title"/>
          </p:nvPr>
        </p:nvSpPr>
        <p:spPr>
          <a:prstGeom prst="rect">
            <a:avLst/>
          </a:prstGeom>
        </p:spPr>
        <p:txBody>
          <a:bodyPr/>
          <a:lstStyle/>
          <a:p>
            <a:r>
              <a:t>Rules of thumb</a:t>
            </a:r>
          </a:p>
        </p:txBody>
      </p:sp>
      <p:sp>
        <p:nvSpPr>
          <p:cNvPr id="151" name="One key = one purpose…"/>
          <p:cNvSpPr txBox="1">
            <a:spLocks noGrp="1"/>
          </p:cNvSpPr>
          <p:nvPr>
            <p:ph sz="quarter" idx="10"/>
          </p:nvPr>
        </p:nvSpPr>
        <p:spPr>
          <a:prstGeom prst="rect">
            <a:avLst/>
          </a:prstGeom>
        </p:spPr>
        <p:txBody>
          <a:bodyPr/>
          <a:lstStyle/>
          <a:p>
            <a:r>
              <a:rPr dirty="0"/>
              <a:t>One key = one purpose</a:t>
            </a:r>
          </a:p>
          <a:p>
            <a:r>
              <a:rPr dirty="0"/>
              <a:t>One operation = one purpose</a:t>
            </a:r>
          </a:p>
          <a:p>
            <a:r>
              <a:rPr dirty="0"/>
              <a:t>Key length has to be sufficient for risk</a:t>
            </a:r>
          </a:p>
          <a:p>
            <a:pPr marL="508007" lvl="1" indent="-190999">
              <a:spcBef>
                <a:spcPts val="211"/>
              </a:spcBef>
              <a:defRPr sz="2200"/>
            </a:pPr>
            <a:r>
              <a:rPr dirty="0"/>
              <a:t>If data has to be secure for 1 year ensure key space cannot be searched in 1 year</a:t>
            </a:r>
          </a:p>
          <a:p>
            <a:r>
              <a:rPr dirty="0"/>
              <a:t>Processes have to be in place to support any crypto operation</a:t>
            </a:r>
          </a:p>
          <a:p>
            <a:pPr marL="508007" lvl="1" indent="-190999">
              <a:spcBef>
                <a:spcPts val="211"/>
              </a:spcBef>
              <a:defRPr sz="2200"/>
            </a:pPr>
            <a:r>
              <a:rPr dirty="0"/>
              <a:t>And be as strong</a:t>
            </a:r>
          </a:p>
        </p:txBody>
      </p:sp>
    </p:spTree>
    <p:extLst>
      <p:ext uri="{BB962C8B-B14F-4D97-AF65-F5344CB8AC3E}">
        <p14:creationId xmlns:p14="http://schemas.microsoft.com/office/powerpoint/2010/main" val="310699605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Core lessons to learn"/>
          <p:cNvSpPr txBox="1">
            <a:spLocks noGrp="1"/>
          </p:cNvSpPr>
          <p:nvPr>
            <p:ph type="title"/>
          </p:nvPr>
        </p:nvSpPr>
        <p:spPr>
          <a:prstGeom prst="rect">
            <a:avLst/>
          </a:prstGeom>
        </p:spPr>
        <p:txBody>
          <a:bodyPr/>
          <a:lstStyle/>
          <a:p>
            <a:r>
              <a:t>Core lessons to learn</a:t>
            </a:r>
          </a:p>
        </p:txBody>
      </p:sp>
      <p:sp>
        <p:nvSpPr>
          <p:cNvPr id="156" name="Kerchoff’s principle: A cryptosystem should be secure even if everything about the system, except the key, is public knowledge…"/>
          <p:cNvSpPr txBox="1">
            <a:spLocks noGrp="1"/>
          </p:cNvSpPr>
          <p:nvPr>
            <p:ph sz="quarter" idx="10"/>
          </p:nvPr>
        </p:nvSpPr>
        <p:spPr>
          <a:prstGeom prst="rect">
            <a:avLst/>
          </a:prstGeom>
        </p:spPr>
        <p:txBody>
          <a:bodyPr>
            <a:normAutofit fontScale="92500"/>
          </a:bodyPr>
          <a:lstStyle/>
          <a:p>
            <a:pPr marL="457200" indent="-457200" defTabSz="373802">
              <a:spcBef>
                <a:spcPts val="2672"/>
              </a:spcBef>
              <a:buFont typeface="Arial" panose="020B0604020202020204" pitchFamily="34" charset="0"/>
              <a:buChar char="•"/>
              <a:defRPr sz="3276"/>
            </a:pPr>
            <a:r>
              <a:rPr b="1" dirty="0" err="1">
                <a:latin typeface="Helvetica"/>
                <a:ea typeface="Helvetica"/>
                <a:cs typeface="Helvetica"/>
                <a:sym typeface="Helvetica"/>
              </a:rPr>
              <a:t>Kerchoff’s</a:t>
            </a:r>
            <a:r>
              <a:rPr b="1" dirty="0">
                <a:latin typeface="Helvetica"/>
                <a:ea typeface="Helvetica"/>
                <a:cs typeface="Helvetica"/>
                <a:sym typeface="Helvetica"/>
              </a:rPr>
              <a:t> principle</a:t>
            </a:r>
            <a:r>
              <a:rPr dirty="0"/>
              <a:t>: A cryptosystem should be secure even if everything about the system, except the key, is public knowledge</a:t>
            </a:r>
          </a:p>
          <a:p>
            <a:pPr marL="457200" indent="-457200" defTabSz="373802">
              <a:spcBef>
                <a:spcPts val="2672"/>
              </a:spcBef>
              <a:buFont typeface="Arial" panose="020B0604020202020204" pitchFamily="34" charset="0"/>
              <a:buChar char="•"/>
              <a:defRPr sz="3276"/>
            </a:pPr>
            <a:r>
              <a:rPr b="1" dirty="0">
                <a:latin typeface="Helvetica"/>
                <a:ea typeface="Helvetica"/>
                <a:cs typeface="Helvetica"/>
                <a:sym typeface="Helvetica"/>
              </a:rPr>
              <a:t>Shannon’s restatement</a:t>
            </a:r>
            <a:r>
              <a:rPr dirty="0"/>
              <a:t>: </a:t>
            </a:r>
            <a:r>
              <a:rPr lang="en-GB" dirty="0"/>
              <a:t>"</a:t>
            </a:r>
            <a:r>
              <a:rPr dirty="0"/>
              <a:t>the enemy knows the system", i.e., "one ought to design systems under the assumption that the enemy will immediately gain full familiarity with them”</a:t>
            </a:r>
          </a:p>
          <a:p>
            <a:pPr marL="457200" indent="-457200" defTabSz="373802">
              <a:spcBef>
                <a:spcPts val="2672"/>
              </a:spcBef>
              <a:buFont typeface="Arial" panose="020B0604020202020204" pitchFamily="34" charset="0"/>
              <a:buChar char="•"/>
              <a:defRPr sz="3276"/>
            </a:pPr>
            <a:r>
              <a:rPr b="1" dirty="0" err="1">
                <a:latin typeface="Helvetica"/>
                <a:ea typeface="Helvetica"/>
                <a:cs typeface="Helvetica"/>
                <a:sym typeface="Helvetica"/>
              </a:rPr>
              <a:t>Generalisation</a:t>
            </a:r>
            <a:r>
              <a:rPr dirty="0"/>
              <a:t>: The fewer and simpler the secrets that one must keep to ensure system security, the easier it is to maintain system security.</a:t>
            </a:r>
          </a:p>
        </p:txBody>
      </p:sp>
    </p:spTree>
    <p:extLst>
      <p:ext uri="{BB962C8B-B14F-4D97-AF65-F5344CB8AC3E}">
        <p14:creationId xmlns:p14="http://schemas.microsoft.com/office/powerpoint/2010/main" val="39008278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 name="Security philosophy"/>
          <p:cNvSpPr txBox="1">
            <a:spLocks noGrp="1"/>
          </p:cNvSpPr>
          <p:nvPr>
            <p:ph type="title"/>
          </p:nvPr>
        </p:nvSpPr>
        <p:spPr>
          <a:prstGeom prst="rect">
            <a:avLst/>
          </a:prstGeom>
        </p:spPr>
        <p:txBody>
          <a:bodyPr/>
          <a:lstStyle/>
          <a:p>
            <a:r>
              <a:t>Security philosophy</a:t>
            </a:r>
          </a:p>
        </p:txBody>
      </p:sp>
      <p:sp>
        <p:nvSpPr>
          <p:cNvPr id="161" name="Open security versus closed:…"/>
          <p:cNvSpPr txBox="1">
            <a:spLocks noGrp="1"/>
          </p:cNvSpPr>
          <p:nvPr>
            <p:ph sz="quarter" idx="10"/>
          </p:nvPr>
        </p:nvSpPr>
        <p:spPr>
          <a:prstGeom prst="rect">
            <a:avLst/>
          </a:prstGeom>
        </p:spPr>
        <p:txBody>
          <a:bodyPr>
            <a:normAutofit fontScale="92500"/>
          </a:bodyPr>
          <a:lstStyle/>
          <a:p>
            <a:pPr marL="284415" indent="-284415" defTabSz="373802">
              <a:spcBef>
                <a:spcPts val="2672"/>
              </a:spcBef>
              <a:defRPr sz="3276"/>
            </a:pPr>
            <a:r>
              <a:rPr dirty="0"/>
              <a:t>Open security versus closed:</a:t>
            </a:r>
          </a:p>
          <a:p>
            <a:pPr marL="568829" lvl="1" indent="-284415" defTabSz="373802">
              <a:spcBef>
                <a:spcPts val="2672"/>
              </a:spcBef>
              <a:defRPr sz="3276"/>
            </a:pPr>
            <a:r>
              <a:rPr b="1" dirty="0" err="1">
                <a:latin typeface="Helvetica"/>
                <a:ea typeface="Helvetica"/>
                <a:cs typeface="Helvetica"/>
                <a:sym typeface="Helvetica"/>
              </a:rPr>
              <a:t>Schneier</a:t>
            </a:r>
            <a:r>
              <a:rPr dirty="0"/>
              <a:t>: Every secret creates a potential failure point. Secrecy, in other words, is a prime cause of brittleness—and therefore something likely to make a system prone to catastrophic collapse. Conversely, openness provides ductility</a:t>
            </a:r>
          </a:p>
          <a:p>
            <a:pPr marL="568829" lvl="1" indent="-284415" defTabSz="373802">
              <a:spcBef>
                <a:spcPts val="2672"/>
              </a:spcBef>
              <a:defRPr sz="3276"/>
            </a:pPr>
            <a:r>
              <a:rPr b="1" dirty="0" err="1">
                <a:latin typeface="Helvetica"/>
                <a:ea typeface="Helvetica"/>
                <a:cs typeface="Helvetica"/>
                <a:sym typeface="Helvetica"/>
              </a:rPr>
              <a:t>Bellovin</a:t>
            </a:r>
            <a:r>
              <a:rPr dirty="0"/>
              <a:t>: Design your system assuming that your opponents know it in detail. After that, though, there's nothing wrong with trying to keep it secret – it's another hurdle the enemy has to overcome.</a:t>
            </a:r>
          </a:p>
        </p:txBody>
      </p:sp>
    </p:spTree>
    <p:extLst>
      <p:ext uri="{BB962C8B-B14F-4D97-AF65-F5344CB8AC3E}">
        <p14:creationId xmlns:p14="http://schemas.microsoft.com/office/powerpoint/2010/main" val="169844954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Design principles"/>
          <p:cNvSpPr txBox="1">
            <a:spLocks noGrp="1"/>
          </p:cNvSpPr>
          <p:nvPr>
            <p:ph type="title"/>
          </p:nvPr>
        </p:nvSpPr>
        <p:spPr>
          <a:prstGeom prst="rect">
            <a:avLst/>
          </a:prstGeom>
        </p:spPr>
        <p:txBody>
          <a:bodyPr/>
          <a:lstStyle/>
          <a:p>
            <a:r>
              <a:t>Design principles</a:t>
            </a:r>
          </a:p>
        </p:txBody>
      </p:sp>
      <p:sp>
        <p:nvSpPr>
          <p:cNvPr id="166" name="Security technology combats risk…"/>
          <p:cNvSpPr txBox="1">
            <a:spLocks noGrp="1"/>
          </p:cNvSpPr>
          <p:nvPr>
            <p:ph sz="quarter" idx="10"/>
          </p:nvPr>
        </p:nvSpPr>
        <p:spPr>
          <a:prstGeom prst="rect">
            <a:avLst/>
          </a:prstGeom>
        </p:spPr>
        <p:txBody>
          <a:bodyPr>
            <a:normAutofit fontScale="92500" lnSpcReduction="20000"/>
          </a:bodyPr>
          <a:lstStyle/>
          <a:p>
            <a:pPr marL="275037" indent="-275037" defTabSz="361478">
              <a:spcBef>
                <a:spcPts val="2531"/>
              </a:spcBef>
              <a:defRPr sz="3168"/>
            </a:pPr>
            <a:r>
              <a:rPr dirty="0"/>
              <a:t>Security technology combats risk</a:t>
            </a:r>
          </a:p>
          <a:p>
            <a:pPr marL="275037" indent="-275037" defTabSz="361478">
              <a:spcBef>
                <a:spcPts val="2531"/>
              </a:spcBef>
              <a:defRPr sz="3168"/>
            </a:pPr>
            <a:r>
              <a:rPr dirty="0"/>
              <a:t>Risk can be mitigated in two ways:</a:t>
            </a:r>
          </a:p>
          <a:p>
            <a:pPr marL="550076" lvl="1" indent="-275037" defTabSz="361478">
              <a:spcBef>
                <a:spcPts val="2531"/>
              </a:spcBef>
              <a:defRPr sz="3168"/>
            </a:pPr>
            <a:r>
              <a:rPr dirty="0"/>
              <a:t>Reducing the likelihood of an attack</a:t>
            </a:r>
          </a:p>
          <a:p>
            <a:pPr marL="550076" lvl="1" indent="-275037" defTabSz="361478">
              <a:spcBef>
                <a:spcPts val="2531"/>
              </a:spcBef>
              <a:defRPr sz="3168"/>
            </a:pPr>
            <a:r>
              <a:rPr dirty="0"/>
              <a:t>Reducing the impact of an attack</a:t>
            </a:r>
          </a:p>
          <a:p>
            <a:pPr marL="275037" indent="-275037" defTabSz="361478">
              <a:spcBef>
                <a:spcPts val="2531"/>
              </a:spcBef>
              <a:defRPr sz="3168"/>
            </a:pPr>
            <a:r>
              <a:rPr dirty="0"/>
              <a:t>Strategies are basically:</a:t>
            </a:r>
          </a:p>
          <a:p>
            <a:pPr marL="550076" lvl="1" indent="-275037" defTabSz="361478">
              <a:spcBef>
                <a:spcPts val="2531"/>
              </a:spcBef>
              <a:defRPr sz="3168"/>
            </a:pPr>
            <a:r>
              <a:rPr dirty="0"/>
              <a:t>Asset redesign</a:t>
            </a:r>
          </a:p>
          <a:p>
            <a:pPr marL="550076" lvl="1" indent="-275037" defTabSz="361478">
              <a:spcBef>
                <a:spcPts val="2531"/>
              </a:spcBef>
              <a:defRPr sz="3168"/>
            </a:pPr>
            <a:r>
              <a:rPr dirty="0"/>
              <a:t>Asset hardening</a:t>
            </a:r>
          </a:p>
        </p:txBody>
      </p:sp>
    </p:spTree>
    <p:extLst>
      <p:ext uri="{BB962C8B-B14F-4D97-AF65-F5344CB8AC3E}">
        <p14:creationId xmlns:p14="http://schemas.microsoft.com/office/powerpoint/2010/main" val="26588726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D0881B-E0B0-9A49-A3E6-986D5F3C5EFE}"/>
              </a:ext>
            </a:extLst>
          </p:cNvPr>
          <p:cNvSpPr>
            <a:spLocks noGrp="1"/>
          </p:cNvSpPr>
          <p:nvPr>
            <p:ph type="title"/>
          </p:nvPr>
        </p:nvSpPr>
        <p:spPr/>
        <p:txBody>
          <a:bodyPr/>
          <a:lstStyle/>
          <a:p>
            <a:r>
              <a:rPr lang="en-US" dirty="0"/>
              <a:t>Risk management and the TVRA process</a:t>
            </a:r>
          </a:p>
        </p:txBody>
      </p:sp>
      <p:sp>
        <p:nvSpPr>
          <p:cNvPr id="3" name="Content Placeholder 2">
            <a:extLst>
              <a:ext uri="{FF2B5EF4-FFF2-40B4-BE49-F238E27FC236}">
                <a16:creationId xmlns:a16="http://schemas.microsoft.com/office/drawing/2014/main" id="{F208C7C3-841A-FC4D-B059-5AADCD38C4ED}"/>
              </a:ext>
            </a:extLst>
          </p:cNvPr>
          <p:cNvSpPr>
            <a:spLocks noGrp="1"/>
          </p:cNvSpPr>
          <p:nvPr>
            <p:ph sz="quarter" idx="10"/>
          </p:nvPr>
        </p:nvSpPr>
        <p:spPr/>
        <p:txBody>
          <a:bodyPr/>
          <a:lstStyle/>
          <a:p>
            <a:pPr marL="342900" indent="-342900">
              <a:buFont typeface="Arial" panose="020B0604020202020204" pitchFamily="34" charset="0"/>
              <a:buChar char="•"/>
            </a:pPr>
            <a:r>
              <a:rPr lang="en-US" dirty="0"/>
              <a:t>As stated </a:t>
            </a:r>
            <a:r>
              <a:rPr lang="en-GB" dirty="0"/>
              <a:t>security technology combats risk</a:t>
            </a:r>
          </a:p>
          <a:p>
            <a:pPr marL="342900" indent="-342900">
              <a:buFont typeface="Arial" panose="020B0604020202020204" pitchFamily="34" charset="0"/>
              <a:buChar char="•"/>
            </a:pPr>
            <a:r>
              <a:rPr lang="en-US" dirty="0"/>
              <a:t>Understanding what is at risk and from who/what/where/when is essential</a:t>
            </a:r>
          </a:p>
          <a:p>
            <a:pPr marL="342900" indent="-342900">
              <a:buFont typeface="Arial" panose="020B0604020202020204" pitchFamily="34" charset="0"/>
              <a:buChar char="•"/>
            </a:pPr>
            <a:r>
              <a:rPr lang="en-US" dirty="0"/>
              <a:t>If you don’t where you could be attacked from it is probably impossible to have any confidence in your </a:t>
            </a:r>
            <a:r>
              <a:rPr lang="en-US" dirty="0" err="1"/>
              <a:t>defence</a:t>
            </a:r>
            <a:endParaRPr lang="en-US" dirty="0"/>
          </a:p>
          <a:p>
            <a:pPr marL="702900" lvl="1" indent="-342900">
              <a:buFont typeface="Arial" panose="020B0604020202020204" pitchFamily="34" charset="0"/>
              <a:buChar char="•"/>
            </a:pPr>
            <a:r>
              <a:rPr lang="en-US" dirty="0"/>
              <a:t>The Threat Vulnerability Risk Analysis (TVRA) process is one way to identify and understand risk</a:t>
            </a:r>
          </a:p>
        </p:txBody>
      </p:sp>
    </p:spTree>
    <p:extLst>
      <p:ext uri="{BB962C8B-B14F-4D97-AF65-F5344CB8AC3E}">
        <p14:creationId xmlns:p14="http://schemas.microsoft.com/office/powerpoint/2010/main" val="404460628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sz="2800" dirty="0">
                <a:latin typeface="Calibri Light" panose="020F0302020204030204" pitchFamily="34" charset="0"/>
                <a:cs typeface="Calibri Light" panose="020F0302020204030204" pitchFamily="34" charset="0"/>
              </a:rPr>
              <a:t>Teaching security in the context of IoT</a:t>
            </a:r>
            <a:endParaRPr lang="en-GB" sz="2800" noProof="0" dirty="0"/>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2 The Standards Ecosystem for IoT security</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609758" y="2947395"/>
            <a:ext cx="11135774"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pPr algn="ctr">
              <a:lnSpc>
                <a:spcPct val="100000"/>
              </a:lnSpc>
            </a:pPr>
            <a:r>
              <a:rPr lang="en-GB" sz="4800" dirty="0">
                <a:latin typeface="Calibri Light" panose="020F0302020204030204" pitchFamily="34" charset="0"/>
                <a:cs typeface="Calibri Light" panose="020F0302020204030204" pitchFamily="34" charset="0"/>
              </a:rPr>
              <a:t>2 The Standards Ecosystem for IoT security</a:t>
            </a:r>
            <a:endParaRPr lang="en-US" sz="4800" dirty="0">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15598390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3 The standards ecosystem</a:t>
            </a:r>
            <a:endParaRPr lang="en-GB" sz="3600" noProof="0" dirty="0"/>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1579297"/>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The standardization landscape is rich and complex, because of the variety in standard development organizations (SDOs) and the documents they produce. ETSI TR 103 533 has considered who is involved in IoT Security in more detail and will be considered in detail here</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pic>
        <p:nvPicPr>
          <p:cNvPr id="5" name="Image 4">
            <a:extLst>
              <a:ext uri="{FF2B5EF4-FFF2-40B4-BE49-F238E27FC236}">
                <a16:creationId xmlns:a16="http://schemas.microsoft.com/office/drawing/2014/main" id="{F1BB30F0-8DA0-2240-BFDF-888B24A49AA1}"/>
              </a:ext>
            </a:extLst>
          </p:cNvPr>
          <p:cNvPicPr>
            <a:picLocks noChangeAspect="1"/>
          </p:cNvPicPr>
          <p:nvPr/>
        </p:nvPicPr>
        <p:blipFill rotWithShape="1">
          <a:blip r:embed="rId2"/>
          <a:srcRect t="26903" b="24719"/>
          <a:stretch/>
        </p:blipFill>
        <p:spPr>
          <a:xfrm>
            <a:off x="1764631" y="3069288"/>
            <a:ext cx="8662737" cy="3317735"/>
          </a:xfrm>
          <a:prstGeom prst="rect">
            <a:avLst/>
          </a:prstGeom>
        </p:spPr>
      </p:pic>
    </p:spTree>
    <p:extLst>
      <p:ext uri="{BB962C8B-B14F-4D97-AF65-F5344CB8AC3E}">
        <p14:creationId xmlns:p14="http://schemas.microsoft.com/office/powerpoint/2010/main" val="92305973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Types of organizations and standards</a:t>
            </a:r>
            <a:br>
              <a:rPr lang="en-GB" altLang="en-US" sz="3600" noProof="0" dirty="0"/>
            </a:br>
            <a:r>
              <a:rPr lang="en-GB" altLang="en-US" sz="2800" noProof="0" dirty="0">
                <a:latin typeface="Calibri Light" panose="020F0302020204030204" pitchFamily="34" charset="0"/>
                <a:cs typeface="Calibri Light" panose="020F0302020204030204" pitchFamily="34" charset="0"/>
              </a:rPr>
              <a:t>Recognized organizations</a:t>
            </a:r>
            <a:endParaRPr lang="en-GB" noProof="0" dirty="0">
              <a:latin typeface="Calibri Light" panose="020F0302020204030204" pitchFamily="34" charset="0"/>
              <a:cs typeface="Calibri Light" panose="020F0302020204030204" pitchFamily="34" charset="0"/>
            </a:endParaRP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GB"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Some standards developing organizations (SDOs) are </a:t>
            </a:r>
            <a:r>
              <a:rPr lang="en-GB" sz="2400" b="1" dirty="0">
                <a:solidFill>
                  <a:schemeClr val="tx1"/>
                </a:solidFill>
                <a:latin typeface="Calibri Light" panose="020F0302020204030204" pitchFamily="34" charset="0"/>
                <a:cs typeface="Calibri Light" panose="020F0302020204030204" pitchFamily="34" charset="0"/>
              </a:rPr>
              <a:t>officially recogniz</a:t>
            </a:r>
            <a:r>
              <a:rPr lang="en-GB" sz="2400" dirty="0">
                <a:solidFill>
                  <a:schemeClr val="tx1"/>
                </a:solidFill>
                <a:latin typeface="Calibri Light" panose="020F0302020204030204" pitchFamily="34" charset="0"/>
                <a:cs typeface="Calibri Light" panose="020F0302020204030204" pitchFamily="34" charset="0"/>
              </a:rPr>
              <a:t>ed by regulation systems as providers of standards.</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3" name="כותרת 1">
            <a:extLst>
              <a:ext uri="{FF2B5EF4-FFF2-40B4-BE49-F238E27FC236}">
                <a16:creationId xmlns:a16="http://schemas.microsoft.com/office/drawing/2014/main" id="{A6893B5A-7AC1-1447-A2B4-D9ACDB25754A}"/>
              </a:ext>
            </a:extLst>
          </p:cNvPr>
          <p:cNvSpPr txBox="1">
            <a:spLocks/>
          </p:cNvSpPr>
          <p:nvPr/>
        </p:nvSpPr>
        <p:spPr>
          <a:xfrm>
            <a:off x="824816" y="2362121"/>
            <a:ext cx="11024283" cy="431879"/>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They are known as </a:t>
            </a:r>
            <a:r>
              <a:rPr lang="en-GB" sz="2400" b="1" dirty="0">
                <a:solidFill>
                  <a:schemeClr val="tx1"/>
                </a:solidFill>
                <a:latin typeface="Calibri Light" panose="020F0302020204030204" pitchFamily="34" charset="0"/>
                <a:cs typeface="Calibri Light" panose="020F0302020204030204" pitchFamily="34" charset="0"/>
              </a:rPr>
              <a:t>recognized organizations</a:t>
            </a:r>
            <a:r>
              <a:rPr lang="en-GB" sz="2400" dirty="0">
                <a:solidFill>
                  <a:schemeClr val="tx1"/>
                </a:solidFill>
                <a:latin typeface="Calibri Light" panose="020F0302020204030204" pitchFamily="34" charset="0"/>
                <a:cs typeface="Calibri Light" panose="020F0302020204030204" pitchFamily="34" charset="0"/>
              </a:rPr>
              <a:t>.</a:t>
            </a:r>
          </a:p>
        </p:txBody>
      </p:sp>
      <p:grpSp>
        <p:nvGrpSpPr>
          <p:cNvPr id="14" name="Groupe 13">
            <a:extLst>
              <a:ext uri="{FF2B5EF4-FFF2-40B4-BE49-F238E27FC236}">
                <a16:creationId xmlns:a16="http://schemas.microsoft.com/office/drawing/2014/main" id="{589C893C-54E5-6B48-846F-AFA0F920C348}"/>
              </a:ext>
            </a:extLst>
          </p:cNvPr>
          <p:cNvGrpSpPr/>
          <p:nvPr/>
        </p:nvGrpSpPr>
        <p:grpSpPr>
          <a:xfrm>
            <a:off x="609759" y="2463644"/>
            <a:ext cx="215057" cy="215057"/>
            <a:chOff x="614255" y="1516809"/>
            <a:chExt cx="215057" cy="215057"/>
          </a:xfrm>
        </p:grpSpPr>
        <p:sp>
          <p:nvSpPr>
            <p:cNvPr id="15" name="Ellipse 14">
              <a:extLst>
                <a:ext uri="{FF2B5EF4-FFF2-40B4-BE49-F238E27FC236}">
                  <a16:creationId xmlns:a16="http://schemas.microsoft.com/office/drawing/2014/main" id="{FF3CA396-AB0B-E340-99F8-74705B022F97}"/>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 name="Ellipse 15">
              <a:extLst>
                <a:ext uri="{FF2B5EF4-FFF2-40B4-BE49-F238E27FC236}">
                  <a16:creationId xmlns:a16="http://schemas.microsoft.com/office/drawing/2014/main" id="{DCC120B1-7788-2042-B094-3B45646ADD11}"/>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כותרת 1">
            <a:extLst>
              <a:ext uri="{FF2B5EF4-FFF2-40B4-BE49-F238E27FC236}">
                <a16:creationId xmlns:a16="http://schemas.microsoft.com/office/drawing/2014/main" id="{4E4EC7C9-4439-7944-8548-221DFC1CEE29}"/>
              </a:ext>
            </a:extLst>
          </p:cNvPr>
          <p:cNvSpPr txBox="1">
            <a:spLocks/>
          </p:cNvSpPr>
          <p:nvPr/>
        </p:nvSpPr>
        <p:spPr>
          <a:xfrm>
            <a:off x="824132" y="2889654"/>
            <a:ext cx="11024283" cy="806046"/>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They publish standards when a specific </a:t>
            </a:r>
            <a:r>
              <a:rPr lang="en-GB" sz="2400" b="1" dirty="0">
                <a:solidFill>
                  <a:schemeClr val="tx1"/>
                </a:solidFill>
                <a:latin typeface="Calibri Light" panose="020F0302020204030204" pitchFamily="34" charset="0"/>
                <a:cs typeface="Calibri Light" panose="020F0302020204030204" pitchFamily="34" charset="0"/>
              </a:rPr>
              <a:t>society need </a:t>
            </a:r>
            <a:r>
              <a:rPr lang="en-GB" sz="2400" dirty="0">
                <a:solidFill>
                  <a:schemeClr val="tx1"/>
                </a:solidFill>
                <a:latin typeface="Calibri Light" panose="020F0302020204030204" pitchFamily="34" charset="0"/>
                <a:cs typeface="Calibri Light" panose="020F0302020204030204" pitchFamily="34" charset="0"/>
              </a:rPr>
              <a:t>is identified; sometimes the </a:t>
            </a:r>
            <a:r>
              <a:rPr lang="en-GB" sz="2400" b="1" dirty="0">
                <a:solidFill>
                  <a:schemeClr val="tx1"/>
                </a:solidFill>
                <a:latin typeface="Calibri Light" panose="020F0302020204030204" pitchFamily="34" charset="0"/>
                <a:cs typeface="Calibri Light" panose="020F0302020204030204" pitchFamily="34" charset="0"/>
              </a:rPr>
              <a:t>authorities invite </a:t>
            </a:r>
            <a:r>
              <a:rPr lang="en-GB" sz="2400" dirty="0">
                <a:solidFill>
                  <a:schemeClr val="tx1"/>
                </a:solidFill>
                <a:latin typeface="Calibri Light" panose="020F0302020204030204" pitchFamily="34" charset="0"/>
                <a:cs typeface="Calibri Light" panose="020F0302020204030204" pitchFamily="34" charset="0"/>
              </a:rPr>
              <a:t>them to address a topic in the need of standardization. </a:t>
            </a:r>
          </a:p>
        </p:txBody>
      </p:sp>
      <p:grpSp>
        <p:nvGrpSpPr>
          <p:cNvPr id="18" name="Groupe 17">
            <a:extLst>
              <a:ext uri="{FF2B5EF4-FFF2-40B4-BE49-F238E27FC236}">
                <a16:creationId xmlns:a16="http://schemas.microsoft.com/office/drawing/2014/main" id="{7470AD7A-0821-D243-9D18-05EFABD8CEC5}"/>
              </a:ext>
            </a:extLst>
          </p:cNvPr>
          <p:cNvGrpSpPr/>
          <p:nvPr/>
        </p:nvGrpSpPr>
        <p:grpSpPr>
          <a:xfrm>
            <a:off x="609075" y="2991177"/>
            <a:ext cx="215057" cy="215057"/>
            <a:chOff x="614255" y="1516809"/>
            <a:chExt cx="215057" cy="215057"/>
          </a:xfrm>
        </p:grpSpPr>
        <p:sp>
          <p:nvSpPr>
            <p:cNvPr id="19" name="Ellipse 18">
              <a:extLst>
                <a:ext uri="{FF2B5EF4-FFF2-40B4-BE49-F238E27FC236}">
                  <a16:creationId xmlns:a16="http://schemas.microsoft.com/office/drawing/2014/main" id="{F94F7839-59B1-8347-92E3-381648FB229B}"/>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Ellipse 19">
              <a:extLst>
                <a:ext uri="{FF2B5EF4-FFF2-40B4-BE49-F238E27FC236}">
                  <a16:creationId xmlns:a16="http://schemas.microsoft.com/office/drawing/2014/main" id="{B21E88FA-ADDB-8740-B18A-15B36004846C}"/>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1" name="כותרת 1">
            <a:extLst>
              <a:ext uri="{FF2B5EF4-FFF2-40B4-BE49-F238E27FC236}">
                <a16:creationId xmlns:a16="http://schemas.microsoft.com/office/drawing/2014/main" id="{AE68DC1C-76BC-C84A-801F-E63458EDAA3E}"/>
              </a:ext>
            </a:extLst>
          </p:cNvPr>
          <p:cNvSpPr txBox="1">
            <a:spLocks/>
          </p:cNvSpPr>
          <p:nvPr/>
        </p:nvSpPr>
        <p:spPr>
          <a:xfrm>
            <a:off x="824132" y="3801841"/>
            <a:ext cx="11024283" cy="806046"/>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Recognized SDOs have </a:t>
            </a:r>
            <a:r>
              <a:rPr lang="en-GB" sz="2400" b="1" dirty="0">
                <a:solidFill>
                  <a:schemeClr val="tx1"/>
                </a:solidFill>
                <a:latin typeface="Calibri Light" panose="020F0302020204030204" pitchFamily="34" charset="0"/>
                <a:cs typeface="Calibri Light" panose="020F0302020204030204" pitchFamily="34" charset="0"/>
              </a:rPr>
              <a:t>robust and documented processes</a:t>
            </a:r>
            <a:r>
              <a:rPr lang="en-GB" sz="2400" dirty="0">
                <a:solidFill>
                  <a:schemeClr val="tx1"/>
                </a:solidFill>
                <a:latin typeface="Calibri Light" panose="020F0302020204030204" pitchFamily="34" charset="0"/>
                <a:cs typeface="Calibri Light" panose="020F0302020204030204" pitchFamily="34" charset="0"/>
              </a:rPr>
              <a:t> for building consensus and approving standards. </a:t>
            </a:r>
          </a:p>
        </p:txBody>
      </p:sp>
      <p:grpSp>
        <p:nvGrpSpPr>
          <p:cNvPr id="22" name="Groupe 21">
            <a:extLst>
              <a:ext uri="{FF2B5EF4-FFF2-40B4-BE49-F238E27FC236}">
                <a16:creationId xmlns:a16="http://schemas.microsoft.com/office/drawing/2014/main" id="{FC1DB5CF-4786-604A-9EEF-327B2EF761DB}"/>
              </a:ext>
            </a:extLst>
          </p:cNvPr>
          <p:cNvGrpSpPr/>
          <p:nvPr/>
        </p:nvGrpSpPr>
        <p:grpSpPr>
          <a:xfrm>
            <a:off x="609075" y="3903364"/>
            <a:ext cx="215057" cy="215057"/>
            <a:chOff x="614255" y="1516809"/>
            <a:chExt cx="215057" cy="215057"/>
          </a:xfrm>
        </p:grpSpPr>
        <p:sp>
          <p:nvSpPr>
            <p:cNvPr id="23" name="Ellipse 22">
              <a:extLst>
                <a:ext uri="{FF2B5EF4-FFF2-40B4-BE49-F238E27FC236}">
                  <a16:creationId xmlns:a16="http://schemas.microsoft.com/office/drawing/2014/main" id="{FFA22B78-CF4B-C448-BCF6-37F08834F764}"/>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 name="Ellipse 23">
              <a:extLst>
                <a:ext uri="{FF2B5EF4-FFF2-40B4-BE49-F238E27FC236}">
                  <a16:creationId xmlns:a16="http://schemas.microsoft.com/office/drawing/2014/main" id="{96D5A7AC-B637-9549-9AA7-CA790535DFAC}"/>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Tree>
    <p:extLst>
      <p:ext uri="{BB962C8B-B14F-4D97-AF65-F5344CB8AC3E}">
        <p14:creationId xmlns:p14="http://schemas.microsoft.com/office/powerpoint/2010/main" val="260608964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noProof="0" dirty="0"/>
              <a:t>Contents</a:t>
            </a:r>
          </a:p>
        </p:txBody>
      </p:sp>
      <p:sp>
        <p:nvSpPr>
          <p:cNvPr id="5" name="מציין מיקום תוכן 2">
            <a:extLst>
              <a:ext uri="{FF2B5EF4-FFF2-40B4-BE49-F238E27FC236}">
                <a16:creationId xmlns:a16="http://schemas.microsoft.com/office/drawing/2014/main" id="{E0B84FCC-B164-534A-A1C2-30A7BA7FA7BD}"/>
              </a:ext>
            </a:extLst>
          </p:cNvPr>
          <p:cNvSpPr>
            <a:spLocks noGrp="1"/>
          </p:cNvSpPr>
          <p:nvPr>
            <p:ph sz="quarter" idx="10"/>
          </p:nvPr>
        </p:nvSpPr>
        <p:spPr>
          <a:xfrm>
            <a:off x="609758" y="1600570"/>
            <a:ext cx="11213047" cy="4040687"/>
          </a:xfrm>
        </p:spPr>
        <p:txBody>
          <a:bodyPr>
            <a:normAutofit fontScale="92500" lnSpcReduction="20000"/>
          </a:bodyPr>
          <a:lstStyle/>
          <a:p>
            <a:pPr marL="457200" lvl="1" indent="-457200">
              <a:buClr>
                <a:srgbClr val="298FD1"/>
              </a:buClr>
              <a:buFont typeface="+mj-lt"/>
              <a:buAutoNum type="arabicPeriod"/>
            </a:pPr>
            <a:r>
              <a:rPr lang="en-GB" altLang="en-US" sz="2000" noProof="0" dirty="0">
                <a:solidFill>
                  <a:schemeClr val="tx2"/>
                </a:solidFill>
                <a:hlinkClick r:id="rId2" action="ppaction://hlinksldjump"/>
              </a:rPr>
              <a:t>Introduction to Security in IoT</a:t>
            </a:r>
            <a:r>
              <a:rPr lang="en-GB" altLang="en-US" sz="2000" noProof="0" dirty="0">
                <a:solidFill>
                  <a:schemeClr val="tx2"/>
                </a:solidFill>
              </a:rPr>
              <a:t> </a:t>
            </a:r>
          </a:p>
          <a:p>
            <a:pPr marL="457200" lvl="1" indent="-457200">
              <a:buClr>
                <a:srgbClr val="298FD1"/>
              </a:buClr>
              <a:buFont typeface="+mj-lt"/>
              <a:buAutoNum type="arabicPeriod"/>
            </a:pPr>
            <a:r>
              <a:rPr lang="en-GB" sz="2000" noProof="0" dirty="0">
                <a:solidFill>
                  <a:schemeClr val="tx2"/>
                </a:solidFill>
                <a:hlinkClick r:id="rId3" action="ppaction://hlinksldjump"/>
              </a:rPr>
              <a:t>The standards ecosyste</a:t>
            </a:r>
            <a:r>
              <a:rPr lang="en-GB" sz="2000" dirty="0">
                <a:solidFill>
                  <a:schemeClr val="tx2"/>
                </a:solidFill>
                <a:hlinkClick r:id="rId3" action="ppaction://hlinksldjump"/>
              </a:rPr>
              <a:t>m for IoT security</a:t>
            </a:r>
            <a:r>
              <a:rPr lang="en-GB" sz="2000" noProof="0" dirty="0">
                <a:solidFill>
                  <a:schemeClr val="tx2"/>
                </a:solidFill>
              </a:rPr>
              <a:t> </a:t>
            </a:r>
          </a:p>
          <a:p>
            <a:pPr marL="457200" lvl="1" indent="-457200">
              <a:buClr>
                <a:srgbClr val="298FD1"/>
              </a:buClr>
              <a:buFont typeface="+mj-lt"/>
              <a:buAutoNum type="arabicPeriod"/>
            </a:pPr>
            <a:r>
              <a:rPr lang="en-GB" sz="2000" noProof="0" dirty="0">
                <a:solidFill>
                  <a:schemeClr val="tx2"/>
                </a:solidFill>
                <a:hlinkClick r:id="rId4" action="ppaction://hlinksldjump"/>
              </a:rPr>
              <a:t>An economic view on security provisions</a:t>
            </a:r>
            <a:endParaRPr lang="en-GB" sz="2000" noProof="0" dirty="0">
              <a:solidFill>
                <a:schemeClr val="tx2"/>
              </a:solidFill>
            </a:endParaRPr>
          </a:p>
          <a:p>
            <a:pPr marL="457200" lvl="1" indent="-457200">
              <a:buClr>
                <a:srgbClr val="298FD1"/>
              </a:buClr>
              <a:buFont typeface="+mj-lt"/>
              <a:buAutoNum type="arabicPeriod"/>
            </a:pPr>
            <a:r>
              <a:rPr lang="en-GB" sz="2000" noProof="0" dirty="0">
                <a:solidFill>
                  <a:schemeClr val="tx2"/>
                </a:solidFill>
                <a:hlinkClick r:id="rId5" action="ppaction://hlinksldjump"/>
              </a:rPr>
              <a:t>Security Overview</a:t>
            </a:r>
            <a:endParaRPr lang="en-GB" altLang="en-US" sz="2000" noProof="0" dirty="0">
              <a:solidFill>
                <a:schemeClr val="tx2"/>
              </a:solidFill>
            </a:endParaRPr>
          </a:p>
          <a:p>
            <a:pPr marL="457200" lvl="1" indent="-457200">
              <a:buClr>
                <a:srgbClr val="298FD1"/>
              </a:buClr>
              <a:buFont typeface="+mj-lt"/>
              <a:buAutoNum type="arabicPeriod"/>
            </a:pPr>
            <a:r>
              <a:rPr lang="en-GB" altLang="en-US" sz="2000" noProof="0" dirty="0">
                <a:solidFill>
                  <a:schemeClr val="tx2"/>
                </a:solidFill>
                <a:hlinkClick r:id="rId6" action="ppaction://hlinksldjump"/>
              </a:rPr>
              <a:t>Threat, Vulnerability and Risk Analysis in IoT</a:t>
            </a:r>
            <a:endParaRPr lang="en-GB" altLang="en-US" sz="2000" noProof="0" dirty="0">
              <a:solidFill>
                <a:schemeClr val="tx2"/>
              </a:solidFill>
              <a:hlinkClick r:id="" action="ppaction://noaction"/>
            </a:endParaRPr>
          </a:p>
          <a:p>
            <a:pPr marL="457200" lvl="1" indent="-457200">
              <a:buClr>
                <a:srgbClr val="298FD1"/>
              </a:buClr>
              <a:buFont typeface="+mj-lt"/>
              <a:buAutoNum type="arabicPeriod"/>
            </a:pPr>
            <a:r>
              <a:rPr lang="en-GB" altLang="en-US" sz="2000" noProof="0" dirty="0">
                <a:solidFill>
                  <a:schemeClr val="tx2"/>
                </a:solidFill>
                <a:hlinkClick r:id="rId7" action="ppaction://hlinksldjump"/>
              </a:rPr>
              <a:t>Applying best practices in IoT security</a:t>
            </a:r>
            <a:endParaRPr lang="en-GB" altLang="en-US" sz="2000" noProof="0" dirty="0">
              <a:solidFill>
                <a:schemeClr val="tx2"/>
              </a:solidFill>
            </a:endParaRPr>
          </a:p>
          <a:p>
            <a:pPr marL="457200" lvl="1" indent="-457200">
              <a:buClr>
                <a:srgbClr val="298FD1"/>
              </a:buClr>
              <a:buFont typeface="+mj-lt"/>
              <a:buAutoNum type="arabicPeriod"/>
            </a:pPr>
            <a:r>
              <a:rPr lang="en-GB" altLang="en-US" sz="2000" noProof="0" dirty="0" err="1">
                <a:solidFill>
                  <a:schemeClr val="tx2"/>
                </a:solidFill>
                <a:hlinkClick r:id="rId8" action="ppaction://hlinksldjump"/>
              </a:rPr>
              <a:t>Cryptographi</a:t>
            </a:r>
            <a:r>
              <a:rPr lang="en-GB" altLang="en-US" sz="2000" dirty="0">
                <a:solidFill>
                  <a:schemeClr val="tx2"/>
                </a:solidFill>
                <a:hlinkClick r:id="rId8" action="ppaction://hlinksldjump"/>
              </a:rPr>
              <a:t>c security basics</a:t>
            </a:r>
            <a:endParaRPr lang="en-GB" altLang="en-US" sz="2000" dirty="0">
              <a:solidFill>
                <a:schemeClr val="tx2"/>
              </a:solidFill>
            </a:endParaRPr>
          </a:p>
          <a:p>
            <a:pPr marL="457200" lvl="1" indent="-457200">
              <a:buClr>
                <a:srgbClr val="298FD1"/>
              </a:buClr>
              <a:buFont typeface="+mj-lt"/>
              <a:buAutoNum type="arabicPeriod"/>
            </a:pPr>
            <a:r>
              <a:rPr lang="en-GB" altLang="en-US" sz="2000" dirty="0">
                <a:solidFill>
                  <a:schemeClr val="tx2"/>
                </a:solidFill>
                <a:hlinkClick r:id="rId9" action="ppaction://hlinksldjump"/>
              </a:rPr>
              <a:t>Programming guide for secure IoT</a:t>
            </a:r>
            <a:endParaRPr lang="en-GB" altLang="en-US" sz="2000" dirty="0">
              <a:solidFill>
                <a:schemeClr val="tx2"/>
              </a:solidFill>
            </a:endParaRPr>
          </a:p>
          <a:p>
            <a:pPr marL="457200" lvl="1" indent="-457200">
              <a:buClr>
                <a:srgbClr val="298FD1"/>
              </a:buClr>
              <a:buFont typeface="+mj-lt"/>
              <a:buAutoNum type="arabicPeriod"/>
            </a:pPr>
            <a:r>
              <a:rPr lang="en-GB" altLang="en-US" sz="2000" dirty="0">
                <a:solidFill>
                  <a:schemeClr val="tx2"/>
                </a:solidFill>
                <a:hlinkClick r:id="rId10" action="ppaction://hlinksldjump"/>
              </a:rPr>
              <a:t>Guide to selecting a training provider</a:t>
            </a:r>
            <a:endParaRPr lang="en-GB" altLang="en-US" sz="2000" dirty="0">
              <a:solidFill>
                <a:schemeClr val="tx2"/>
              </a:solidFill>
            </a:endParaRPr>
          </a:p>
          <a:p>
            <a:pPr marL="457200" lvl="1" indent="-457200">
              <a:buClr>
                <a:srgbClr val="298FD1"/>
              </a:buClr>
              <a:buFont typeface="+mj-lt"/>
              <a:buAutoNum type="arabicPeriod"/>
            </a:pPr>
            <a:r>
              <a:rPr lang="en-GB" altLang="en-US" sz="2000" dirty="0">
                <a:solidFill>
                  <a:schemeClr val="tx2"/>
                </a:solidFill>
                <a:hlinkClick r:id="rId11" action="ppaction://hlinksldjump"/>
              </a:rPr>
              <a:t>Summary and conclusions</a:t>
            </a:r>
            <a:endParaRPr lang="en-GB" altLang="en-US" sz="2000" dirty="0">
              <a:solidFill>
                <a:schemeClr val="tx2"/>
              </a:solidFill>
            </a:endParaRPr>
          </a:p>
          <a:p>
            <a:pPr marL="457200" lvl="1" indent="-457200">
              <a:buClr>
                <a:srgbClr val="298FD1"/>
              </a:buClr>
              <a:buFont typeface="+mj-lt"/>
              <a:buAutoNum type="arabicPeriod"/>
            </a:pPr>
            <a:endParaRPr lang="en-GB" altLang="en-US" sz="2000" noProof="0" dirty="0">
              <a:solidFill>
                <a:schemeClr val="tx2"/>
              </a:solidFill>
            </a:endParaRPr>
          </a:p>
        </p:txBody>
      </p:sp>
      <p:sp>
        <p:nvSpPr>
          <p:cNvPr id="6" name="מציין מיקום של כותרת תחתונה 1">
            <a:extLst>
              <a:ext uri="{FF2B5EF4-FFF2-40B4-BE49-F238E27FC236}">
                <a16:creationId xmlns:a16="http://schemas.microsoft.com/office/drawing/2014/main" id="{54B42222-CE0B-49FA-843A-C960B53C80F5}"/>
              </a:ext>
            </a:extLst>
          </p:cNvPr>
          <p:cNvSpPr>
            <a:spLocks noGrp="1"/>
          </p:cNvSpPr>
          <p:nvPr>
            <p:ph type="ftr" sz="quarter" idx="3"/>
          </p:nvPr>
        </p:nvSpPr>
        <p:spPr>
          <a:xfrm>
            <a:off x="3696511" y="6388995"/>
            <a:ext cx="4931923" cy="365125"/>
          </a:xfrm>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Teaching security in the context of IoT</a:t>
            </a:r>
            <a:endParaRPr lang="en-GB" dirty="0"/>
          </a:p>
        </p:txBody>
      </p:sp>
    </p:spTree>
    <p:extLst>
      <p:ext uri="{BB962C8B-B14F-4D97-AF65-F5344CB8AC3E}">
        <p14:creationId xmlns:p14="http://schemas.microsoft.com/office/powerpoint/2010/main" val="84534589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Types of organizations and standards</a:t>
            </a:r>
            <a:br>
              <a:rPr lang="en-GB" altLang="en-US" sz="3600" noProof="0" dirty="0"/>
            </a:br>
            <a:r>
              <a:rPr lang="en-GB" altLang="en-US" sz="2800" noProof="0" dirty="0">
                <a:latin typeface="Calibri Light" panose="020F0302020204030204" pitchFamily="34" charset="0"/>
                <a:cs typeface="Calibri Light" panose="020F0302020204030204" pitchFamily="34" charset="0"/>
              </a:rPr>
              <a:t>Recognized organizations</a:t>
            </a:r>
            <a:endParaRPr lang="en-GB" noProof="0" dirty="0">
              <a:latin typeface="Calibri Light" panose="020F0302020204030204" pitchFamily="34" charset="0"/>
              <a:cs typeface="Calibri Light" panose="020F0302020204030204" pitchFamily="34" charset="0"/>
            </a:endParaRP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The </a:t>
            </a:r>
            <a:r>
              <a:rPr lang="en-GB" sz="2400" b="1" dirty="0">
                <a:solidFill>
                  <a:schemeClr val="tx1"/>
                </a:solidFill>
                <a:latin typeface="Calibri Light" panose="020F0302020204030204" pitchFamily="34" charset="0"/>
                <a:cs typeface="Calibri Light" panose="020F0302020204030204" pitchFamily="34" charset="0"/>
              </a:rPr>
              <a:t>Regulation (EU) No 1025/2012 </a:t>
            </a:r>
            <a:r>
              <a:rPr lang="en-GB" sz="2400" dirty="0">
                <a:solidFill>
                  <a:schemeClr val="tx1"/>
                </a:solidFill>
                <a:latin typeface="Calibri Light" panose="020F0302020204030204" pitchFamily="34" charset="0"/>
                <a:cs typeface="Calibri Light" panose="020F0302020204030204" pitchFamily="34" charset="0"/>
              </a:rPr>
              <a:t>of the European Parliament and of the Council designates:</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25" name="Espace réservé du contenu 5">
            <a:extLst>
              <a:ext uri="{FF2B5EF4-FFF2-40B4-BE49-F238E27FC236}">
                <a16:creationId xmlns:a16="http://schemas.microsoft.com/office/drawing/2014/main" id="{7DF3155B-F584-2F46-AD82-02650E371673}"/>
              </a:ext>
            </a:extLst>
          </p:cNvPr>
          <p:cNvSpPr>
            <a:spLocks noGrp="1"/>
          </p:cNvSpPr>
          <p:nvPr>
            <p:ph sz="quarter" idx="10"/>
          </p:nvPr>
        </p:nvSpPr>
        <p:spPr>
          <a:xfrm>
            <a:off x="1105060" y="2420579"/>
            <a:ext cx="10744040" cy="449621"/>
          </a:xfrm>
        </p:spPr>
        <p:txBody>
          <a:bodyPr/>
          <a:lstStyle/>
          <a:p>
            <a:pPr lvl="1"/>
            <a:r>
              <a:rPr lang="en-GB" sz="2000" b="1" noProof="0" dirty="0"/>
              <a:t>CEN, CENELEC and ETSI </a:t>
            </a:r>
            <a:r>
              <a:rPr lang="en-GB" sz="2000" noProof="0" dirty="0"/>
              <a:t>as the </a:t>
            </a:r>
            <a:r>
              <a:rPr lang="en-GB" sz="2000" b="1" noProof="0" dirty="0"/>
              <a:t>European</a:t>
            </a:r>
            <a:r>
              <a:rPr lang="en-GB" sz="2000" noProof="0" dirty="0"/>
              <a:t> Standards Organizations (ESOs)</a:t>
            </a:r>
          </a:p>
        </p:txBody>
      </p:sp>
    </p:spTree>
    <p:extLst>
      <p:ext uri="{BB962C8B-B14F-4D97-AF65-F5344CB8AC3E}">
        <p14:creationId xmlns:p14="http://schemas.microsoft.com/office/powerpoint/2010/main" val="191974730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Types of organizations and standards</a:t>
            </a:r>
            <a:br>
              <a:rPr lang="en-GB" altLang="en-US" sz="3600" noProof="0" dirty="0"/>
            </a:br>
            <a:r>
              <a:rPr lang="en-GB" altLang="en-US" sz="2800" noProof="0" dirty="0">
                <a:latin typeface="Calibri Light" panose="020F0302020204030204" pitchFamily="34" charset="0"/>
                <a:cs typeface="Calibri Light" panose="020F0302020204030204" pitchFamily="34" charset="0"/>
              </a:rPr>
              <a:t>Organizations that are not officially recognized</a:t>
            </a:r>
            <a:endParaRPr lang="en-GB" noProof="0" dirty="0">
              <a:latin typeface="Calibri Light" panose="020F0302020204030204" pitchFamily="34" charset="0"/>
              <a:cs typeface="Calibri Light" panose="020F0302020204030204" pitchFamily="34" charset="0"/>
            </a:endParaRP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430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Besides the officially recognized SDOs, there are well respected and long existing SDOs,</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25" name="Espace réservé du contenu 5">
            <a:extLst>
              <a:ext uri="{FF2B5EF4-FFF2-40B4-BE49-F238E27FC236}">
                <a16:creationId xmlns:a16="http://schemas.microsoft.com/office/drawing/2014/main" id="{7DF3155B-F584-2F46-AD82-02650E371673}"/>
              </a:ext>
            </a:extLst>
          </p:cNvPr>
          <p:cNvSpPr>
            <a:spLocks noGrp="1"/>
          </p:cNvSpPr>
          <p:nvPr>
            <p:ph sz="quarter" idx="10"/>
          </p:nvPr>
        </p:nvSpPr>
        <p:spPr>
          <a:xfrm>
            <a:off x="1105059" y="1911972"/>
            <a:ext cx="10744040" cy="449621"/>
          </a:xfrm>
        </p:spPr>
        <p:txBody>
          <a:bodyPr/>
          <a:lstStyle/>
          <a:p>
            <a:pPr lvl="1"/>
            <a:r>
              <a:rPr lang="en-GB" sz="2000" noProof="0" dirty="0"/>
              <a:t>Including </a:t>
            </a:r>
            <a:r>
              <a:rPr lang="en-GB" sz="2000" b="1" noProof="0" dirty="0"/>
              <a:t>W3C, OASIS, IEEE, OMG</a:t>
            </a:r>
          </a:p>
        </p:txBody>
      </p:sp>
      <p:sp>
        <p:nvSpPr>
          <p:cNvPr id="12" name="כותרת 1">
            <a:extLst>
              <a:ext uri="{FF2B5EF4-FFF2-40B4-BE49-F238E27FC236}">
                <a16:creationId xmlns:a16="http://schemas.microsoft.com/office/drawing/2014/main" id="{575258AB-767A-994D-B433-186DD17CDDF0}"/>
              </a:ext>
            </a:extLst>
          </p:cNvPr>
          <p:cNvSpPr txBox="1">
            <a:spLocks/>
          </p:cNvSpPr>
          <p:nvPr/>
        </p:nvSpPr>
        <p:spPr>
          <a:xfrm>
            <a:off x="824816" y="2508305"/>
            <a:ext cx="11024283" cy="80639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These are </a:t>
            </a:r>
            <a:r>
              <a:rPr lang="en-GB" sz="2400" b="1" dirty="0">
                <a:solidFill>
                  <a:schemeClr val="tx1"/>
                </a:solidFill>
                <a:latin typeface="Calibri Light" panose="020F0302020204030204" pitchFamily="34" charset="0"/>
                <a:cs typeface="Calibri Light" panose="020F0302020204030204" pitchFamily="34" charset="0"/>
              </a:rPr>
              <a:t>not officially recognized </a:t>
            </a:r>
            <a:r>
              <a:rPr lang="en-GB" sz="2400" dirty="0">
                <a:solidFill>
                  <a:schemeClr val="tx1"/>
                </a:solidFill>
                <a:latin typeface="Calibri Light" panose="020F0302020204030204" pitchFamily="34" charset="0"/>
                <a:cs typeface="Calibri Light" panose="020F0302020204030204" pitchFamily="34" charset="0"/>
              </a:rPr>
              <a:t>by the authorities (i.e. not cited in Reg(E)1025/2012), </a:t>
            </a:r>
            <a:r>
              <a:rPr lang="en-GB" sz="2400" b="1" dirty="0">
                <a:solidFill>
                  <a:schemeClr val="tx1"/>
                </a:solidFill>
                <a:latin typeface="Calibri Light" panose="020F0302020204030204" pitchFamily="34" charset="0"/>
                <a:cs typeface="Calibri Light" panose="020F0302020204030204" pitchFamily="34" charset="0"/>
              </a:rPr>
              <a:t>but have well established procedures</a:t>
            </a:r>
            <a:r>
              <a:rPr lang="en-GB" sz="2400" dirty="0">
                <a:solidFill>
                  <a:schemeClr val="tx1"/>
                </a:solidFill>
                <a:latin typeface="Calibri Light" panose="020F0302020204030204" pitchFamily="34" charset="0"/>
                <a:cs typeface="Calibri Light" panose="020F0302020204030204" pitchFamily="34" charset="0"/>
              </a:rPr>
              <a:t> to ensure the quality of their standards.</a:t>
            </a:r>
          </a:p>
        </p:txBody>
      </p:sp>
      <p:grpSp>
        <p:nvGrpSpPr>
          <p:cNvPr id="13" name="Groupe 12">
            <a:extLst>
              <a:ext uri="{FF2B5EF4-FFF2-40B4-BE49-F238E27FC236}">
                <a16:creationId xmlns:a16="http://schemas.microsoft.com/office/drawing/2014/main" id="{110EB116-9C9D-7C4D-BD86-FFD4AA710833}"/>
              </a:ext>
            </a:extLst>
          </p:cNvPr>
          <p:cNvGrpSpPr/>
          <p:nvPr/>
        </p:nvGrpSpPr>
        <p:grpSpPr>
          <a:xfrm>
            <a:off x="609759" y="2609828"/>
            <a:ext cx="215057" cy="215057"/>
            <a:chOff x="614255" y="1516809"/>
            <a:chExt cx="215057" cy="215057"/>
          </a:xfrm>
        </p:grpSpPr>
        <p:sp>
          <p:nvSpPr>
            <p:cNvPr id="14" name="Ellipse 13">
              <a:extLst>
                <a:ext uri="{FF2B5EF4-FFF2-40B4-BE49-F238E27FC236}">
                  <a16:creationId xmlns:a16="http://schemas.microsoft.com/office/drawing/2014/main" id="{19B41C1B-A67E-BF4B-8756-D5297CEF5D20}"/>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extLst>
                <a:ext uri="{FF2B5EF4-FFF2-40B4-BE49-F238E27FC236}">
                  <a16:creationId xmlns:a16="http://schemas.microsoft.com/office/drawing/2014/main" id="{F43A6D14-3D79-EF41-93B3-3B1532E43F4E}"/>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Tree>
    <p:extLst>
      <p:ext uri="{BB962C8B-B14F-4D97-AF65-F5344CB8AC3E}">
        <p14:creationId xmlns:p14="http://schemas.microsoft.com/office/powerpoint/2010/main" val="144706581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Types of organizations and standards</a:t>
            </a:r>
            <a:br>
              <a:rPr lang="en-GB" altLang="en-US" sz="3600" noProof="0" dirty="0"/>
            </a:br>
            <a:r>
              <a:rPr lang="en-GB" altLang="en-US" sz="2800" noProof="0" dirty="0">
                <a:latin typeface="Calibri Light" panose="020F0302020204030204" pitchFamily="34" charset="0"/>
                <a:cs typeface="Calibri Light" panose="020F0302020204030204" pitchFamily="34" charset="0"/>
              </a:rPr>
              <a:t>Formal standards</a:t>
            </a:r>
            <a:endParaRPr lang="en-GB" noProof="0" dirty="0">
              <a:latin typeface="Calibri Light" panose="020F0302020204030204" pitchFamily="34" charset="0"/>
              <a:cs typeface="Calibri Light" panose="020F0302020204030204" pitchFamily="34" charset="0"/>
            </a:endParaRP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A </a:t>
            </a:r>
            <a:r>
              <a:rPr lang="en-GB" sz="2400" b="1" dirty="0">
                <a:solidFill>
                  <a:schemeClr val="tx1"/>
                </a:solidFill>
                <a:latin typeface="Calibri Light" panose="020F0302020204030204" pitchFamily="34" charset="0"/>
                <a:cs typeface="Calibri Light" panose="020F0302020204030204" pitchFamily="34" charset="0"/>
              </a:rPr>
              <a:t>formal standard </a:t>
            </a:r>
            <a:r>
              <a:rPr lang="en-GB" sz="2400" dirty="0">
                <a:solidFill>
                  <a:schemeClr val="tx1"/>
                </a:solidFill>
                <a:latin typeface="Calibri Light" panose="020F0302020204030204" pitchFamily="34" charset="0"/>
                <a:cs typeface="Calibri Light" panose="020F0302020204030204" pitchFamily="34" charset="0"/>
              </a:rPr>
              <a:t>is a document approved or adopted by a standards developing organizations (SDO).</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12" name="כותרת 1">
            <a:extLst>
              <a:ext uri="{FF2B5EF4-FFF2-40B4-BE49-F238E27FC236}">
                <a16:creationId xmlns:a16="http://schemas.microsoft.com/office/drawing/2014/main" id="{575258AB-767A-994D-B433-186DD17CDDF0}"/>
              </a:ext>
            </a:extLst>
          </p:cNvPr>
          <p:cNvSpPr txBox="1">
            <a:spLocks/>
          </p:cNvSpPr>
          <p:nvPr/>
        </p:nvSpPr>
        <p:spPr>
          <a:xfrm>
            <a:off x="824816" y="2546405"/>
            <a:ext cx="11024283" cy="42539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Some authors refer to them simply as </a:t>
            </a:r>
            <a:r>
              <a:rPr lang="en-GB" sz="2400" b="1" dirty="0">
                <a:solidFill>
                  <a:schemeClr val="tx1"/>
                </a:solidFill>
                <a:latin typeface="Calibri Light" panose="020F0302020204030204" pitchFamily="34" charset="0"/>
                <a:cs typeface="Calibri Light" panose="020F0302020204030204" pitchFamily="34" charset="0"/>
              </a:rPr>
              <a:t>standards</a:t>
            </a:r>
            <a:r>
              <a:rPr lang="en-GB" sz="2400" dirty="0">
                <a:solidFill>
                  <a:schemeClr val="tx1"/>
                </a:solidFill>
                <a:latin typeface="Calibri Light" panose="020F0302020204030204" pitchFamily="34" charset="0"/>
                <a:cs typeface="Calibri Light" panose="020F0302020204030204" pitchFamily="34" charset="0"/>
              </a:rPr>
              <a:t>. </a:t>
            </a:r>
          </a:p>
        </p:txBody>
      </p:sp>
      <p:grpSp>
        <p:nvGrpSpPr>
          <p:cNvPr id="13" name="Groupe 12">
            <a:extLst>
              <a:ext uri="{FF2B5EF4-FFF2-40B4-BE49-F238E27FC236}">
                <a16:creationId xmlns:a16="http://schemas.microsoft.com/office/drawing/2014/main" id="{110EB116-9C9D-7C4D-BD86-FFD4AA710833}"/>
              </a:ext>
            </a:extLst>
          </p:cNvPr>
          <p:cNvGrpSpPr/>
          <p:nvPr/>
        </p:nvGrpSpPr>
        <p:grpSpPr>
          <a:xfrm>
            <a:off x="609759" y="2647928"/>
            <a:ext cx="215057" cy="215057"/>
            <a:chOff x="614255" y="1516809"/>
            <a:chExt cx="215057" cy="215057"/>
          </a:xfrm>
        </p:grpSpPr>
        <p:sp>
          <p:nvSpPr>
            <p:cNvPr id="14" name="Ellipse 13">
              <a:extLst>
                <a:ext uri="{FF2B5EF4-FFF2-40B4-BE49-F238E27FC236}">
                  <a16:creationId xmlns:a16="http://schemas.microsoft.com/office/drawing/2014/main" id="{19B41C1B-A67E-BF4B-8756-D5297CEF5D20}"/>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extLst>
                <a:ext uri="{FF2B5EF4-FFF2-40B4-BE49-F238E27FC236}">
                  <a16:creationId xmlns:a16="http://schemas.microsoft.com/office/drawing/2014/main" id="{F43A6D14-3D79-EF41-93B3-3B1532E43F4E}"/>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Tree>
    <p:extLst>
      <p:ext uri="{BB962C8B-B14F-4D97-AF65-F5344CB8AC3E}">
        <p14:creationId xmlns:p14="http://schemas.microsoft.com/office/powerpoint/2010/main" val="222505119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altLang="en-US" sz="3600" noProof="0" dirty="0"/>
              <a:t>Types of organizations and standards</a:t>
            </a:r>
            <a:br>
              <a:rPr lang="en-GB" altLang="en-US" sz="3600" noProof="0" dirty="0"/>
            </a:br>
            <a:r>
              <a:rPr lang="en-GB" altLang="en-US" sz="2800" noProof="0" dirty="0">
                <a:latin typeface="Calibri Light" panose="020F0302020204030204" pitchFamily="34" charset="0"/>
                <a:cs typeface="Calibri Light" panose="020F0302020204030204" pitchFamily="34" charset="0"/>
              </a:rPr>
              <a:t>Formal standards</a:t>
            </a:r>
            <a:endParaRPr lang="en-GB" noProof="0" dirty="0">
              <a:latin typeface="Calibri Light" panose="020F0302020204030204" pitchFamily="34" charset="0"/>
              <a:cs typeface="Calibri Light" panose="020F0302020204030204" pitchFamily="34" charset="0"/>
            </a:endParaRP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3 The Standards Ecosystem</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824816" y="1423395"/>
            <a:ext cx="11024283" cy="811805"/>
          </a:xfrm>
          <a:prstGeom prst="rect">
            <a:avLst/>
          </a:prstGeom>
        </p:spPr>
        <p:txBody>
          <a:bodyPr vert="horz" lIns="108878" tIns="54439" rIns="108878" bIns="54439" rtlCol="0" anchor="t">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Sometimes experts take </a:t>
            </a:r>
            <a:r>
              <a:rPr lang="en-GB" sz="2400" b="1" dirty="0">
                <a:solidFill>
                  <a:schemeClr val="tx1"/>
                </a:solidFill>
                <a:latin typeface="Calibri Light" panose="020F0302020204030204" pitchFamily="34" charset="0"/>
                <a:cs typeface="Calibri Light" panose="020F0302020204030204" pitchFamily="34" charset="0"/>
              </a:rPr>
              <a:t>formal standards into account </a:t>
            </a:r>
            <a:r>
              <a:rPr lang="en-GB" sz="2400" dirty="0">
                <a:solidFill>
                  <a:schemeClr val="tx1"/>
                </a:solidFill>
                <a:latin typeface="Calibri Light" panose="020F0302020204030204" pitchFamily="34" charset="0"/>
                <a:cs typeface="Calibri Light" panose="020F0302020204030204" pitchFamily="34" charset="0"/>
              </a:rPr>
              <a:t>when putting together </a:t>
            </a:r>
            <a:r>
              <a:rPr lang="en-GB" sz="2400" b="1" dirty="0">
                <a:solidFill>
                  <a:schemeClr val="tx1"/>
                </a:solidFill>
                <a:latin typeface="Calibri Light" panose="020F0302020204030204" pitchFamily="34" charset="0"/>
                <a:cs typeface="Calibri Light" panose="020F0302020204030204" pitchFamily="34" charset="0"/>
              </a:rPr>
              <a:t>regulation</a:t>
            </a:r>
            <a:r>
              <a:rPr lang="en-GB" sz="2400" dirty="0">
                <a:solidFill>
                  <a:schemeClr val="tx1"/>
                </a:solidFill>
                <a:latin typeface="Calibri Light" panose="020F0302020204030204" pitchFamily="34" charset="0"/>
                <a:cs typeface="Calibri Light" panose="020F0302020204030204" pitchFamily="34" charset="0"/>
              </a:rPr>
              <a:t>,</a:t>
            </a:r>
          </a:p>
        </p:txBody>
      </p:sp>
      <p:grpSp>
        <p:nvGrpSpPr>
          <p:cNvPr id="9" name="Groupe 8">
            <a:extLst>
              <a:ext uri="{FF2B5EF4-FFF2-40B4-BE49-F238E27FC236}">
                <a16:creationId xmlns:a16="http://schemas.microsoft.com/office/drawing/2014/main" id="{0A3637D6-F1C9-9F42-81B0-733045312CB0}"/>
              </a:ext>
            </a:extLst>
          </p:cNvPr>
          <p:cNvGrpSpPr/>
          <p:nvPr/>
        </p:nvGrpSpPr>
        <p:grpSpPr>
          <a:xfrm>
            <a:off x="609759" y="1524918"/>
            <a:ext cx="215057" cy="215057"/>
            <a:chOff x="614255" y="1516809"/>
            <a:chExt cx="215057" cy="215057"/>
          </a:xfrm>
        </p:grpSpPr>
        <p:sp>
          <p:nvSpPr>
            <p:cNvPr id="10" name="Ellipse 9">
              <a:extLst>
                <a:ext uri="{FF2B5EF4-FFF2-40B4-BE49-F238E27FC236}">
                  <a16:creationId xmlns:a16="http://schemas.microsoft.com/office/drawing/2014/main" id="{148A7408-0413-E042-9265-0AE82712F76D}"/>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1" name="Ellipse 10">
              <a:extLst>
                <a:ext uri="{FF2B5EF4-FFF2-40B4-BE49-F238E27FC236}">
                  <a16:creationId xmlns:a16="http://schemas.microsoft.com/office/drawing/2014/main" id="{011F579F-2B08-E946-81E7-CFD85A8106E9}"/>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
        <p:nvSpPr>
          <p:cNvPr id="12" name="כותרת 1">
            <a:extLst>
              <a:ext uri="{FF2B5EF4-FFF2-40B4-BE49-F238E27FC236}">
                <a16:creationId xmlns:a16="http://schemas.microsoft.com/office/drawing/2014/main" id="{575258AB-767A-994D-B433-186DD17CDDF0}"/>
              </a:ext>
            </a:extLst>
          </p:cNvPr>
          <p:cNvSpPr txBox="1">
            <a:spLocks/>
          </p:cNvSpPr>
          <p:nvPr/>
        </p:nvSpPr>
        <p:spPr>
          <a:xfrm>
            <a:off x="824816" y="2546405"/>
            <a:ext cx="11024283" cy="80639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r>
              <a:rPr lang="en-GB" sz="2400" dirty="0">
                <a:solidFill>
                  <a:schemeClr val="tx1"/>
                </a:solidFill>
                <a:latin typeface="Calibri Light" panose="020F0302020204030204" pitchFamily="34" charset="0"/>
                <a:cs typeface="Calibri Light" panose="020F0302020204030204" pitchFamily="34" charset="0"/>
              </a:rPr>
              <a:t>Sometimes, </a:t>
            </a:r>
            <a:r>
              <a:rPr lang="en-GB" sz="2400" b="1" dirty="0">
                <a:solidFill>
                  <a:schemeClr val="tx1"/>
                </a:solidFill>
                <a:latin typeface="Calibri Light" panose="020F0302020204030204" pitchFamily="34" charset="0"/>
                <a:cs typeface="Calibri Light" panose="020F0302020204030204" pitchFamily="34" charset="0"/>
              </a:rPr>
              <a:t>governments invite recognized SDOs </a:t>
            </a:r>
            <a:r>
              <a:rPr lang="en-GB" sz="2400" dirty="0">
                <a:solidFill>
                  <a:schemeClr val="tx1"/>
                </a:solidFill>
                <a:latin typeface="Calibri Light" panose="020F0302020204030204" pitchFamily="34" charset="0"/>
                <a:cs typeface="Calibri Light" panose="020F0302020204030204" pitchFamily="34" charset="0"/>
              </a:rPr>
              <a:t>to produce standards in support of specific policies or legislation. </a:t>
            </a:r>
          </a:p>
        </p:txBody>
      </p:sp>
      <p:grpSp>
        <p:nvGrpSpPr>
          <p:cNvPr id="13" name="Groupe 12">
            <a:extLst>
              <a:ext uri="{FF2B5EF4-FFF2-40B4-BE49-F238E27FC236}">
                <a16:creationId xmlns:a16="http://schemas.microsoft.com/office/drawing/2014/main" id="{110EB116-9C9D-7C4D-BD86-FFD4AA710833}"/>
              </a:ext>
            </a:extLst>
          </p:cNvPr>
          <p:cNvGrpSpPr/>
          <p:nvPr/>
        </p:nvGrpSpPr>
        <p:grpSpPr>
          <a:xfrm>
            <a:off x="609759" y="2647928"/>
            <a:ext cx="215057" cy="215057"/>
            <a:chOff x="614255" y="1516809"/>
            <a:chExt cx="215057" cy="215057"/>
          </a:xfrm>
        </p:grpSpPr>
        <p:sp>
          <p:nvSpPr>
            <p:cNvPr id="14" name="Ellipse 13">
              <a:extLst>
                <a:ext uri="{FF2B5EF4-FFF2-40B4-BE49-F238E27FC236}">
                  <a16:creationId xmlns:a16="http://schemas.microsoft.com/office/drawing/2014/main" id="{19B41C1B-A67E-BF4B-8756-D5297CEF5D20}"/>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Ellipse 14">
              <a:extLst>
                <a:ext uri="{FF2B5EF4-FFF2-40B4-BE49-F238E27FC236}">
                  <a16:creationId xmlns:a16="http://schemas.microsoft.com/office/drawing/2014/main" id="{F43A6D14-3D79-EF41-93B3-3B1532E43F4E}"/>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grpSp>
    </p:spTree>
    <p:extLst>
      <p:ext uri="{BB962C8B-B14F-4D97-AF65-F5344CB8AC3E}">
        <p14:creationId xmlns:p14="http://schemas.microsoft.com/office/powerpoint/2010/main" val="185778413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sz="2800" b="1" noProof="0" dirty="0">
                <a:latin typeface="Calibri Light" panose="020F0302020204030204" pitchFamily="34" charset="0"/>
                <a:cs typeface="Calibri Light" panose="020F0302020204030204" pitchFamily="34" charset="0"/>
              </a:rPr>
              <a:t>IoT Security</a:t>
            </a:r>
            <a:endParaRPr lang="en-GB" sz="2800" noProof="0" dirty="0"/>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buFont typeface="Wingdings" panose="05000000000000000000" pitchFamily="2" charset="2"/>
              <a:buNone/>
            </a:pPr>
            <a:r>
              <a:rPr lang="en-GB" dirty="0"/>
              <a:t>3</a:t>
            </a:r>
            <a:r>
              <a:rPr lang="en-GB" sz="1600" dirty="0"/>
              <a:t> </a:t>
            </a:r>
            <a:r>
              <a:rPr lang="en-GB" dirty="0"/>
              <a:t>An Economic Perspective on Security provisions</a:t>
            </a:r>
            <a:endParaRPr lang="en-US" dirty="0"/>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609758" y="2947395"/>
            <a:ext cx="11135774" cy="1581062"/>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pPr algn="ctr">
              <a:lnSpc>
                <a:spcPct val="100000"/>
              </a:lnSpc>
            </a:pPr>
            <a:r>
              <a:rPr lang="en-GB" sz="4800" dirty="0"/>
              <a:t>3</a:t>
            </a:r>
            <a:r>
              <a:rPr lang="en-GB" sz="5400" dirty="0"/>
              <a:t> </a:t>
            </a:r>
            <a:r>
              <a:rPr lang="en-GB" sz="4800" dirty="0"/>
              <a:t>An economic view on security provisions</a:t>
            </a:r>
            <a:endParaRPr lang="en-US" sz="4800" dirty="0">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15620833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53F5E0-C4EB-344C-9E60-8A2FE1893EE1}"/>
              </a:ext>
            </a:extLst>
          </p:cNvPr>
          <p:cNvSpPr>
            <a:spLocks noGrp="1"/>
          </p:cNvSpPr>
          <p:nvPr>
            <p:ph type="title"/>
          </p:nvPr>
        </p:nvSpPr>
        <p:spPr/>
        <p:txBody>
          <a:bodyPr/>
          <a:lstStyle/>
          <a:p>
            <a:r>
              <a:rPr lang="en-US" dirty="0"/>
              <a:t>Cost Benefit Analysis – TVRA steps 8,9 and 10</a:t>
            </a:r>
          </a:p>
        </p:txBody>
      </p:sp>
      <p:sp>
        <p:nvSpPr>
          <p:cNvPr id="3" name="Content Placeholder 2">
            <a:extLst>
              <a:ext uri="{FF2B5EF4-FFF2-40B4-BE49-F238E27FC236}">
                <a16:creationId xmlns:a16="http://schemas.microsoft.com/office/drawing/2014/main" id="{076D535E-7C51-AC4C-B621-56199A87A070}"/>
              </a:ext>
            </a:extLst>
          </p:cNvPr>
          <p:cNvSpPr>
            <a:spLocks noGrp="1"/>
          </p:cNvSpPr>
          <p:nvPr>
            <p:ph sz="quarter" idx="10"/>
          </p:nvPr>
        </p:nvSpPr>
        <p:spPr>
          <a:xfrm>
            <a:off x="609758" y="1600571"/>
            <a:ext cx="4680000" cy="4680000"/>
          </a:xfrm>
        </p:spPr>
        <p:txBody>
          <a:bodyPr/>
          <a:lstStyle/>
          <a:p>
            <a:r>
              <a:rPr lang="en-US" dirty="0"/>
              <a:t>Security has a price to pay in defining the suite of countermeasures. </a:t>
            </a:r>
          </a:p>
          <a:p>
            <a:r>
              <a:rPr lang="en-US" dirty="0"/>
              <a:t>For any cryptographic measure there are many unseen costs in key management at both infrastructure and device level.</a:t>
            </a:r>
          </a:p>
          <a:p>
            <a:endParaRPr lang="en-US" dirty="0"/>
          </a:p>
        </p:txBody>
      </p:sp>
      <p:sp>
        <p:nvSpPr>
          <p:cNvPr id="5" name="Rectangle 4">
            <a:extLst>
              <a:ext uri="{FF2B5EF4-FFF2-40B4-BE49-F238E27FC236}">
                <a16:creationId xmlns:a16="http://schemas.microsoft.com/office/drawing/2014/main" id="{7FCFDEF4-708F-D64E-8936-169D9DAF463F}"/>
              </a:ext>
            </a:extLst>
          </p:cNvPr>
          <p:cNvSpPr/>
          <p:nvPr/>
        </p:nvSpPr>
        <p:spPr>
          <a:xfrm>
            <a:off x="5486242" y="1600571"/>
            <a:ext cx="6096000" cy="2862322"/>
          </a:xfrm>
          <a:prstGeom prst="rect">
            <a:avLst/>
          </a:prstGeom>
          <a:solidFill>
            <a:srgbClr val="FFFF00"/>
          </a:solidFill>
          <a:ln>
            <a:solidFill>
              <a:schemeClr val="tx2"/>
            </a:solidFill>
          </a:ln>
        </p:spPr>
        <p:txBody>
          <a:bodyPr>
            <a:spAutoFit/>
          </a:bodyPr>
          <a:lstStyle/>
          <a:p>
            <a:pPr marL="457200" lvl="0" indent="-457200" hangingPunct="0">
              <a:buFont typeface="+mj-lt"/>
              <a:buAutoNum type="arabicPeriod" startAt="8"/>
            </a:pPr>
            <a:r>
              <a:rPr lang="en-GB" dirty="0"/>
              <a:t>Identification of countermeasures framework (conceptual) resulting in a list of alternative security services and capabilities needed to reduce the risk.</a:t>
            </a:r>
          </a:p>
          <a:p>
            <a:pPr marL="457200" lvl="0" indent="-457200" hangingPunct="0">
              <a:buFont typeface="+mj-lt"/>
              <a:buAutoNum type="arabicPeriod" startAt="8"/>
            </a:pPr>
            <a:r>
              <a:rPr lang="en-GB" dirty="0"/>
              <a:t>Countermeasure cost-benefit analysis (including security requirements cost-benefit analysis depending on the scope and purpose of the TVRA) to identify the best fit security services and capabilities amongst alternatives from step 8.</a:t>
            </a:r>
          </a:p>
          <a:p>
            <a:pPr marL="457200" lvl="0" indent="-457200" hangingPunct="0">
              <a:buFont typeface="+mj-lt"/>
              <a:buAutoNum type="arabicPeriod" startAt="8"/>
            </a:pPr>
            <a:r>
              <a:rPr lang="en-GB" dirty="0"/>
              <a:t>Specification of detailed requirements for the security services and capabilities from step 9</a:t>
            </a:r>
          </a:p>
        </p:txBody>
      </p:sp>
    </p:spTree>
    <p:extLst>
      <p:ext uri="{BB962C8B-B14F-4D97-AF65-F5344CB8AC3E}">
        <p14:creationId xmlns:p14="http://schemas.microsoft.com/office/powerpoint/2010/main" val="388867801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659613-652B-214C-A1D2-8AD93216F488}"/>
              </a:ext>
            </a:extLst>
          </p:cNvPr>
          <p:cNvSpPr>
            <a:spLocks noGrp="1"/>
          </p:cNvSpPr>
          <p:nvPr>
            <p:ph type="title"/>
          </p:nvPr>
        </p:nvSpPr>
        <p:spPr/>
        <p:txBody>
          <a:bodyPr/>
          <a:lstStyle/>
          <a:p>
            <a:r>
              <a:rPr lang="en-US" dirty="0"/>
              <a:t>Example of countermeasure costs to be considered</a:t>
            </a:r>
          </a:p>
        </p:txBody>
      </p:sp>
      <p:sp>
        <p:nvSpPr>
          <p:cNvPr id="3" name="Content Placeholder 2">
            <a:extLst>
              <a:ext uri="{FF2B5EF4-FFF2-40B4-BE49-F238E27FC236}">
                <a16:creationId xmlns:a16="http://schemas.microsoft.com/office/drawing/2014/main" id="{F489309E-C528-BA4A-BC8E-736AA25DC584}"/>
              </a:ext>
            </a:extLst>
          </p:cNvPr>
          <p:cNvSpPr>
            <a:spLocks noGrp="1"/>
          </p:cNvSpPr>
          <p:nvPr>
            <p:ph sz="quarter" idx="10"/>
          </p:nvPr>
        </p:nvSpPr>
        <p:spPr/>
        <p:txBody>
          <a:bodyPr/>
          <a:lstStyle/>
          <a:p>
            <a:pPr marL="342900" indent="-342900">
              <a:buFont typeface="Arial" panose="020B0604020202020204" pitchFamily="34" charset="0"/>
              <a:buChar char="•"/>
            </a:pPr>
            <a:r>
              <a:rPr lang="en-GB" dirty="0"/>
              <a:t>If an encryption countermeasure is recommended the system then has to manage keys, almost certainly will need to manage identities, and deal with more data. </a:t>
            </a:r>
          </a:p>
          <a:p>
            <a:pPr marL="342900" indent="-342900">
              <a:buFont typeface="Arial" panose="020B0604020202020204" pitchFamily="34" charset="0"/>
              <a:buChar char="•"/>
            </a:pPr>
            <a:r>
              <a:rPr lang="en-GB" dirty="0"/>
              <a:t>All these add new assets to the system and may require changes in both hardware and software to address the provision of the countermeasure. </a:t>
            </a:r>
          </a:p>
          <a:p>
            <a:pPr marL="342900" indent="-342900">
              <a:buFont typeface="Arial" panose="020B0604020202020204" pitchFamily="34" charset="0"/>
              <a:buChar char="•"/>
            </a:pPr>
            <a:r>
              <a:rPr lang="en-GB" dirty="0"/>
              <a:t>If keys and algorithms are to be stored most security experts will recommend, if not mandate, a hardware trust anchor to be installed and from that to implement roots of trust for storage, for authentication, to accelerate the encryption, such that there is a clear boundary in the system where data is safe and where it is not (this is a concept often referred to as the Red-Black boundary in secure systems).</a:t>
            </a:r>
          </a:p>
        </p:txBody>
      </p:sp>
    </p:spTree>
    <p:extLst>
      <p:ext uri="{BB962C8B-B14F-4D97-AF65-F5344CB8AC3E}">
        <p14:creationId xmlns:p14="http://schemas.microsoft.com/office/powerpoint/2010/main" val="10737134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8F84D7-B3AC-1744-B2E3-103A1C522F83}"/>
              </a:ext>
            </a:extLst>
          </p:cNvPr>
          <p:cNvSpPr>
            <a:spLocks noGrp="1"/>
          </p:cNvSpPr>
          <p:nvPr>
            <p:ph type="title"/>
          </p:nvPr>
        </p:nvSpPr>
        <p:spPr>
          <a:xfrm>
            <a:off x="609759" y="274702"/>
            <a:ext cx="9525657" cy="866110"/>
          </a:xfrm>
          <a:prstGeom prst="rect">
            <a:avLst/>
          </a:prstGeom>
        </p:spPr>
        <p:txBody>
          <a:bodyPr anchor="b">
            <a:normAutofit/>
          </a:bodyPr>
          <a:lstStyle/>
          <a:p>
            <a:r>
              <a:rPr lang="en-US" dirty="0"/>
              <a:t>From RISK to CIA method selection  (TVRA step 8)</a:t>
            </a:r>
          </a:p>
        </p:txBody>
      </p:sp>
      <p:graphicFrame>
        <p:nvGraphicFramePr>
          <p:cNvPr id="6" name="Content Placeholder 5">
            <a:extLst>
              <a:ext uri="{FF2B5EF4-FFF2-40B4-BE49-F238E27FC236}">
                <a16:creationId xmlns:a16="http://schemas.microsoft.com/office/drawing/2014/main" id="{622772A9-205D-C44F-A23E-6C48E7C8C4A3}"/>
              </a:ext>
            </a:extLst>
          </p:cNvPr>
          <p:cNvGraphicFramePr>
            <a:graphicFrameLocks noGrp="1"/>
          </p:cNvGraphicFramePr>
          <p:nvPr>
            <p:ph sz="quarter" idx="11"/>
            <p:extLst>
              <p:ext uri="{D42A27DB-BD31-4B8C-83A1-F6EECF244321}">
                <p14:modId xmlns:p14="http://schemas.microsoft.com/office/powerpoint/2010/main" val="3545083956"/>
              </p:ext>
            </p:extLst>
          </p:nvPr>
        </p:nvGraphicFramePr>
        <p:xfrm>
          <a:off x="6327384" y="1600571"/>
          <a:ext cx="5508000"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Content Placeholder 2">
            <a:extLst>
              <a:ext uri="{FF2B5EF4-FFF2-40B4-BE49-F238E27FC236}">
                <a16:creationId xmlns:a16="http://schemas.microsoft.com/office/drawing/2014/main" id="{9C63B011-092B-43C9-9F44-F20C06017FE7}"/>
              </a:ext>
            </a:extLst>
          </p:cNvPr>
          <p:cNvGraphicFramePr>
            <a:graphicFrameLocks noGrp="1"/>
          </p:cNvGraphicFramePr>
          <p:nvPr>
            <p:ph sz="quarter" idx="10"/>
            <p:extLst>
              <p:ext uri="{D42A27DB-BD31-4B8C-83A1-F6EECF244321}">
                <p14:modId xmlns:p14="http://schemas.microsoft.com/office/powerpoint/2010/main" val="2971867865"/>
              </p:ext>
            </p:extLst>
          </p:nvPr>
        </p:nvGraphicFramePr>
        <p:xfrm>
          <a:off x="609758" y="1600571"/>
          <a:ext cx="5508000" cy="4680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209924004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29DB99F-2DD2-114D-B40F-A895BBDF5FB5}"/>
              </a:ext>
            </a:extLst>
          </p:cNvPr>
          <p:cNvSpPr>
            <a:spLocks noGrp="1"/>
          </p:cNvSpPr>
          <p:nvPr>
            <p:ph type="title"/>
          </p:nvPr>
        </p:nvSpPr>
        <p:spPr>
          <a:xfrm>
            <a:off x="609759" y="274702"/>
            <a:ext cx="9525657" cy="866110"/>
          </a:xfrm>
          <a:prstGeom prst="rect">
            <a:avLst/>
          </a:prstGeom>
        </p:spPr>
        <p:txBody>
          <a:bodyPr anchor="b">
            <a:normAutofit/>
          </a:bodyPr>
          <a:lstStyle/>
          <a:p>
            <a:r>
              <a:rPr lang="en-US" dirty="0"/>
              <a:t>Economic particularities of IoT (security view)</a:t>
            </a:r>
          </a:p>
        </p:txBody>
      </p:sp>
      <p:graphicFrame>
        <p:nvGraphicFramePr>
          <p:cNvPr id="9" name="Content Placeholder 6">
            <a:extLst>
              <a:ext uri="{FF2B5EF4-FFF2-40B4-BE49-F238E27FC236}">
                <a16:creationId xmlns:a16="http://schemas.microsoft.com/office/drawing/2014/main" id="{2D6F0B53-72AA-4173-A469-1246462CDDDD}"/>
              </a:ext>
            </a:extLst>
          </p:cNvPr>
          <p:cNvGraphicFramePr>
            <a:graphicFrameLocks noGrp="1"/>
          </p:cNvGraphicFramePr>
          <p:nvPr>
            <p:ph sz="quarter" idx="10"/>
            <p:extLst>
              <p:ext uri="{D42A27DB-BD31-4B8C-83A1-F6EECF244321}">
                <p14:modId xmlns:p14="http://schemas.microsoft.com/office/powerpoint/2010/main" val="2557214317"/>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8864024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034F6-5E2C-5946-A6AE-13B13B21AEBC}"/>
              </a:ext>
            </a:extLst>
          </p:cNvPr>
          <p:cNvSpPr>
            <a:spLocks noGrp="1"/>
          </p:cNvSpPr>
          <p:nvPr>
            <p:ph type="title"/>
          </p:nvPr>
        </p:nvSpPr>
        <p:spPr>
          <a:xfrm>
            <a:off x="609759" y="274702"/>
            <a:ext cx="8904188" cy="866110"/>
          </a:xfrm>
          <a:prstGeom prst="rect">
            <a:avLst/>
          </a:prstGeom>
        </p:spPr>
        <p:txBody>
          <a:bodyPr anchor="b">
            <a:normAutofit/>
          </a:bodyPr>
          <a:lstStyle/>
          <a:p>
            <a:r>
              <a:rPr lang="en-US" dirty="0"/>
              <a:t>Security overview for ITS</a:t>
            </a:r>
          </a:p>
        </p:txBody>
      </p:sp>
      <p:sp>
        <p:nvSpPr>
          <p:cNvPr id="10" name="Content Placeholder 2">
            <a:extLst>
              <a:ext uri="{FF2B5EF4-FFF2-40B4-BE49-F238E27FC236}">
                <a16:creationId xmlns:a16="http://schemas.microsoft.com/office/drawing/2014/main" id="{A6AE2CE8-C59C-46E3-8632-39FF3C13A4AD}"/>
              </a:ext>
            </a:extLst>
          </p:cNvPr>
          <p:cNvSpPr>
            <a:spLocks noGrp="1"/>
          </p:cNvSpPr>
          <p:nvPr>
            <p:ph sz="quarter" idx="10"/>
          </p:nvPr>
        </p:nvSpPr>
        <p:spPr>
          <a:xfrm>
            <a:off x="609758" y="1600570"/>
            <a:ext cx="8904190" cy="4040687"/>
          </a:xfrm>
        </p:spPr>
        <p:txBody>
          <a:bodyPr/>
          <a:lstStyle/>
          <a:p>
            <a:r>
              <a:rPr lang="en-US" dirty="0"/>
              <a:t>Focusing on IoT</a:t>
            </a:r>
          </a:p>
        </p:txBody>
      </p:sp>
    </p:spTree>
    <p:extLst>
      <p:ext uri="{BB962C8B-B14F-4D97-AF65-F5344CB8AC3E}">
        <p14:creationId xmlns:p14="http://schemas.microsoft.com/office/powerpoint/2010/main" val="26780687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noProof="0" dirty="0"/>
              <a:t>General information</a:t>
            </a:r>
          </a:p>
        </p:txBody>
      </p:sp>
      <p:sp>
        <p:nvSpPr>
          <p:cNvPr id="6" name="Espace réservé du contenu 5">
            <a:extLst>
              <a:ext uri="{FF2B5EF4-FFF2-40B4-BE49-F238E27FC236}">
                <a16:creationId xmlns:a16="http://schemas.microsoft.com/office/drawing/2014/main" id="{575F2B77-6418-1F40-A304-2445F76CF1FF}"/>
              </a:ext>
            </a:extLst>
          </p:cNvPr>
          <p:cNvSpPr>
            <a:spLocks noGrp="1"/>
          </p:cNvSpPr>
          <p:nvPr>
            <p:ph sz="quarter" idx="10"/>
          </p:nvPr>
        </p:nvSpPr>
        <p:spPr>
          <a:xfrm>
            <a:off x="609759" y="1971662"/>
            <a:ext cx="11225625" cy="1361570"/>
          </a:xfrm>
        </p:spPr>
        <p:txBody>
          <a:bodyPr/>
          <a:lstStyle/>
          <a:p>
            <a:r>
              <a:rPr lang="en-GB" b="1" noProof="0" dirty="0">
                <a:latin typeface="Calibri Light" panose="020F0302020204030204" pitchFamily="34" charset="0"/>
                <a:cs typeface="Calibri Light" panose="020F0302020204030204" pitchFamily="34" charset="0"/>
              </a:rPr>
              <a:t>TR 103 355</a:t>
            </a:r>
          </a:p>
          <a:p>
            <a:pPr lvl="2"/>
            <a:r>
              <a:rPr lang="en-GB" dirty="0"/>
              <a:t>Provides an overview of the existing IoT and wider ICT Security Standards Landscape</a:t>
            </a:r>
          </a:p>
          <a:p>
            <a:pPr lvl="2"/>
            <a:r>
              <a:rPr lang="en-GB" dirty="0"/>
              <a:t>Identifies and collates best practices from the existing standards</a:t>
            </a:r>
          </a:p>
          <a:p>
            <a:r>
              <a:rPr lang="en-GB" b="1" dirty="0">
                <a:latin typeface="Calibri Light" panose="020F0302020204030204" pitchFamily="34" charset="0"/>
                <a:cs typeface="Calibri Light" panose="020F0302020204030204" pitchFamily="34" charset="0"/>
              </a:rPr>
              <a:t>TR 103 354-1</a:t>
            </a:r>
          </a:p>
          <a:p>
            <a:pPr lvl="2"/>
            <a:r>
              <a:rPr lang="en-GB" dirty="0"/>
              <a:t>Provides the framework for the slides in this pack</a:t>
            </a:r>
          </a:p>
          <a:p>
            <a:pPr lvl="2"/>
            <a:r>
              <a:rPr lang="en-GB" dirty="0"/>
              <a:t>Expands some of the topics in this pack</a:t>
            </a:r>
            <a:endParaRPr lang="en-GB" b="1" dirty="0">
              <a:latin typeface="Calibri Light" panose="020F0302020204030204" pitchFamily="34" charset="0"/>
              <a:cs typeface="Calibri Light" panose="020F0302020204030204" pitchFamily="34" charset="0"/>
            </a:endParaRPr>
          </a:p>
          <a:p>
            <a:endParaRPr lang="en-GB" noProof="0" dirty="0">
              <a:latin typeface="Calibri Light" panose="020F0302020204030204" pitchFamily="34" charset="0"/>
              <a:cs typeface="Calibri Light" panose="020F0302020204030204" pitchFamily="34" charset="0"/>
            </a:endParaRPr>
          </a:p>
        </p:txBody>
      </p:sp>
      <p:sp>
        <p:nvSpPr>
          <p:cNvPr id="7" name="Rectangle 6">
            <a:extLst>
              <a:ext uri="{FF2B5EF4-FFF2-40B4-BE49-F238E27FC236}">
                <a16:creationId xmlns:a16="http://schemas.microsoft.com/office/drawing/2014/main" id="{9AC39BA4-B7B2-8948-91CF-DC797CBE882D}"/>
              </a:ext>
            </a:extLst>
          </p:cNvPr>
          <p:cNvSpPr/>
          <p:nvPr/>
        </p:nvSpPr>
        <p:spPr>
          <a:xfrm>
            <a:off x="829312" y="1393504"/>
            <a:ext cx="4969053" cy="461665"/>
          </a:xfrm>
          <a:prstGeom prst="rect">
            <a:avLst/>
          </a:prstGeom>
        </p:spPr>
        <p:txBody>
          <a:bodyPr wrap="none">
            <a:spAutoFit/>
          </a:bodyPr>
          <a:lstStyle/>
          <a:p>
            <a:r>
              <a:rPr lang="en-GB" sz="2400" dirty="0">
                <a:latin typeface="Calibri Light" panose="020F0302020204030204" pitchFamily="34" charset="0"/>
                <a:cs typeface="Calibri Light" panose="020F0302020204030204" pitchFamily="34" charset="0"/>
              </a:rPr>
              <a:t>Accompanying standards publications: </a:t>
            </a:r>
          </a:p>
        </p:txBody>
      </p:sp>
      <p:grpSp>
        <p:nvGrpSpPr>
          <p:cNvPr id="9" name="Groupe 8">
            <a:extLst>
              <a:ext uri="{FF2B5EF4-FFF2-40B4-BE49-F238E27FC236}">
                <a16:creationId xmlns:a16="http://schemas.microsoft.com/office/drawing/2014/main" id="{5C426431-4638-794D-8D4A-AD952A4CF231}"/>
              </a:ext>
            </a:extLst>
          </p:cNvPr>
          <p:cNvGrpSpPr/>
          <p:nvPr/>
        </p:nvGrpSpPr>
        <p:grpSpPr>
          <a:xfrm>
            <a:off x="614255" y="1516809"/>
            <a:ext cx="215057" cy="215057"/>
            <a:chOff x="614255" y="1516809"/>
            <a:chExt cx="215057" cy="215057"/>
          </a:xfrm>
        </p:grpSpPr>
        <p:sp>
          <p:nvSpPr>
            <p:cNvPr id="10" name="Ellipse 9">
              <a:extLst>
                <a:ext uri="{FF2B5EF4-FFF2-40B4-BE49-F238E27FC236}">
                  <a16:creationId xmlns:a16="http://schemas.microsoft.com/office/drawing/2014/main" id="{7DEAF754-677C-0448-AD0A-2CD690F1DAA9}"/>
                </a:ext>
              </a:extLst>
            </p:cNvPr>
            <p:cNvSpPr/>
            <p:nvPr/>
          </p:nvSpPr>
          <p:spPr>
            <a:xfrm>
              <a:off x="614255" y="1516809"/>
              <a:ext cx="215057" cy="215057"/>
            </a:xfrm>
            <a:prstGeom prst="ellipse">
              <a:avLst/>
            </a:prstGeom>
            <a:solidFill>
              <a:srgbClr val="298F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Ellipse 10">
              <a:extLst>
                <a:ext uri="{FF2B5EF4-FFF2-40B4-BE49-F238E27FC236}">
                  <a16:creationId xmlns:a16="http://schemas.microsoft.com/office/drawing/2014/main" id="{A1D6E570-5843-7B40-B32F-73EF42675615}"/>
                </a:ext>
              </a:extLst>
            </p:cNvPr>
            <p:cNvSpPr/>
            <p:nvPr/>
          </p:nvSpPr>
          <p:spPr>
            <a:xfrm>
              <a:off x="676065" y="1578617"/>
              <a:ext cx="91438" cy="9143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 name="מציין מיקום של כותרת תחתונה 1">
            <a:extLst>
              <a:ext uri="{FF2B5EF4-FFF2-40B4-BE49-F238E27FC236}">
                <a16:creationId xmlns:a16="http://schemas.microsoft.com/office/drawing/2014/main" id="{432C2E3B-0175-44BA-A99B-9638C46300D3}"/>
              </a:ext>
            </a:extLst>
          </p:cNvPr>
          <p:cNvSpPr>
            <a:spLocks noGrp="1"/>
          </p:cNvSpPr>
          <p:nvPr>
            <p:ph type="ftr" sz="quarter" idx="3"/>
          </p:nvPr>
        </p:nvSpPr>
        <p:spPr>
          <a:xfrm>
            <a:off x="3696511" y="6388995"/>
            <a:ext cx="4931923" cy="365125"/>
          </a:xfrm>
        </p:spPr>
        <p:txBody>
          <a:bodyPr/>
          <a:lstStyle/>
          <a:p>
            <a:pPr algn="ctr">
              <a:buFont typeface="Wingdings" panose="05000000000000000000" pitchFamily="2" charset="2"/>
              <a:buNone/>
            </a:pPr>
            <a:r>
              <a:rPr lang="en-GB" dirty="0">
                <a:latin typeface="Calibri Light" panose="020F0302020204030204" pitchFamily="34" charset="0"/>
                <a:cs typeface="Calibri Light" panose="020F0302020204030204" pitchFamily="34" charset="0"/>
              </a:rPr>
              <a:t>Teaching security in the context of IoT</a:t>
            </a:r>
            <a:endParaRPr lang="en-GB" dirty="0"/>
          </a:p>
        </p:txBody>
      </p:sp>
    </p:spTree>
    <p:extLst>
      <p:ext uri="{BB962C8B-B14F-4D97-AF65-F5344CB8AC3E}">
        <p14:creationId xmlns:p14="http://schemas.microsoft.com/office/powerpoint/2010/main" val="417796870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DD2BE20-82FE-0A47-B825-66AD6CE2386F}"/>
              </a:ext>
            </a:extLst>
          </p:cNvPr>
          <p:cNvSpPr>
            <a:spLocks noGrp="1"/>
          </p:cNvSpPr>
          <p:nvPr>
            <p:ph type="title"/>
          </p:nvPr>
        </p:nvSpPr>
        <p:spPr/>
        <p:txBody>
          <a:bodyPr/>
          <a:lstStyle/>
          <a:p>
            <a:r>
              <a:rPr lang="en-US" dirty="0"/>
              <a:t>Expanding the introduction</a:t>
            </a:r>
          </a:p>
        </p:txBody>
      </p:sp>
      <p:sp>
        <p:nvSpPr>
          <p:cNvPr id="7" name="Content Placeholder 6">
            <a:extLst>
              <a:ext uri="{FF2B5EF4-FFF2-40B4-BE49-F238E27FC236}">
                <a16:creationId xmlns:a16="http://schemas.microsoft.com/office/drawing/2014/main" id="{19DBBDE4-AC56-F14C-80EA-FBC3250A7830}"/>
              </a:ext>
            </a:extLst>
          </p:cNvPr>
          <p:cNvSpPr>
            <a:spLocks noGrp="1"/>
          </p:cNvSpPr>
          <p:nvPr>
            <p:ph sz="quarter" idx="10"/>
          </p:nvPr>
        </p:nvSpPr>
        <p:spPr/>
        <p:txBody>
          <a:bodyPr/>
          <a:lstStyle/>
          <a:p>
            <a:r>
              <a:rPr lang="en-US" dirty="0"/>
              <a:t>Security is a process</a:t>
            </a:r>
          </a:p>
          <a:p>
            <a:r>
              <a:rPr lang="en-US" dirty="0"/>
              <a:t>Security has relationships to safety and privacy</a:t>
            </a:r>
          </a:p>
          <a:p>
            <a:r>
              <a:rPr lang="en-US" dirty="0"/>
              <a:t>Major considerations of how to anchor security, or provision of roots of trust</a:t>
            </a:r>
          </a:p>
        </p:txBody>
      </p:sp>
    </p:spTree>
    <p:extLst>
      <p:ext uri="{BB962C8B-B14F-4D97-AF65-F5344CB8AC3E}">
        <p14:creationId xmlns:p14="http://schemas.microsoft.com/office/powerpoint/2010/main" val="245874546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1115C7B-6140-EB4D-A239-02701513B2EE}"/>
              </a:ext>
            </a:extLst>
          </p:cNvPr>
          <p:cNvSpPr>
            <a:spLocks noGrp="1"/>
          </p:cNvSpPr>
          <p:nvPr>
            <p:ph type="title"/>
          </p:nvPr>
        </p:nvSpPr>
        <p:spPr/>
        <p:txBody>
          <a:bodyPr/>
          <a:lstStyle/>
          <a:p>
            <a:r>
              <a:rPr lang="en-US" dirty="0"/>
              <a:t>Trust, security, privacy and the alchemy of security design</a:t>
            </a:r>
          </a:p>
        </p:txBody>
      </p:sp>
      <p:sp>
        <p:nvSpPr>
          <p:cNvPr id="6" name="Content Placeholder 5">
            <a:extLst>
              <a:ext uri="{FF2B5EF4-FFF2-40B4-BE49-F238E27FC236}">
                <a16:creationId xmlns:a16="http://schemas.microsoft.com/office/drawing/2014/main" id="{2D22067B-B62C-AA41-BD54-1DEE5EB3D1B3}"/>
              </a:ext>
            </a:extLst>
          </p:cNvPr>
          <p:cNvSpPr>
            <a:spLocks noGrp="1"/>
          </p:cNvSpPr>
          <p:nvPr>
            <p:ph sz="quarter" idx="10"/>
          </p:nvPr>
        </p:nvSpPr>
        <p:spPr>
          <a:xfrm>
            <a:off x="609759" y="1600570"/>
            <a:ext cx="11219076" cy="5153550"/>
          </a:xfrm>
        </p:spPr>
        <p:txBody>
          <a:bodyPr>
            <a:normAutofit fontScale="85000" lnSpcReduction="20000"/>
          </a:bodyPr>
          <a:lstStyle/>
          <a:p>
            <a:pPr marL="342900" indent="-342900" hangingPunct="0">
              <a:buFont typeface="Arial" panose="020B0604020202020204" pitchFamily="34" charset="0"/>
              <a:buChar char="•"/>
            </a:pPr>
            <a:r>
              <a:rPr lang="en-GB" dirty="0"/>
              <a:t>Trust is defined as confidence in the integrity of an entity for reliance on that entity to fulfil specific responsibilities.</a:t>
            </a:r>
          </a:p>
          <a:p>
            <a:pPr marL="702900" lvl="1" indent="-342900" hangingPunct="0">
              <a:buFont typeface="Arial" panose="020B0604020202020204" pitchFamily="34" charset="0"/>
              <a:buChar char="•"/>
            </a:pPr>
            <a:r>
              <a:rPr lang="en-GB" dirty="0"/>
              <a:t>Trust is highly dynamic and contextual, and may be described in assurance levels based on specific measures that identify when and how a relationship or transaction can be relied upon. </a:t>
            </a:r>
          </a:p>
          <a:p>
            <a:pPr marL="702900" lvl="1" indent="-342900" hangingPunct="0">
              <a:buFont typeface="Arial" panose="020B0604020202020204" pitchFamily="34" charset="0"/>
              <a:buChar char="•"/>
            </a:pPr>
            <a:r>
              <a:rPr lang="en-GB" dirty="0"/>
              <a:t>Trust measures can combine a variety of assurance elements that include identity, attribution, attestation and non-repudiation.</a:t>
            </a:r>
          </a:p>
          <a:p>
            <a:pPr marL="702900" lvl="1" indent="-342900" hangingPunct="0">
              <a:buFont typeface="Arial" panose="020B0604020202020204" pitchFamily="34" charset="0"/>
              <a:buChar char="•"/>
            </a:pPr>
            <a:r>
              <a:rPr lang="en-GB" dirty="0"/>
              <a:t>An entity A has no need to have a direct trust relationship with another entity B if B's operation has no direct impact on A. It may be that entity C is affected by entity B's operations, and that entity A relies on entity C, but this does not affect entity A directly, and therefore the trust relationship can be considered separate. </a:t>
            </a:r>
          </a:p>
          <a:p>
            <a:pPr marL="342900" indent="-342900" hangingPunct="0">
              <a:buFont typeface="Arial" panose="020B0604020202020204" pitchFamily="34" charset="0"/>
              <a:buChar char="•"/>
            </a:pPr>
            <a:r>
              <a:rPr lang="en-GB" dirty="0"/>
              <a:t>The core requirement related to trust in any ICT system, including the IoT, is the identification of the "root of trust". </a:t>
            </a:r>
          </a:p>
          <a:p>
            <a:pPr marL="702900" lvl="1" indent="-342900" hangingPunct="0">
              <a:buFont typeface="Arial" panose="020B0604020202020204" pitchFamily="34" charset="0"/>
              <a:buChar char="•"/>
            </a:pPr>
            <a:r>
              <a:rPr lang="en-GB" dirty="0"/>
              <a:t>For each element protected within a trust relationship it is necessary to identify both the root of trust and the path from the protected element to the root of trust. It is strongly recommended (non-negotiable in some jurisdictions) that the root of trust is a trusted hardware module (that is able to store keys for example in tamper-resistant hardware).</a:t>
            </a:r>
          </a:p>
        </p:txBody>
      </p:sp>
    </p:spTree>
    <p:extLst>
      <p:ext uri="{BB962C8B-B14F-4D97-AF65-F5344CB8AC3E}">
        <p14:creationId xmlns:p14="http://schemas.microsoft.com/office/powerpoint/2010/main" val="413298299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F9FD4E-C238-5D46-910C-B00CB4339366}"/>
              </a:ext>
            </a:extLst>
          </p:cNvPr>
          <p:cNvSpPr>
            <a:spLocks noGrp="1"/>
          </p:cNvSpPr>
          <p:nvPr>
            <p:ph type="title"/>
          </p:nvPr>
        </p:nvSpPr>
        <p:spPr/>
        <p:txBody>
          <a:bodyPr/>
          <a:lstStyle/>
          <a:p>
            <a:r>
              <a:rPr lang="en-GB" dirty="0"/>
              <a:t>Some myths or commonly ignored features about trust</a:t>
            </a:r>
            <a:endParaRPr lang="en-US" dirty="0"/>
          </a:p>
        </p:txBody>
      </p:sp>
      <p:sp>
        <p:nvSpPr>
          <p:cNvPr id="3" name="Content Placeholder 2">
            <a:extLst>
              <a:ext uri="{FF2B5EF4-FFF2-40B4-BE49-F238E27FC236}">
                <a16:creationId xmlns:a16="http://schemas.microsoft.com/office/drawing/2014/main" id="{FD95E8B0-8F35-824C-A42F-17C85B5A1AF5}"/>
              </a:ext>
            </a:extLst>
          </p:cNvPr>
          <p:cNvSpPr>
            <a:spLocks noGrp="1"/>
          </p:cNvSpPr>
          <p:nvPr>
            <p:ph sz="quarter" idx="10"/>
          </p:nvPr>
        </p:nvSpPr>
        <p:spPr/>
        <p:txBody>
          <a:bodyPr>
            <a:normAutofit fontScale="77500" lnSpcReduction="20000"/>
          </a:bodyPr>
          <a:lstStyle/>
          <a:p>
            <a:pPr marL="342900" lvl="0" indent="-342900" hangingPunct="0">
              <a:buFont typeface="Arial" panose="020B0604020202020204" pitchFamily="34" charset="0"/>
              <a:buChar char="•"/>
            </a:pPr>
            <a:r>
              <a:rPr lang="en-GB" dirty="0"/>
              <a:t>Having a secured communications channel with another entity is never sufficient reason to trust that entity, even if you trust the underlying security primitives on which that communications channel is based.</a:t>
            </a:r>
          </a:p>
          <a:p>
            <a:pPr marL="342900" lvl="0" indent="-342900" hangingPunct="0">
              <a:buFont typeface="Arial" panose="020B0604020202020204" pitchFamily="34" charset="0"/>
              <a:buChar char="•"/>
            </a:pPr>
            <a:r>
              <a:rPr lang="en-GB" dirty="0"/>
              <a:t>Trust is not a binary operation. There may be various levels of trust that an entity has for another.</a:t>
            </a:r>
          </a:p>
          <a:p>
            <a:pPr marL="342900" lvl="0" indent="-342900" hangingPunct="0">
              <a:buFont typeface="Arial" panose="020B0604020202020204" pitchFamily="34" charset="0"/>
              <a:buChar char="•"/>
            </a:pPr>
            <a:r>
              <a:rPr lang="en-GB" dirty="0"/>
              <a:t>Trust may be relative, not absolute. </a:t>
            </a:r>
          </a:p>
          <a:p>
            <a:pPr marL="702900" lvl="1" indent="-342900" hangingPunct="0">
              <a:buFont typeface="Arial" panose="020B0604020202020204" pitchFamily="34" charset="0"/>
              <a:buChar char="•"/>
            </a:pPr>
            <a:r>
              <a:rPr lang="en-GB" dirty="0"/>
              <a:t>Entity A may trust Entity C more than Entity B, without trusting either absolutely.</a:t>
            </a:r>
          </a:p>
          <a:p>
            <a:pPr marL="342900" lvl="0" indent="-342900" hangingPunct="0">
              <a:buFont typeface="Arial" panose="020B0604020202020204" pitchFamily="34" charset="0"/>
              <a:buChar char="•"/>
            </a:pPr>
            <a:r>
              <a:rPr lang="en-GB" dirty="0"/>
              <a:t>Trust is rarely symmetric. Entity A may trust Entity B completely, whereas the amount of trust that B has for A may be very low. </a:t>
            </a:r>
          </a:p>
          <a:p>
            <a:pPr marL="702900" lvl="1" indent="-342900" hangingPunct="0">
              <a:buFont typeface="Arial" panose="020B0604020202020204" pitchFamily="34" charset="0"/>
              <a:buChar char="•"/>
            </a:pPr>
            <a:r>
              <a:rPr lang="en-GB" dirty="0"/>
              <a:t>This does not always matter: a schoolchild may trust a schoolteacher, for instance, without any requirement for that trust to be reciprocated.</a:t>
            </a:r>
          </a:p>
          <a:p>
            <a:pPr marL="342900" lvl="0" indent="-342900" hangingPunct="0">
              <a:buFont typeface="Arial" panose="020B0604020202020204" pitchFamily="34" charset="0"/>
              <a:buChar char="•"/>
            </a:pPr>
            <a:r>
              <a:rPr lang="en-GB" dirty="0"/>
              <a:t>One of the axes for trust is time, and the trust relationship between two entities may be highly dynamic over time. </a:t>
            </a:r>
          </a:p>
          <a:p>
            <a:pPr marL="702900" lvl="1" indent="-342900" hangingPunct="0">
              <a:buFont typeface="Arial" panose="020B0604020202020204" pitchFamily="34" charset="0"/>
              <a:buChar char="•"/>
            </a:pPr>
            <a:r>
              <a:rPr lang="en-GB" dirty="0"/>
              <a:t>Just because a certain level of trust was established at point T, it does not mean that that level will be maintained at time T+ </a:t>
            </a:r>
            <a:r>
              <a:rPr lang="en-GB" dirty="0" err="1"/>
              <a:t>τ</a:t>
            </a:r>
            <a:r>
              <a:rPr lang="en-GB" dirty="0"/>
              <a:t>, as it can increase and decrease.</a:t>
            </a:r>
          </a:p>
        </p:txBody>
      </p:sp>
    </p:spTree>
    <p:extLst>
      <p:ext uri="{BB962C8B-B14F-4D97-AF65-F5344CB8AC3E}">
        <p14:creationId xmlns:p14="http://schemas.microsoft.com/office/powerpoint/2010/main" val="196245072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388F89-6E2C-0049-A607-A2D8EE4B78BE}"/>
              </a:ext>
            </a:extLst>
          </p:cNvPr>
          <p:cNvSpPr>
            <a:spLocks noGrp="1"/>
          </p:cNvSpPr>
          <p:nvPr>
            <p:ph type="title"/>
          </p:nvPr>
        </p:nvSpPr>
        <p:spPr>
          <a:xfrm>
            <a:off x="609759" y="274702"/>
            <a:ext cx="9525657" cy="866110"/>
          </a:xfrm>
          <a:prstGeom prst="rect">
            <a:avLst/>
          </a:prstGeom>
        </p:spPr>
        <p:txBody>
          <a:bodyPr anchor="b">
            <a:normAutofit/>
          </a:bodyPr>
          <a:lstStyle/>
          <a:p>
            <a:r>
              <a:rPr lang="en-US" dirty="0"/>
              <a:t>Creating a trust anchor</a:t>
            </a:r>
          </a:p>
        </p:txBody>
      </p:sp>
      <p:graphicFrame>
        <p:nvGraphicFramePr>
          <p:cNvPr id="6" name="Content Placeholder 2">
            <a:extLst>
              <a:ext uri="{FF2B5EF4-FFF2-40B4-BE49-F238E27FC236}">
                <a16:creationId xmlns:a16="http://schemas.microsoft.com/office/drawing/2014/main" id="{3C827DA3-F337-4E96-BB78-A8DD5A70CE16}"/>
              </a:ext>
            </a:extLst>
          </p:cNvPr>
          <p:cNvGraphicFramePr>
            <a:graphicFrameLocks noGrp="1"/>
          </p:cNvGraphicFramePr>
          <p:nvPr>
            <p:ph sz="quarter" idx="10"/>
            <p:extLst>
              <p:ext uri="{D42A27DB-BD31-4B8C-83A1-F6EECF244321}">
                <p14:modId xmlns:p14="http://schemas.microsoft.com/office/powerpoint/2010/main" val="390792293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89603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61A383-1C96-4449-972B-9D5115143BA7}"/>
              </a:ext>
            </a:extLst>
          </p:cNvPr>
          <p:cNvSpPr>
            <a:spLocks noGrp="1"/>
          </p:cNvSpPr>
          <p:nvPr>
            <p:ph type="title"/>
          </p:nvPr>
        </p:nvSpPr>
        <p:spPr>
          <a:xfrm>
            <a:off x="609759" y="274702"/>
            <a:ext cx="9525657" cy="866110"/>
          </a:xfrm>
        </p:spPr>
        <p:txBody>
          <a:bodyPr/>
          <a:lstStyle/>
          <a:p>
            <a:r>
              <a:rPr lang="en-US" dirty="0"/>
              <a:t>Scaling of IoT security problem</a:t>
            </a:r>
          </a:p>
        </p:txBody>
      </p:sp>
      <p:sp>
        <p:nvSpPr>
          <p:cNvPr id="3" name="Content Placeholder 2">
            <a:extLst>
              <a:ext uri="{FF2B5EF4-FFF2-40B4-BE49-F238E27FC236}">
                <a16:creationId xmlns:a16="http://schemas.microsoft.com/office/drawing/2014/main" id="{FCAA517A-452C-5144-883C-1366EE47D860}"/>
              </a:ext>
            </a:extLst>
          </p:cNvPr>
          <p:cNvSpPr>
            <a:spLocks noGrp="1"/>
          </p:cNvSpPr>
          <p:nvPr>
            <p:ph sz="quarter" idx="10"/>
          </p:nvPr>
        </p:nvSpPr>
        <p:spPr/>
        <p:txBody>
          <a:bodyPr/>
          <a:lstStyle/>
          <a:p>
            <a:pPr marL="342900" indent="-342900">
              <a:buFont typeface="Arial" panose="020B0604020202020204" pitchFamily="34" charset="0"/>
              <a:buChar char="•"/>
            </a:pPr>
            <a:r>
              <a:rPr lang="en-GB" dirty="0"/>
              <a:t>Billions of devices</a:t>
            </a:r>
          </a:p>
          <a:p>
            <a:pPr marL="342900" indent="-342900">
              <a:buFont typeface="Arial" panose="020B0604020202020204" pitchFamily="34" charset="0"/>
              <a:buChar char="•"/>
            </a:pPr>
            <a:r>
              <a:rPr lang="en-GB" dirty="0"/>
              <a:t>Billions of users</a:t>
            </a:r>
          </a:p>
          <a:p>
            <a:pPr marL="342900" indent="-342900">
              <a:buFont typeface="Arial" panose="020B0604020202020204" pitchFamily="34" charset="0"/>
              <a:buChar char="•"/>
            </a:pPr>
            <a:r>
              <a:rPr lang="en-GB" dirty="0"/>
              <a:t>Many devices per user</a:t>
            </a:r>
          </a:p>
          <a:p>
            <a:pPr marL="342900" indent="-342900">
              <a:buFont typeface="Arial" panose="020B0604020202020204" pitchFamily="34" charset="0"/>
              <a:buChar char="•"/>
            </a:pPr>
            <a:r>
              <a:rPr lang="en-GB" dirty="0"/>
              <a:t>Multiple vertical sectors</a:t>
            </a:r>
          </a:p>
          <a:p>
            <a:pPr marL="342900" indent="-342900">
              <a:buFont typeface="Arial" panose="020B0604020202020204" pitchFamily="34" charset="0"/>
              <a:buChar char="•"/>
            </a:pPr>
            <a:r>
              <a:rPr lang="en-GB" dirty="0"/>
              <a:t>Many forms of connectivity</a:t>
            </a:r>
          </a:p>
          <a:p>
            <a:pPr marL="342900" indent="-342900">
              <a:buFont typeface="Arial" panose="020B0604020202020204" pitchFamily="34" charset="0"/>
              <a:buChar char="•"/>
            </a:pPr>
            <a:r>
              <a:rPr lang="en-GB" dirty="0"/>
              <a:t>Devices of many sizes</a:t>
            </a:r>
          </a:p>
          <a:p>
            <a:pPr marL="342900" indent="-342900">
              <a:buFont typeface="Arial" panose="020B0604020202020204" pitchFamily="34" charset="0"/>
              <a:buChar char="•"/>
            </a:pPr>
            <a:r>
              <a:rPr lang="en-GB" dirty="0"/>
              <a:t>Devices of many capabilities</a:t>
            </a:r>
          </a:p>
          <a:p>
            <a:pPr marL="342900" indent="-342900">
              <a:buFont typeface="Arial" panose="020B0604020202020204" pitchFamily="34" charset="0"/>
              <a:buChar char="•"/>
            </a:pPr>
            <a:r>
              <a:rPr lang="en-GB" dirty="0"/>
              <a:t>Global supply chain</a:t>
            </a:r>
          </a:p>
        </p:txBody>
      </p:sp>
      <p:sp>
        <p:nvSpPr>
          <p:cNvPr id="4" name="Content Placeholder 3">
            <a:extLst>
              <a:ext uri="{FF2B5EF4-FFF2-40B4-BE49-F238E27FC236}">
                <a16:creationId xmlns:a16="http://schemas.microsoft.com/office/drawing/2014/main" id="{E3886BAB-BF61-A04C-BF46-0CBF14E5B3BB}"/>
              </a:ext>
            </a:extLst>
          </p:cNvPr>
          <p:cNvSpPr>
            <a:spLocks noGrp="1"/>
          </p:cNvSpPr>
          <p:nvPr>
            <p:ph sz="quarter" idx="11"/>
          </p:nvPr>
        </p:nvSpPr>
        <p:spPr>
          <a:xfrm>
            <a:off x="6327384" y="1600571"/>
            <a:ext cx="5508000" cy="4680000"/>
          </a:xfrm>
        </p:spPr>
        <p:txBody>
          <a:bodyPr>
            <a:normAutofit lnSpcReduction="10000"/>
          </a:bodyPr>
          <a:lstStyle/>
          <a:p>
            <a:pPr marL="342900" indent="-342900">
              <a:buFont typeface="Arial" panose="020B0604020202020204" pitchFamily="34" charset="0"/>
              <a:buChar char="•"/>
            </a:pPr>
            <a:r>
              <a:rPr lang="en-GB" dirty="0"/>
              <a:t>Can be modelled as a network of sensors and actuators</a:t>
            </a:r>
          </a:p>
          <a:p>
            <a:pPr marL="342900" indent="-342900">
              <a:buFont typeface="Arial" panose="020B0604020202020204" pitchFamily="34" charset="0"/>
              <a:buChar char="•"/>
            </a:pPr>
            <a:r>
              <a:rPr lang="en-GB" dirty="0"/>
              <a:t>Single device may present itself as multiple device formats</a:t>
            </a:r>
          </a:p>
          <a:p>
            <a:pPr marL="342900" indent="-342900">
              <a:buFont typeface="Arial" panose="020B0604020202020204" pitchFamily="34" charset="0"/>
              <a:buChar char="•"/>
            </a:pPr>
            <a:r>
              <a:rPr lang="en-GB" dirty="0"/>
              <a:t>Multiple trust anchors to be seen by a device over its lifetime</a:t>
            </a:r>
          </a:p>
          <a:p>
            <a:pPr marL="342900" indent="-342900">
              <a:buFont typeface="Arial" panose="020B0604020202020204" pitchFamily="34" charset="0"/>
              <a:buChar char="•"/>
            </a:pPr>
            <a:r>
              <a:rPr lang="en-GB" dirty="0"/>
              <a:t>Multiple divergent software and hardware platforms</a:t>
            </a:r>
          </a:p>
          <a:p>
            <a:pPr marL="342900" indent="-342900">
              <a:buFont typeface="Arial" panose="020B0604020202020204" pitchFamily="34" charset="0"/>
              <a:buChar char="•"/>
            </a:pPr>
            <a:r>
              <a:rPr lang="en-GB" dirty="0"/>
              <a:t>Risk profiles may be device and user specific</a:t>
            </a:r>
          </a:p>
        </p:txBody>
      </p:sp>
    </p:spTree>
    <p:extLst>
      <p:ext uri="{BB962C8B-B14F-4D97-AF65-F5344CB8AC3E}">
        <p14:creationId xmlns:p14="http://schemas.microsoft.com/office/powerpoint/2010/main" val="200989516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47B6E2DF-D666-3940-82F6-42B64FB6DA82}"/>
              </a:ext>
            </a:extLst>
          </p:cNvPr>
          <p:cNvSpPr>
            <a:spLocks noGrp="1"/>
          </p:cNvSpPr>
          <p:nvPr>
            <p:ph type="title"/>
          </p:nvPr>
        </p:nvSpPr>
        <p:spPr/>
        <p:txBody>
          <a:bodyPr/>
          <a:lstStyle/>
          <a:p>
            <a:r>
              <a:rPr lang="en-US" dirty="0"/>
              <a:t>IoT characteristics – security viewpoint</a:t>
            </a:r>
          </a:p>
        </p:txBody>
      </p:sp>
      <p:sp>
        <p:nvSpPr>
          <p:cNvPr id="7" name="Content Placeholder 6">
            <a:extLst>
              <a:ext uri="{FF2B5EF4-FFF2-40B4-BE49-F238E27FC236}">
                <a16:creationId xmlns:a16="http://schemas.microsoft.com/office/drawing/2014/main" id="{272F3F64-31B6-0048-B427-2584EAFFABB2}"/>
              </a:ext>
            </a:extLst>
          </p:cNvPr>
          <p:cNvSpPr>
            <a:spLocks noGrp="1"/>
          </p:cNvSpPr>
          <p:nvPr>
            <p:ph sz="quarter" idx="10"/>
          </p:nvPr>
        </p:nvSpPr>
        <p:spPr/>
        <p:txBody>
          <a:bodyPr>
            <a:normAutofit lnSpcReduction="10000"/>
          </a:bodyPr>
          <a:lstStyle/>
          <a:p>
            <a:r>
              <a:rPr lang="en-US" dirty="0"/>
              <a:t>Devices are tethered to a global network </a:t>
            </a:r>
            <a:r>
              <a:rPr lang="en-US" dirty="0">
                <a:sym typeface="Wingdings" pitchFamily="2" charset="2"/>
              </a:rPr>
              <a:t> </a:t>
            </a:r>
          </a:p>
          <a:p>
            <a:pPr lvl="1"/>
            <a:r>
              <a:rPr lang="en-US" dirty="0">
                <a:sym typeface="Wingdings" pitchFamily="2" charset="2"/>
              </a:rPr>
              <a:t>perhaps behind a LAN but connectivity is essential to operation</a:t>
            </a:r>
          </a:p>
          <a:p>
            <a:r>
              <a:rPr lang="en-US" dirty="0">
                <a:sym typeface="Wingdings" pitchFamily="2" charset="2"/>
              </a:rPr>
              <a:t>Devices in the home, office, factory, roadside, etc., deliver data (as sensors) and may act on data (as actuators)</a:t>
            </a:r>
          </a:p>
          <a:p>
            <a:r>
              <a:rPr lang="en-US" dirty="0">
                <a:sym typeface="Wingdings" pitchFamily="2" charset="2"/>
              </a:rPr>
              <a:t>Devices can be identified in many ways  </a:t>
            </a:r>
          </a:p>
          <a:p>
            <a:pPr lvl="1"/>
            <a:r>
              <a:rPr lang="en-US" dirty="0">
                <a:sym typeface="Wingdings" pitchFamily="2" charset="2"/>
              </a:rPr>
              <a:t>semantic (what I can do), location (time and place that I exist in), canonical (base identifier)</a:t>
            </a:r>
          </a:p>
          <a:p>
            <a:r>
              <a:rPr lang="en-US" dirty="0">
                <a:sym typeface="Wingdings" pitchFamily="2" charset="2"/>
              </a:rPr>
              <a:t>Devices can be reachable by many technologies  </a:t>
            </a:r>
          </a:p>
          <a:p>
            <a:pPr lvl="1"/>
            <a:r>
              <a:rPr lang="en-US" dirty="0">
                <a:sym typeface="Wingdings" pitchFamily="2" charset="2"/>
              </a:rPr>
              <a:t>Wireless long or short range (e.g. Bluetooth, </a:t>
            </a:r>
            <a:r>
              <a:rPr lang="en-US" dirty="0" err="1">
                <a:sym typeface="Wingdings" pitchFamily="2" charset="2"/>
              </a:rPr>
              <a:t>WiFi</a:t>
            </a:r>
            <a:r>
              <a:rPr lang="en-US" dirty="0">
                <a:sym typeface="Wingdings" pitchFamily="2" charset="2"/>
              </a:rPr>
              <a:t>, G5, cellular, </a:t>
            </a:r>
            <a:r>
              <a:rPr lang="en-US" dirty="0" err="1">
                <a:sym typeface="Wingdings" pitchFamily="2" charset="2"/>
              </a:rPr>
              <a:t>LoRaWAN</a:t>
            </a:r>
            <a:r>
              <a:rPr lang="en-US" dirty="0">
                <a:sym typeface="Wingdings" pitchFamily="2" charset="2"/>
              </a:rPr>
              <a:t>), wired (e.g. Ethernet, USB, phone-line)</a:t>
            </a:r>
            <a:endParaRPr lang="en-US" dirty="0"/>
          </a:p>
        </p:txBody>
      </p:sp>
    </p:spTree>
    <p:extLst>
      <p:ext uri="{BB962C8B-B14F-4D97-AF65-F5344CB8AC3E}">
        <p14:creationId xmlns:p14="http://schemas.microsoft.com/office/powerpoint/2010/main" val="33430594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98A6C3-D193-3F40-83D1-357FE3D3A047}"/>
              </a:ext>
            </a:extLst>
          </p:cNvPr>
          <p:cNvSpPr>
            <a:spLocks noGrp="1"/>
          </p:cNvSpPr>
          <p:nvPr>
            <p:ph type="title"/>
          </p:nvPr>
        </p:nvSpPr>
        <p:spPr>
          <a:xfrm>
            <a:off x="609759" y="274702"/>
            <a:ext cx="9525657" cy="866110"/>
          </a:xfrm>
          <a:prstGeom prst="rect">
            <a:avLst/>
          </a:prstGeom>
        </p:spPr>
        <p:txBody>
          <a:bodyPr anchor="b">
            <a:normAutofit/>
          </a:bodyPr>
          <a:lstStyle/>
          <a:p>
            <a:r>
              <a:rPr lang="en-US" dirty="0"/>
              <a:t>Device types with “obvious” concerns</a:t>
            </a:r>
          </a:p>
        </p:txBody>
      </p:sp>
      <p:graphicFrame>
        <p:nvGraphicFramePr>
          <p:cNvPr id="6" name="Content Placeholder 2">
            <a:extLst>
              <a:ext uri="{FF2B5EF4-FFF2-40B4-BE49-F238E27FC236}">
                <a16:creationId xmlns:a16="http://schemas.microsoft.com/office/drawing/2014/main" id="{33CE92FE-5892-4C67-9158-ADCC447E441F}"/>
              </a:ext>
            </a:extLst>
          </p:cNvPr>
          <p:cNvGraphicFramePr>
            <a:graphicFrameLocks noGrp="1"/>
          </p:cNvGraphicFramePr>
          <p:nvPr>
            <p:ph sz="quarter" idx="10"/>
            <p:extLst>
              <p:ext uri="{D42A27DB-BD31-4B8C-83A1-F6EECF244321}">
                <p14:modId xmlns:p14="http://schemas.microsoft.com/office/powerpoint/2010/main" val="2483783307"/>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66597940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05D3C6-204D-664C-83B7-4FFC754E2CF4}"/>
              </a:ext>
            </a:extLst>
          </p:cNvPr>
          <p:cNvSpPr>
            <a:spLocks noGrp="1"/>
          </p:cNvSpPr>
          <p:nvPr>
            <p:ph type="title"/>
          </p:nvPr>
        </p:nvSpPr>
        <p:spPr/>
        <p:txBody>
          <a:bodyPr/>
          <a:lstStyle/>
          <a:p>
            <a:r>
              <a:rPr lang="en-US" dirty="0"/>
              <a:t>Applying security principles to IoT</a:t>
            </a:r>
          </a:p>
        </p:txBody>
      </p:sp>
      <p:sp>
        <p:nvSpPr>
          <p:cNvPr id="3" name="Content Placeholder 2">
            <a:extLst>
              <a:ext uri="{FF2B5EF4-FFF2-40B4-BE49-F238E27FC236}">
                <a16:creationId xmlns:a16="http://schemas.microsoft.com/office/drawing/2014/main" id="{28F1C6AE-C51D-FD48-9AFD-8A0D85111CD9}"/>
              </a:ext>
            </a:extLst>
          </p:cNvPr>
          <p:cNvSpPr>
            <a:spLocks noGrp="1"/>
          </p:cNvSpPr>
          <p:nvPr>
            <p:ph sz="quarter" idx="10"/>
          </p:nvPr>
        </p:nvSpPr>
        <p:spPr/>
        <p:txBody>
          <a:bodyPr>
            <a:normAutofit/>
          </a:bodyPr>
          <a:lstStyle/>
          <a:p>
            <a:pPr hangingPunct="0"/>
            <a:r>
              <a:rPr lang="en-GB" dirty="0"/>
              <a:t>Security principles - general</a:t>
            </a:r>
          </a:p>
          <a:p>
            <a:pPr marL="342900" indent="-342900" hangingPunct="0">
              <a:buFont typeface="Arial" panose="020B0604020202020204" pitchFamily="34" charset="0"/>
              <a:buChar char="•"/>
            </a:pPr>
            <a:r>
              <a:rPr lang="en-GB" dirty="0"/>
              <a:t>Provide security functions when required by law</a:t>
            </a:r>
          </a:p>
          <a:p>
            <a:pPr marL="342900" indent="-342900" hangingPunct="0">
              <a:buFont typeface="Arial" panose="020B0604020202020204" pitchFamily="34" charset="0"/>
              <a:buChar char="•"/>
            </a:pPr>
            <a:r>
              <a:rPr lang="en-GB" dirty="0"/>
              <a:t>Provide mitigations to quantified risk </a:t>
            </a:r>
          </a:p>
          <a:p>
            <a:pPr hangingPunct="0"/>
            <a:r>
              <a:rPr lang="en-GB" dirty="0"/>
              <a:t>Specific crypto security principles</a:t>
            </a:r>
          </a:p>
          <a:p>
            <a:pPr marL="342900" indent="-342900" hangingPunct="0">
              <a:buFont typeface="Arial" panose="020B0604020202020204" pitchFamily="34" charset="0"/>
              <a:buChar char="•"/>
            </a:pPr>
            <a:r>
              <a:rPr lang="en-GB" dirty="0"/>
              <a:t>Security should be centred on the key (and not on the algorithm)</a:t>
            </a:r>
          </a:p>
          <a:p>
            <a:pPr marL="342900" indent="-342900" hangingPunct="0">
              <a:buFont typeface="Arial" panose="020B0604020202020204" pitchFamily="34" charset="0"/>
              <a:buChar char="•"/>
            </a:pPr>
            <a:r>
              <a:rPr lang="en-GB" dirty="0"/>
              <a:t>Key management rigour determines system vulnerability</a:t>
            </a:r>
          </a:p>
          <a:p>
            <a:pPr hangingPunct="0"/>
            <a:r>
              <a:rPr lang="en-GB" dirty="0"/>
              <a:t>Know who is acting on your device and why</a:t>
            </a:r>
          </a:p>
          <a:p>
            <a:pPr marL="342900" indent="-342900" hangingPunct="0">
              <a:buFont typeface="Arial" panose="020B0604020202020204" pitchFamily="34" charset="0"/>
              <a:buChar char="•"/>
            </a:pPr>
            <a:r>
              <a:rPr lang="en-GB" dirty="0"/>
              <a:t>Implies that usage and access restrictions have to be in place – security in depth</a:t>
            </a:r>
          </a:p>
        </p:txBody>
      </p:sp>
    </p:spTree>
    <p:extLst>
      <p:ext uri="{BB962C8B-B14F-4D97-AF65-F5344CB8AC3E}">
        <p14:creationId xmlns:p14="http://schemas.microsoft.com/office/powerpoint/2010/main" val="25130224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E7C68-5DF0-1A4B-95D1-8BF2AE7BCC44}"/>
              </a:ext>
            </a:extLst>
          </p:cNvPr>
          <p:cNvSpPr>
            <a:spLocks noGrp="1"/>
          </p:cNvSpPr>
          <p:nvPr>
            <p:ph type="title"/>
          </p:nvPr>
        </p:nvSpPr>
        <p:spPr>
          <a:xfrm>
            <a:off x="609759" y="274702"/>
            <a:ext cx="9525657" cy="866110"/>
          </a:xfrm>
          <a:prstGeom prst="rect">
            <a:avLst/>
          </a:prstGeom>
        </p:spPr>
        <p:txBody>
          <a:bodyPr anchor="b">
            <a:normAutofit/>
          </a:bodyPr>
          <a:lstStyle/>
          <a:p>
            <a:r>
              <a:rPr lang="en-US" dirty="0"/>
              <a:t>IoT security guidance (ETSI TS 103 645) #1</a:t>
            </a:r>
          </a:p>
        </p:txBody>
      </p:sp>
      <p:graphicFrame>
        <p:nvGraphicFramePr>
          <p:cNvPr id="8" name="Content Placeholder 2">
            <a:extLst>
              <a:ext uri="{FF2B5EF4-FFF2-40B4-BE49-F238E27FC236}">
                <a16:creationId xmlns:a16="http://schemas.microsoft.com/office/drawing/2014/main" id="{F0B029D8-3B4D-4FA2-8CD4-D1EDA638DA13}"/>
              </a:ext>
            </a:extLst>
          </p:cNvPr>
          <p:cNvGraphicFramePr>
            <a:graphicFrameLocks noGrp="1"/>
          </p:cNvGraphicFramePr>
          <p:nvPr>
            <p:ph sz="quarter" idx="10"/>
          </p:nvPr>
        </p:nvGraphicFramePr>
        <p:xfrm>
          <a:off x="2968910" y="1600571"/>
          <a:ext cx="5508000"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3239042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a:extLst>
              <a:ext uri="{FF2B5EF4-FFF2-40B4-BE49-F238E27FC236}">
                <a16:creationId xmlns:a16="http://schemas.microsoft.com/office/drawing/2014/main" id="{A1CB1DE7-5F0E-4D74-BF2D-57209D125E4B}"/>
              </a:ext>
            </a:extLst>
          </p:cNvPr>
          <p:cNvSpPr>
            <a:spLocks noGrp="1"/>
          </p:cNvSpPr>
          <p:nvPr>
            <p:ph type="title"/>
          </p:nvPr>
        </p:nvSpPr>
        <p:spPr>
          <a:xfrm>
            <a:off x="609759" y="274702"/>
            <a:ext cx="8904188" cy="866110"/>
          </a:xfrm>
        </p:spPr>
        <p:txBody>
          <a:bodyPr/>
          <a:lstStyle/>
          <a:p>
            <a:r>
              <a:rPr lang="en-US" dirty="0"/>
              <a:t>IoT security guidance (ETSI TS 103 645) #2</a:t>
            </a:r>
          </a:p>
        </p:txBody>
      </p:sp>
      <p:graphicFrame>
        <p:nvGraphicFramePr>
          <p:cNvPr id="8" name="Content Placeholder 2">
            <a:extLst>
              <a:ext uri="{FF2B5EF4-FFF2-40B4-BE49-F238E27FC236}">
                <a16:creationId xmlns:a16="http://schemas.microsoft.com/office/drawing/2014/main" id="{DE47CE9F-E351-4E53-B544-C3A2B1EA9F9B}"/>
              </a:ext>
            </a:extLst>
          </p:cNvPr>
          <p:cNvGraphicFramePr>
            <a:graphicFrameLocks noGrp="1"/>
          </p:cNvGraphicFramePr>
          <p:nvPr>
            <p:ph sz="quarter" idx="10"/>
          </p:nvPr>
        </p:nvGraphicFramePr>
        <p:xfrm>
          <a:off x="609758" y="1600570"/>
          <a:ext cx="8904190" cy="40406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6681867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pPr>
              <a:lnSpc>
                <a:spcPct val="100000"/>
              </a:lnSpc>
            </a:pPr>
            <a:r>
              <a:rPr lang="en-GB" sz="2800" b="1" dirty="0">
                <a:latin typeface="Calibri Light" panose="020F0302020204030204" pitchFamily="34" charset="0"/>
                <a:cs typeface="Calibri Light" panose="020F0302020204030204" pitchFamily="34" charset="0"/>
              </a:rPr>
              <a:t>Introduction to security in IoT</a:t>
            </a: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lnSpc>
                <a:spcPct val="100000"/>
              </a:lnSpc>
            </a:pPr>
            <a:r>
              <a:rPr lang="en-GB" dirty="0">
                <a:latin typeface="Calibri Light" panose="020F0302020204030204" pitchFamily="34" charset="0"/>
                <a:cs typeface="Calibri Light" panose="020F0302020204030204" pitchFamily="34" charset="0"/>
              </a:rPr>
              <a:t>1 Introduction</a:t>
            </a:r>
            <a:endParaRPr lang="en-US" dirty="0">
              <a:latin typeface="Calibri Light" panose="020F0302020204030204" pitchFamily="34" charset="0"/>
              <a:cs typeface="Calibri Light" panose="020F0302020204030204" pitchFamily="34" charset="0"/>
            </a:endParaRPr>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609758" y="2947395"/>
            <a:ext cx="11135774"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pPr algn="ctr">
              <a:lnSpc>
                <a:spcPct val="100000"/>
              </a:lnSpc>
            </a:pPr>
            <a:r>
              <a:rPr lang="en-GB" sz="4800" dirty="0">
                <a:latin typeface="Calibri Light" panose="020F0302020204030204" pitchFamily="34" charset="0"/>
                <a:cs typeface="Calibri Light" panose="020F0302020204030204" pitchFamily="34" charset="0"/>
              </a:rPr>
              <a:t>1 Introduction</a:t>
            </a:r>
            <a:endParaRPr lang="en-US" sz="4800" dirty="0">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161088595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89A8A55-39DD-6D4A-B796-E2732E258821}"/>
              </a:ext>
            </a:extLst>
          </p:cNvPr>
          <p:cNvSpPr>
            <a:spLocks noGrp="1"/>
          </p:cNvSpPr>
          <p:nvPr>
            <p:ph type="title"/>
          </p:nvPr>
        </p:nvSpPr>
        <p:spPr/>
        <p:txBody>
          <a:bodyPr/>
          <a:lstStyle/>
          <a:p>
            <a:r>
              <a:rPr lang="en-US" dirty="0"/>
              <a:t>The CYBER guidelines – a deeper look at TS 103 645</a:t>
            </a:r>
          </a:p>
        </p:txBody>
      </p:sp>
      <p:sp>
        <p:nvSpPr>
          <p:cNvPr id="7" name="Content Placeholder 6">
            <a:extLst>
              <a:ext uri="{FF2B5EF4-FFF2-40B4-BE49-F238E27FC236}">
                <a16:creationId xmlns:a16="http://schemas.microsoft.com/office/drawing/2014/main" id="{67397094-E8D6-1040-BFBF-7960C8F4738D}"/>
              </a:ext>
            </a:extLst>
          </p:cNvPr>
          <p:cNvSpPr>
            <a:spLocks noGrp="1"/>
          </p:cNvSpPr>
          <p:nvPr>
            <p:ph sz="quarter" idx="10"/>
          </p:nvPr>
        </p:nvSpPr>
        <p:spPr/>
        <p:txBody>
          <a:bodyPr>
            <a:normAutofit lnSpcReduction="10000"/>
          </a:bodyPr>
          <a:lstStyle/>
          <a:p>
            <a:pPr marL="342900" indent="-342900">
              <a:buFont typeface="Arial" panose="020B0604020202020204" pitchFamily="34" charset="0"/>
              <a:buChar char="•"/>
            </a:pPr>
            <a:r>
              <a:rPr lang="en-GB" dirty="0"/>
              <a:t>Responsibility is moved away from the end consumer</a:t>
            </a:r>
          </a:p>
          <a:p>
            <a:pPr marL="342900" indent="-342900">
              <a:buFont typeface="Arial" panose="020B0604020202020204" pitchFamily="34" charset="0"/>
              <a:buChar char="•"/>
            </a:pPr>
            <a:r>
              <a:rPr lang="en-GB" dirty="0"/>
              <a:t>Some liability for long term maintenance of security is given to the provider – i.e. the supply chain as a complete entity has to take a role in security assurance to the consumer/user of the device</a:t>
            </a:r>
          </a:p>
          <a:p>
            <a:pPr marL="342900" indent="-342900">
              <a:buFont typeface="Arial" panose="020B0604020202020204" pitchFamily="34" charset="0"/>
              <a:buChar char="•"/>
            </a:pPr>
            <a:r>
              <a:rPr lang="en-GB" dirty="0"/>
              <a:t>The general guidance applies equally to industrial IoT or any other IoT variant</a:t>
            </a:r>
          </a:p>
          <a:p>
            <a:pPr marL="342900" indent="-342900">
              <a:buFont typeface="Arial" panose="020B0604020202020204" pitchFamily="34" charset="0"/>
              <a:buChar char="•"/>
            </a:pPr>
            <a:r>
              <a:rPr lang="en-GB" dirty="0"/>
              <a:t>How devices attach themselves to the internet and enable their dependencies is the most complex element of providing IoT security</a:t>
            </a:r>
          </a:p>
          <a:p>
            <a:pPr marL="702900" lvl="1" indent="-342900">
              <a:buFont typeface="Arial" panose="020B0604020202020204" pitchFamily="34" charset="0"/>
              <a:buChar char="•"/>
            </a:pPr>
            <a:r>
              <a:rPr lang="en-GB" dirty="0"/>
              <a:t>Discovery and attachment protocols are being addressed in OneM2M with semantic identity being addressed in SAREF at SmartM2M</a:t>
            </a:r>
          </a:p>
          <a:p>
            <a:pPr marL="702900" lvl="1" indent="-342900">
              <a:buFont typeface="Arial" panose="020B0604020202020204" pitchFamily="34" charset="0"/>
              <a:buChar char="•"/>
            </a:pPr>
            <a:r>
              <a:rPr lang="en-GB" dirty="0"/>
              <a:t>Secure discovery and identity management being addressed in CYBER</a:t>
            </a:r>
          </a:p>
        </p:txBody>
      </p:sp>
    </p:spTree>
    <p:extLst>
      <p:ext uri="{BB962C8B-B14F-4D97-AF65-F5344CB8AC3E}">
        <p14:creationId xmlns:p14="http://schemas.microsoft.com/office/powerpoint/2010/main" val="24445487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6FF1DC-AE58-B646-9144-CB7D75B1865B}"/>
              </a:ext>
            </a:extLst>
          </p:cNvPr>
          <p:cNvSpPr>
            <a:spLocks noGrp="1"/>
          </p:cNvSpPr>
          <p:nvPr>
            <p:ph type="title"/>
          </p:nvPr>
        </p:nvSpPr>
        <p:spPr/>
        <p:txBody>
          <a:bodyPr/>
          <a:lstStyle/>
          <a:p>
            <a:r>
              <a:rPr lang="en-US" dirty="0"/>
              <a:t>Secure discovery and attachment protocols</a:t>
            </a:r>
          </a:p>
        </p:txBody>
      </p:sp>
      <p:sp>
        <p:nvSpPr>
          <p:cNvPr id="3" name="Content Placeholder 2">
            <a:extLst>
              <a:ext uri="{FF2B5EF4-FFF2-40B4-BE49-F238E27FC236}">
                <a16:creationId xmlns:a16="http://schemas.microsoft.com/office/drawing/2014/main" id="{705A4521-560B-CC48-B7F1-403AC76EFD16}"/>
              </a:ext>
            </a:extLst>
          </p:cNvPr>
          <p:cNvSpPr>
            <a:spLocks noGrp="1"/>
          </p:cNvSpPr>
          <p:nvPr>
            <p:ph sz="quarter" idx="10"/>
          </p:nvPr>
        </p:nvSpPr>
        <p:spPr/>
        <p:txBody>
          <a:bodyPr/>
          <a:lstStyle/>
          <a:p>
            <a:r>
              <a:rPr lang="en-US" dirty="0"/>
              <a:t>CYBER is working on a secure </a:t>
            </a:r>
            <a:r>
              <a:rPr lang="en-US" dirty="0" err="1"/>
              <a:t>IdM</a:t>
            </a:r>
            <a:r>
              <a:rPr lang="en-US" dirty="0"/>
              <a:t> and discovery process</a:t>
            </a:r>
          </a:p>
          <a:p>
            <a:pPr marL="342900" indent="-342900">
              <a:buFont typeface="Arial" panose="020B0604020202020204" pitchFamily="34" charset="0"/>
              <a:buChar char="•"/>
            </a:pPr>
            <a:r>
              <a:rPr lang="en-US" dirty="0"/>
              <a:t>Directed graphs through ad-hoc Merkle trees – each leaf being an attribute-authority pair – gives strong cryptographic assurance of the nature of the entities/devices</a:t>
            </a:r>
          </a:p>
          <a:p>
            <a:pPr marL="702900" lvl="1" indent="-342900">
              <a:buFont typeface="Arial" panose="020B0604020202020204" pitchFamily="34" charset="0"/>
              <a:buChar char="•"/>
            </a:pPr>
            <a:r>
              <a:rPr lang="en-US" dirty="0"/>
              <a:t>Each leaf represents a type of attribute:</a:t>
            </a:r>
          </a:p>
          <a:p>
            <a:pPr marL="1062900" lvl="2" indent="-342900">
              <a:buFont typeface="Arial" panose="020B0604020202020204" pitchFamily="34" charset="0"/>
              <a:buChar char="•"/>
            </a:pPr>
            <a:r>
              <a:rPr lang="en-US" dirty="0"/>
              <a:t>Examples include a semantic attribute (e.g. a SAREF descriptor), a contextual attribute (e.g. current location), an assigned attribute (e.g. IMSI))</a:t>
            </a:r>
          </a:p>
          <a:p>
            <a:pPr marL="702900" lvl="1" indent="-342900">
              <a:buFont typeface="Arial" panose="020B0604020202020204" pitchFamily="34" charset="0"/>
              <a:buChar char="•"/>
            </a:pPr>
            <a:r>
              <a:rPr lang="en-US" dirty="0"/>
              <a:t>Each attribute is attested to by an authority:</a:t>
            </a:r>
          </a:p>
          <a:p>
            <a:pPr marL="1062900" lvl="2" indent="-342900">
              <a:buFont typeface="Arial" panose="020B0604020202020204" pitchFamily="34" charset="0"/>
              <a:buChar char="•"/>
            </a:pPr>
            <a:r>
              <a:rPr lang="en-US" dirty="0"/>
              <a:t>Examples of authorities include the manufacturer (e.g. for a SAREF device type), a regulator, a service provider (e.g. a CSP for an IMSI)</a:t>
            </a:r>
          </a:p>
          <a:p>
            <a:pPr marL="702900" lvl="1" indent="-342900">
              <a:buFont typeface="Arial" panose="020B0604020202020204" pitchFamily="34" charset="0"/>
              <a:buChar char="•"/>
            </a:pPr>
            <a:r>
              <a:rPr lang="en-US" dirty="0"/>
              <a:t>A single device may be discovered by more than one directed graph</a:t>
            </a:r>
          </a:p>
        </p:txBody>
      </p:sp>
    </p:spTree>
    <p:extLst>
      <p:ext uri="{BB962C8B-B14F-4D97-AF65-F5344CB8AC3E}">
        <p14:creationId xmlns:p14="http://schemas.microsoft.com/office/powerpoint/2010/main" val="139730460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00162-B8CC-A743-B98F-1CEA69CEAEB0}"/>
              </a:ext>
            </a:extLst>
          </p:cNvPr>
          <p:cNvSpPr>
            <a:spLocks noGrp="1"/>
          </p:cNvSpPr>
          <p:nvPr>
            <p:ph type="title"/>
          </p:nvPr>
        </p:nvSpPr>
        <p:spPr/>
        <p:txBody>
          <a:bodyPr/>
          <a:lstStyle/>
          <a:p>
            <a:r>
              <a:rPr lang="en-US" dirty="0"/>
              <a:t>IoT device constraints and impact on security</a:t>
            </a:r>
          </a:p>
        </p:txBody>
      </p:sp>
      <p:sp>
        <p:nvSpPr>
          <p:cNvPr id="3" name="Content Placeholder 2">
            <a:extLst>
              <a:ext uri="{FF2B5EF4-FFF2-40B4-BE49-F238E27FC236}">
                <a16:creationId xmlns:a16="http://schemas.microsoft.com/office/drawing/2014/main" id="{429AE6C3-6547-6B45-9D58-B1878DAC6E6F}"/>
              </a:ext>
            </a:extLst>
          </p:cNvPr>
          <p:cNvSpPr>
            <a:spLocks noGrp="1"/>
          </p:cNvSpPr>
          <p:nvPr>
            <p:ph sz="quarter" idx="10"/>
          </p:nvPr>
        </p:nvSpPr>
        <p:spPr/>
        <p:txBody>
          <a:bodyPr/>
          <a:lstStyle/>
          <a:p>
            <a:pPr marL="342900" indent="-342900">
              <a:buFont typeface="Arial" panose="020B0604020202020204" pitchFamily="34" charset="0"/>
              <a:buChar char="•"/>
            </a:pPr>
            <a:r>
              <a:rPr lang="en-US" dirty="0"/>
              <a:t>IoT devices may be constrained in processing, in memory, in power (battery life)</a:t>
            </a:r>
          </a:p>
          <a:p>
            <a:pPr marL="342900" indent="-342900">
              <a:buFont typeface="Arial" panose="020B0604020202020204" pitchFamily="34" charset="0"/>
              <a:buChar char="•"/>
            </a:pPr>
            <a:r>
              <a:rPr lang="en-US" dirty="0"/>
              <a:t>Some security processes are very resource intensive and such processes should be minimized</a:t>
            </a:r>
          </a:p>
          <a:p>
            <a:pPr marL="702900" lvl="1" indent="-342900">
              <a:buFont typeface="Arial" panose="020B0604020202020204" pitchFamily="34" charset="0"/>
              <a:buChar char="•"/>
            </a:pPr>
            <a:r>
              <a:rPr lang="en-US" dirty="0"/>
              <a:t>Asymmetric cryptography is more resource-hungry than equivalent strength symmetric cryptography</a:t>
            </a:r>
          </a:p>
          <a:p>
            <a:pPr marL="702900" lvl="1" indent="-342900">
              <a:buFont typeface="Arial" panose="020B0604020202020204" pitchFamily="34" charset="0"/>
              <a:buChar char="•"/>
            </a:pPr>
            <a:r>
              <a:rPr lang="en-US" dirty="0"/>
              <a:t>Digital signature creation is often more resource-hungry than signature verification</a:t>
            </a:r>
          </a:p>
          <a:p>
            <a:pPr marL="342900" indent="-342900">
              <a:buFont typeface="Arial" panose="020B0604020202020204" pitchFamily="34" charset="0"/>
              <a:buChar char="•"/>
            </a:pPr>
            <a:r>
              <a:rPr lang="en-US" dirty="0"/>
              <a:t>Target price is an additional constraint</a:t>
            </a:r>
          </a:p>
          <a:p>
            <a:pPr marL="702900" lvl="1" indent="-342900">
              <a:buFont typeface="Arial" panose="020B0604020202020204" pitchFamily="34" charset="0"/>
              <a:buChar char="•"/>
            </a:pPr>
            <a:r>
              <a:rPr lang="en-US" dirty="0"/>
              <a:t>Secure hardware (Crypto-accelerator, HSM, TPM, SE, …) is expensive compared to “normal” processors</a:t>
            </a:r>
          </a:p>
        </p:txBody>
      </p:sp>
    </p:spTree>
    <p:extLst>
      <p:ext uri="{BB962C8B-B14F-4D97-AF65-F5344CB8AC3E}">
        <p14:creationId xmlns:p14="http://schemas.microsoft.com/office/powerpoint/2010/main" val="5555125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pPr>
              <a:lnSpc>
                <a:spcPct val="100000"/>
              </a:lnSpc>
            </a:pPr>
            <a:r>
              <a:rPr lang="en-GB" sz="2800" b="1" dirty="0">
                <a:latin typeface="Calibri Light" panose="020F0302020204030204" pitchFamily="34" charset="0"/>
                <a:cs typeface="Calibri Light" panose="020F0302020204030204" pitchFamily="34" charset="0"/>
              </a:rPr>
              <a:t>Teaching security in the context of IoT</a:t>
            </a:r>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lnSpc>
                <a:spcPct val="100000"/>
              </a:lnSpc>
            </a:pPr>
            <a:r>
              <a:rPr lang="en-GB" dirty="0">
                <a:latin typeface="Calibri Light" panose="020F0302020204030204" pitchFamily="34" charset="0"/>
                <a:cs typeface="Calibri Light" panose="020F0302020204030204" pitchFamily="34" charset="0"/>
              </a:rPr>
              <a:t>5 Threat, Vulnerability and Risk Analysis in IoT</a:t>
            </a:r>
            <a:endParaRPr lang="en-US" dirty="0">
              <a:latin typeface="Calibri Light" panose="020F0302020204030204" pitchFamily="34" charset="0"/>
              <a:cs typeface="Calibri Light" panose="020F0302020204030204" pitchFamily="34" charset="0"/>
            </a:endParaRPr>
          </a:p>
        </p:txBody>
      </p:sp>
      <p:sp>
        <p:nvSpPr>
          <p:cNvPr id="7" name="כותרת 1">
            <a:extLst>
              <a:ext uri="{FF2B5EF4-FFF2-40B4-BE49-F238E27FC236}">
                <a16:creationId xmlns:a16="http://schemas.microsoft.com/office/drawing/2014/main" id="{B78FA871-3A3D-2B41-9937-405D0D5A674F}"/>
              </a:ext>
            </a:extLst>
          </p:cNvPr>
          <p:cNvSpPr txBox="1">
            <a:spLocks/>
          </p:cNvSpPr>
          <p:nvPr/>
        </p:nvSpPr>
        <p:spPr>
          <a:xfrm>
            <a:off x="609758" y="2947395"/>
            <a:ext cx="11135774" cy="811805"/>
          </a:xfrm>
          <a:prstGeom prst="rect">
            <a:avLst/>
          </a:prstGeom>
        </p:spPr>
        <p:txBody>
          <a:bodyPr vert="horz" lIns="108878" tIns="54439" rIns="108878" bIns="54439" rtlCol="0" anchor="b">
            <a:noAutofit/>
          </a:bodyPr>
          <a:lstStyle>
            <a:lvl1pPr algn="l" defTabSz="914400" rtl="0" eaLnBrk="1" latinLnBrk="0" hangingPunct="1">
              <a:lnSpc>
                <a:spcPts val="3000"/>
              </a:lnSpc>
              <a:spcBef>
                <a:spcPct val="0"/>
              </a:spcBef>
              <a:buNone/>
              <a:defRPr sz="3000" b="0" kern="1200" baseline="0">
                <a:solidFill>
                  <a:schemeClr val="accent1"/>
                </a:solidFill>
                <a:latin typeface="+mn-lt"/>
                <a:ea typeface="+mj-ea"/>
                <a:cs typeface="Tahoma" panose="020B0604030504040204" pitchFamily="34" charset="0"/>
              </a:defRPr>
            </a:lvl1pPr>
          </a:lstStyle>
          <a:p>
            <a:pPr algn="ctr">
              <a:lnSpc>
                <a:spcPct val="100000"/>
              </a:lnSpc>
            </a:pPr>
            <a:r>
              <a:rPr lang="en-GB" sz="4800" dirty="0">
                <a:latin typeface="Calibri Light" panose="020F0302020204030204" pitchFamily="34" charset="0"/>
                <a:cs typeface="Calibri Light" panose="020F0302020204030204" pitchFamily="34" charset="0"/>
              </a:rPr>
              <a:t>Threat, Vulnerability and Risk Analysis in IoT</a:t>
            </a:r>
            <a:endParaRPr lang="en-US" sz="4800" dirty="0">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9435461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9C325F86-4F73-D042-A6B0-C0B8730E858F}"/>
              </a:ext>
            </a:extLst>
          </p:cNvPr>
          <p:cNvSpPr>
            <a:spLocks noGrp="1" noChangeArrowheads="1"/>
          </p:cNvSpPr>
          <p:nvPr>
            <p:ph type="title"/>
          </p:nvPr>
        </p:nvSpPr>
        <p:spPr>
          <a:xfrm>
            <a:off x="609759" y="274702"/>
            <a:ext cx="8904188" cy="866110"/>
          </a:xfrm>
          <a:prstGeom prst="rect">
            <a:avLst/>
          </a:prstGeom>
        </p:spPr>
        <p:txBody>
          <a:bodyPr anchor="b">
            <a:normAutofit/>
          </a:bodyPr>
          <a:lstStyle/>
          <a:p>
            <a:r>
              <a:rPr lang="en-GB" altLang="en-US"/>
              <a:t>What is a countermeasure?</a:t>
            </a:r>
          </a:p>
        </p:txBody>
      </p:sp>
      <p:graphicFrame>
        <p:nvGraphicFramePr>
          <p:cNvPr id="157701" name="Rectangle 3">
            <a:extLst>
              <a:ext uri="{FF2B5EF4-FFF2-40B4-BE49-F238E27FC236}">
                <a16:creationId xmlns:a16="http://schemas.microsoft.com/office/drawing/2014/main" id="{622B3650-E538-4324-9B20-29DFC43FA9BA}"/>
              </a:ext>
            </a:extLst>
          </p:cNvPr>
          <p:cNvGraphicFramePr>
            <a:graphicFrameLocks noGrp="1"/>
          </p:cNvGraphicFramePr>
          <p:nvPr>
            <p:ph sz="quarter" idx="10"/>
            <p:extLst>
              <p:ext uri="{D42A27DB-BD31-4B8C-83A1-F6EECF244321}">
                <p14:modId xmlns:p14="http://schemas.microsoft.com/office/powerpoint/2010/main" val="2226605469"/>
              </p:ext>
            </p:extLst>
          </p:nvPr>
        </p:nvGraphicFramePr>
        <p:xfrm>
          <a:off x="609758" y="1600570"/>
          <a:ext cx="8904190" cy="40406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5888662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58722" name="Rectangle 2">
            <a:extLst>
              <a:ext uri="{FF2B5EF4-FFF2-40B4-BE49-F238E27FC236}">
                <a16:creationId xmlns:a16="http://schemas.microsoft.com/office/drawing/2014/main" id="{A944B9EC-C86E-CD4D-BBFE-CADE8B618BD6}"/>
              </a:ext>
            </a:extLst>
          </p:cNvPr>
          <p:cNvSpPr>
            <a:spLocks noGrp="1" noChangeArrowheads="1"/>
          </p:cNvSpPr>
          <p:nvPr>
            <p:ph type="title"/>
          </p:nvPr>
        </p:nvSpPr>
        <p:spPr>
          <a:xfrm>
            <a:off x="609759" y="274702"/>
            <a:ext cx="9525657" cy="866110"/>
          </a:xfrm>
          <a:prstGeom prst="rect">
            <a:avLst/>
          </a:prstGeom>
        </p:spPr>
        <p:txBody>
          <a:bodyPr anchor="b">
            <a:normAutofit/>
          </a:bodyPr>
          <a:lstStyle/>
          <a:p>
            <a:r>
              <a:rPr lang="en-GB" altLang="en-US"/>
              <a:t>Identifying appropriate countermeasures</a:t>
            </a:r>
          </a:p>
        </p:txBody>
      </p:sp>
      <p:graphicFrame>
        <p:nvGraphicFramePr>
          <p:cNvPr id="158726" name="Rectangle 3">
            <a:extLst>
              <a:ext uri="{FF2B5EF4-FFF2-40B4-BE49-F238E27FC236}">
                <a16:creationId xmlns:a16="http://schemas.microsoft.com/office/drawing/2014/main" id="{44FA7E5E-E37E-48BB-A3A0-CE35BB1148D7}"/>
              </a:ext>
            </a:extLst>
          </p:cNvPr>
          <p:cNvGraphicFramePr>
            <a:graphicFrameLocks noGrp="1"/>
          </p:cNvGraphicFramePr>
          <p:nvPr>
            <p:ph sz="quarter" idx="10"/>
            <p:extLst>
              <p:ext uri="{D42A27DB-BD31-4B8C-83A1-F6EECF244321}">
                <p14:modId xmlns:p14="http://schemas.microsoft.com/office/powerpoint/2010/main" val="903010561"/>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82183568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59746" name="Rectangle 2">
            <a:extLst>
              <a:ext uri="{FF2B5EF4-FFF2-40B4-BE49-F238E27FC236}">
                <a16:creationId xmlns:a16="http://schemas.microsoft.com/office/drawing/2014/main" id="{5FEDBE4C-0700-0D4B-BD8E-F5C14A6B091B}"/>
              </a:ext>
            </a:extLst>
          </p:cNvPr>
          <p:cNvSpPr>
            <a:spLocks noGrp="1" noChangeArrowheads="1"/>
          </p:cNvSpPr>
          <p:nvPr>
            <p:ph type="title"/>
          </p:nvPr>
        </p:nvSpPr>
        <p:spPr>
          <a:xfrm>
            <a:off x="609759" y="274702"/>
            <a:ext cx="9525657" cy="866110"/>
          </a:xfrm>
          <a:prstGeom prst="rect">
            <a:avLst/>
          </a:prstGeom>
        </p:spPr>
        <p:txBody>
          <a:bodyPr anchor="b">
            <a:normAutofit/>
          </a:bodyPr>
          <a:lstStyle/>
          <a:p>
            <a:r>
              <a:rPr lang="en-GB" altLang="en-US"/>
              <a:t>Threat Vulnerability Risk Analysis</a:t>
            </a:r>
          </a:p>
        </p:txBody>
      </p:sp>
      <p:graphicFrame>
        <p:nvGraphicFramePr>
          <p:cNvPr id="159749" name="Rectangle 3">
            <a:extLst>
              <a:ext uri="{FF2B5EF4-FFF2-40B4-BE49-F238E27FC236}">
                <a16:creationId xmlns:a16="http://schemas.microsoft.com/office/drawing/2014/main" id="{571082D2-DD79-4716-B29E-BBEECA3D123D}"/>
              </a:ext>
            </a:extLst>
          </p:cNvPr>
          <p:cNvGraphicFramePr>
            <a:graphicFrameLocks noGrp="1"/>
          </p:cNvGraphicFramePr>
          <p:nvPr>
            <p:ph sz="quarter" idx="10"/>
            <p:extLst>
              <p:ext uri="{D42A27DB-BD31-4B8C-83A1-F6EECF244321}">
                <p14:modId xmlns:p14="http://schemas.microsoft.com/office/powerpoint/2010/main" val="3499702270"/>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60661550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a:extLst>
              <a:ext uri="{FF2B5EF4-FFF2-40B4-BE49-F238E27FC236}">
                <a16:creationId xmlns:a16="http://schemas.microsoft.com/office/drawing/2014/main" id="{0ABE22DE-410B-394D-B2EE-2EEF17569320}"/>
              </a:ext>
            </a:extLst>
          </p:cNvPr>
          <p:cNvSpPr>
            <a:spLocks noGrp="1" noChangeArrowheads="1"/>
          </p:cNvSpPr>
          <p:nvPr>
            <p:ph type="title"/>
          </p:nvPr>
        </p:nvSpPr>
        <p:spPr/>
        <p:txBody>
          <a:bodyPr/>
          <a:lstStyle/>
          <a:p>
            <a:r>
              <a:rPr lang="en-GB" altLang="en-US"/>
              <a:t>Countermeasure types</a:t>
            </a:r>
          </a:p>
        </p:txBody>
      </p:sp>
      <p:sp>
        <p:nvSpPr>
          <p:cNvPr id="160771" name="Rectangle 3">
            <a:extLst>
              <a:ext uri="{FF2B5EF4-FFF2-40B4-BE49-F238E27FC236}">
                <a16:creationId xmlns:a16="http://schemas.microsoft.com/office/drawing/2014/main" id="{C59389E2-0B5E-8943-BD6D-98359B468DCA}"/>
              </a:ext>
            </a:extLst>
          </p:cNvPr>
          <p:cNvSpPr>
            <a:spLocks noGrp="1" noChangeArrowheads="1"/>
          </p:cNvSpPr>
          <p:nvPr>
            <p:ph sz="quarter" idx="10"/>
          </p:nvPr>
        </p:nvSpPr>
        <p:spPr/>
        <p:txBody>
          <a:bodyPr/>
          <a:lstStyle/>
          <a:p>
            <a:r>
              <a:rPr lang="en-GB" altLang="en-US"/>
              <a:t>System design</a:t>
            </a:r>
          </a:p>
          <a:p>
            <a:r>
              <a:rPr lang="en-GB" altLang="en-US"/>
              <a:t>Cryptography</a:t>
            </a:r>
          </a:p>
          <a:p>
            <a:pPr lvl="1"/>
            <a:r>
              <a:rPr lang="en-GB" altLang="en-US"/>
              <a:t>Authentication</a:t>
            </a:r>
          </a:p>
          <a:p>
            <a:pPr lvl="1"/>
            <a:r>
              <a:rPr lang="en-GB" altLang="en-US"/>
              <a:t>Encryption</a:t>
            </a:r>
          </a:p>
          <a:p>
            <a:pPr lvl="1"/>
            <a:r>
              <a:rPr lang="en-GB" altLang="en-US"/>
              <a:t>Integrity checking</a:t>
            </a:r>
          </a:p>
          <a:p>
            <a:pPr lvl="1"/>
            <a:r>
              <a:rPr lang="en-GB" altLang="en-US"/>
              <a:t>Symmetric and Asymmetric keying</a:t>
            </a:r>
          </a:p>
          <a:p>
            <a:r>
              <a:rPr lang="en-GB" altLang="en-US"/>
              <a:t>People</a:t>
            </a:r>
          </a:p>
        </p:txBody>
      </p:sp>
    </p:spTree>
    <p:extLst>
      <p:ext uri="{BB962C8B-B14F-4D97-AF65-F5344CB8AC3E}">
        <p14:creationId xmlns:p14="http://schemas.microsoft.com/office/powerpoint/2010/main" val="154668774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C79A1B-CA58-1A4E-99F2-DE0D5423AC3F}"/>
              </a:ext>
            </a:extLst>
          </p:cNvPr>
          <p:cNvSpPr>
            <a:spLocks noGrp="1"/>
          </p:cNvSpPr>
          <p:nvPr>
            <p:ph type="title"/>
          </p:nvPr>
        </p:nvSpPr>
        <p:spPr/>
        <p:txBody>
          <a:bodyPr/>
          <a:lstStyle/>
          <a:p>
            <a:r>
              <a:rPr lang="en-US" dirty="0"/>
              <a:t>The TVRA steps</a:t>
            </a:r>
          </a:p>
        </p:txBody>
      </p:sp>
      <p:sp>
        <p:nvSpPr>
          <p:cNvPr id="3" name="Content Placeholder 2">
            <a:extLst>
              <a:ext uri="{FF2B5EF4-FFF2-40B4-BE49-F238E27FC236}">
                <a16:creationId xmlns:a16="http://schemas.microsoft.com/office/drawing/2014/main" id="{930E8619-BFD7-A748-8CAE-BC1D0351E090}"/>
              </a:ext>
            </a:extLst>
          </p:cNvPr>
          <p:cNvSpPr>
            <a:spLocks noGrp="1"/>
          </p:cNvSpPr>
          <p:nvPr>
            <p:ph sz="quarter" idx="10"/>
          </p:nvPr>
        </p:nvSpPr>
        <p:spPr/>
        <p:txBody>
          <a:bodyPr>
            <a:normAutofit lnSpcReduction="10000"/>
          </a:bodyPr>
          <a:lstStyle/>
          <a:p>
            <a:pPr marL="457200" indent="-457200">
              <a:buFont typeface="+mj-lt"/>
              <a:buAutoNum type="arabicPeriod"/>
            </a:pPr>
            <a:r>
              <a:rPr lang="en-GB" sz="1400" dirty="0"/>
              <a:t>Identification of the Target of Evaluation (TOE) resulting in a high level description of the main assets of the TOE and the TOE environment and a specification of the goal, purpose and scope of the TVRA.</a:t>
            </a:r>
          </a:p>
          <a:p>
            <a:pPr marL="457200" indent="-457200">
              <a:buFont typeface="+mj-lt"/>
              <a:buAutoNum type="arabicPeriod"/>
            </a:pPr>
            <a:r>
              <a:rPr lang="en-GB" sz="1400" dirty="0"/>
              <a:t>Identification of the objectives resulting in a high level statement of the security aims and issues to be resolved.</a:t>
            </a:r>
          </a:p>
          <a:p>
            <a:pPr marL="457200" indent="-457200">
              <a:buFont typeface="+mj-lt"/>
              <a:buAutoNum type="arabicPeriod"/>
            </a:pPr>
            <a:r>
              <a:rPr lang="en-GB" sz="1400" dirty="0"/>
              <a:t>Identification of the functional security requirements, derived from the objectives from step 2.</a:t>
            </a:r>
          </a:p>
          <a:p>
            <a:pPr marL="457200" indent="-457200">
              <a:buFont typeface="+mj-lt"/>
              <a:buAutoNum type="arabicPeriod"/>
            </a:pPr>
            <a:r>
              <a:rPr lang="en-GB" sz="1400" dirty="0"/>
              <a:t>Inventory of the assets as refinements of the high level asset descriptions from step 1 and additional assets as a result of steps 2 and 3.</a:t>
            </a:r>
          </a:p>
          <a:p>
            <a:pPr marL="457200" indent="-457200">
              <a:buFont typeface="+mj-lt"/>
              <a:buAutoNum type="arabicPeriod"/>
            </a:pPr>
            <a:r>
              <a:rPr lang="en-GB" sz="1400" dirty="0"/>
              <a:t>Identification and classification of the vulnerabilities in the system, the threats that can exploit them, and the unwanted incidents that may result.</a:t>
            </a:r>
          </a:p>
          <a:p>
            <a:pPr marL="457200" indent="-457200">
              <a:buFont typeface="+mj-lt"/>
              <a:buAutoNum type="arabicPeriod"/>
            </a:pPr>
            <a:r>
              <a:rPr lang="en-GB" sz="1400" dirty="0"/>
              <a:t>Quantifying the occurrence likelihood and impact of the threats.</a:t>
            </a:r>
          </a:p>
          <a:p>
            <a:pPr marL="457200" indent="-457200">
              <a:buFont typeface="+mj-lt"/>
              <a:buAutoNum type="arabicPeriod"/>
            </a:pPr>
            <a:r>
              <a:rPr lang="en-GB" sz="1400" dirty="0"/>
              <a:t>Establishment of the risks.</a:t>
            </a:r>
          </a:p>
          <a:p>
            <a:pPr marL="457200" indent="-457200">
              <a:buFont typeface="+mj-lt"/>
              <a:buAutoNum type="arabicPeriod"/>
            </a:pPr>
            <a:r>
              <a:rPr lang="en-GB" sz="1400" dirty="0"/>
              <a:t>Identification of countermeasures framework (conceptual) resulting in a list of alternative security services and capabilities needed to reduce the risk.</a:t>
            </a:r>
          </a:p>
          <a:p>
            <a:pPr marL="457200" indent="-457200">
              <a:buFont typeface="+mj-lt"/>
              <a:buAutoNum type="arabicPeriod"/>
            </a:pPr>
            <a:r>
              <a:rPr lang="en-GB" sz="1400" dirty="0"/>
              <a:t>Countermeasure cost-benefit analysis (including security requirements cost-benefit analysis depending on the scope and purpose of the TVRA) to identify the best fit security services and capabilities amongst alternatives from step 8.</a:t>
            </a:r>
          </a:p>
          <a:p>
            <a:pPr marL="457200" indent="-457200">
              <a:buFont typeface="+mj-lt"/>
              <a:buAutoNum type="arabicPeriod"/>
            </a:pPr>
            <a:r>
              <a:rPr lang="en-GB" sz="1400" dirty="0"/>
              <a:t>Specification of detailed requirements for the security services and capabilities from step 9</a:t>
            </a:r>
          </a:p>
        </p:txBody>
      </p:sp>
    </p:spTree>
    <p:extLst>
      <p:ext uri="{BB962C8B-B14F-4D97-AF65-F5344CB8AC3E}">
        <p14:creationId xmlns:p14="http://schemas.microsoft.com/office/powerpoint/2010/main" val="24850123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Rectangle 8">
            <a:extLst>
              <a:ext uri="{FF2B5EF4-FFF2-40B4-BE49-F238E27FC236}">
                <a16:creationId xmlns:a16="http://schemas.microsoft.com/office/drawing/2014/main" id="{0F75518B-ED2C-ED4B-BA8C-3E6ECD241364}"/>
              </a:ext>
            </a:extLst>
          </p:cNvPr>
          <p:cNvSpPr>
            <a:spLocks noGrp="1" noChangeArrowheads="1"/>
          </p:cNvSpPr>
          <p:nvPr>
            <p:ph type="title"/>
          </p:nvPr>
        </p:nvSpPr>
        <p:spPr>
          <a:xfrm>
            <a:off x="1912938" y="947738"/>
            <a:ext cx="8335962" cy="609600"/>
          </a:xfrm>
        </p:spPr>
        <p:txBody>
          <a:bodyPr/>
          <a:lstStyle/>
          <a:p>
            <a:pPr>
              <a:defRPr/>
            </a:pPr>
            <a:r>
              <a:rPr lang="en-GB" dirty="0"/>
              <a:t>Process for Security development</a:t>
            </a:r>
          </a:p>
        </p:txBody>
      </p:sp>
      <p:sp>
        <p:nvSpPr>
          <p:cNvPr id="46" name="Slide Number Placeholder 3">
            <a:extLst>
              <a:ext uri="{FF2B5EF4-FFF2-40B4-BE49-F238E27FC236}">
                <a16:creationId xmlns:a16="http://schemas.microsoft.com/office/drawing/2014/main" id="{A9601E54-D8FA-9F42-9987-558DA4E99656}"/>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fld id="{2058CD61-3BFA-7D40-874B-E0B17B440911}" type="slidenum">
              <a:rPr lang="en-GB" altLang="en-US" smtClean="0"/>
              <a:pPr/>
              <a:t>‹#›</a:t>
            </a:fld>
            <a:endParaRPr lang="en-GB" altLang="en-US" sz="1200">
              <a:solidFill>
                <a:srgbClr val="898989"/>
              </a:solidFill>
            </a:endParaRPr>
          </a:p>
        </p:txBody>
      </p:sp>
      <p:grpSp>
        <p:nvGrpSpPr>
          <p:cNvPr id="2" name="Group 2">
            <a:extLst>
              <a:ext uri="{FF2B5EF4-FFF2-40B4-BE49-F238E27FC236}">
                <a16:creationId xmlns:a16="http://schemas.microsoft.com/office/drawing/2014/main" id="{57DFB18E-03F8-8F4D-B47E-8A1D84B2B04C}"/>
              </a:ext>
            </a:extLst>
          </p:cNvPr>
          <p:cNvGrpSpPr>
            <a:grpSpLocks/>
          </p:cNvGrpSpPr>
          <p:nvPr/>
        </p:nvGrpSpPr>
        <p:grpSpPr bwMode="auto">
          <a:xfrm>
            <a:off x="3011488" y="3473450"/>
            <a:ext cx="2101850" cy="1201738"/>
            <a:chOff x="937" y="1793"/>
            <a:chExt cx="1324" cy="757"/>
          </a:xfrm>
        </p:grpSpPr>
        <p:sp>
          <p:nvSpPr>
            <p:cNvPr id="20521" name="Rectangle 3">
              <a:extLst>
                <a:ext uri="{FF2B5EF4-FFF2-40B4-BE49-F238E27FC236}">
                  <a16:creationId xmlns:a16="http://schemas.microsoft.com/office/drawing/2014/main" id="{C76CA23B-45C7-0241-B01C-B6ED5025509E}"/>
                </a:ext>
              </a:extLst>
            </p:cNvPr>
            <p:cNvSpPr>
              <a:spLocks noChangeArrowheads="1"/>
            </p:cNvSpPr>
            <p:nvPr/>
          </p:nvSpPr>
          <p:spPr bwMode="auto">
            <a:xfrm>
              <a:off x="937" y="1793"/>
              <a:ext cx="1324" cy="757"/>
            </a:xfrm>
            <a:prstGeom prst="rect">
              <a:avLst/>
            </a:prstGeom>
            <a:solidFill>
              <a:schemeClr val="bg1"/>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sp>
          <p:nvSpPr>
            <p:cNvPr id="20522" name="Rectangle 4">
              <a:extLst>
                <a:ext uri="{FF2B5EF4-FFF2-40B4-BE49-F238E27FC236}">
                  <a16:creationId xmlns:a16="http://schemas.microsoft.com/office/drawing/2014/main" id="{E3DAB2F9-6D0B-EA49-861E-7A8C548F850D}"/>
                </a:ext>
              </a:extLst>
            </p:cNvPr>
            <p:cNvSpPr>
              <a:spLocks noChangeArrowheads="1"/>
            </p:cNvSpPr>
            <p:nvPr/>
          </p:nvSpPr>
          <p:spPr bwMode="auto">
            <a:xfrm>
              <a:off x="1678" y="2128"/>
              <a:ext cx="32" cy="1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 </a:t>
              </a:r>
              <a:endParaRPr lang="en-GB" altLang="en-US" sz="2400" b="1"/>
            </a:p>
          </p:txBody>
        </p:sp>
        <p:sp>
          <p:nvSpPr>
            <p:cNvPr id="20523" name="Rectangle 5">
              <a:extLst>
                <a:ext uri="{FF2B5EF4-FFF2-40B4-BE49-F238E27FC236}">
                  <a16:creationId xmlns:a16="http://schemas.microsoft.com/office/drawing/2014/main" id="{63F446A1-76EB-1F4E-A01A-8858022F1E4C}"/>
                </a:ext>
              </a:extLst>
            </p:cNvPr>
            <p:cNvSpPr>
              <a:spLocks noChangeArrowheads="1"/>
            </p:cNvSpPr>
            <p:nvPr/>
          </p:nvSpPr>
          <p:spPr bwMode="auto">
            <a:xfrm>
              <a:off x="1002" y="2128"/>
              <a:ext cx="726" cy="1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Environment</a:t>
              </a:r>
              <a:endParaRPr lang="en-GB" altLang="en-US" sz="2400" b="1"/>
            </a:p>
          </p:txBody>
        </p:sp>
        <p:sp>
          <p:nvSpPr>
            <p:cNvPr id="20524" name="Rectangle 6">
              <a:extLst>
                <a:ext uri="{FF2B5EF4-FFF2-40B4-BE49-F238E27FC236}">
                  <a16:creationId xmlns:a16="http://schemas.microsoft.com/office/drawing/2014/main" id="{524601A1-4B0D-C64F-A5AD-0BCF34572593}"/>
                </a:ext>
              </a:extLst>
            </p:cNvPr>
            <p:cNvSpPr>
              <a:spLocks noChangeArrowheads="1"/>
            </p:cNvSpPr>
            <p:nvPr/>
          </p:nvSpPr>
          <p:spPr bwMode="auto">
            <a:xfrm>
              <a:off x="989" y="1979"/>
              <a:ext cx="1165" cy="1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Telecommunications </a:t>
              </a:r>
              <a:endParaRPr lang="en-GB" altLang="en-US" sz="2400" b="1"/>
            </a:p>
          </p:txBody>
        </p:sp>
        <p:sp>
          <p:nvSpPr>
            <p:cNvPr id="20525" name="Rectangle 7">
              <a:extLst>
                <a:ext uri="{FF2B5EF4-FFF2-40B4-BE49-F238E27FC236}">
                  <a16:creationId xmlns:a16="http://schemas.microsoft.com/office/drawing/2014/main" id="{7DC110DE-8E9E-264B-9017-1535B949382E}"/>
                </a:ext>
              </a:extLst>
            </p:cNvPr>
            <p:cNvSpPr>
              <a:spLocks noChangeArrowheads="1"/>
            </p:cNvSpPr>
            <p:nvPr/>
          </p:nvSpPr>
          <p:spPr bwMode="auto">
            <a:xfrm>
              <a:off x="1019" y="1834"/>
              <a:ext cx="843" cy="1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Changes in the </a:t>
              </a:r>
              <a:endParaRPr lang="en-GB" altLang="en-US" sz="2400" b="1"/>
            </a:p>
          </p:txBody>
        </p:sp>
      </p:grpSp>
      <p:grpSp>
        <p:nvGrpSpPr>
          <p:cNvPr id="3" name="Group 9">
            <a:extLst>
              <a:ext uri="{FF2B5EF4-FFF2-40B4-BE49-F238E27FC236}">
                <a16:creationId xmlns:a16="http://schemas.microsoft.com/office/drawing/2014/main" id="{FE3D7839-08CF-804A-9A22-7F76C8655DE5}"/>
              </a:ext>
            </a:extLst>
          </p:cNvPr>
          <p:cNvGrpSpPr>
            <a:grpSpLocks/>
          </p:cNvGrpSpPr>
          <p:nvPr/>
        </p:nvGrpSpPr>
        <p:grpSpPr bwMode="auto">
          <a:xfrm>
            <a:off x="5111751" y="3522663"/>
            <a:ext cx="2105025" cy="1052512"/>
            <a:chOff x="2260" y="1824"/>
            <a:chExt cx="1326" cy="663"/>
          </a:xfrm>
        </p:grpSpPr>
        <p:grpSp>
          <p:nvGrpSpPr>
            <p:cNvPr id="20514" name="Group 10">
              <a:extLst>
                <a:ext uri="{FF2B5EF4-FFF2-40B4-BE49-F238E27FC236}">
                  <a16:creationId xmlns:a16="http://schemas.microsoft.com/office/drawing/2014/main" id="{6AF7560F-A837-3D47-AAF5-E38E7437E5CA}"/>
                </a:ext>
              </a:extLst>
            </p:cNvPr>
            <p:cNvGrpSpPr>
              <a:grpSpLocks/>
            </p:cNvGrpSpPr>
            <p:nvPr/>
          </p:nvGrpSpPr>
          <p:grpSpPr bwMode="auto">
            <a:xfrm>
              <a:off x="2640" y="1824"/>
              <a:ext cx="946" cy="663"/>
              <a:chOff x="2567" y="2254"/>
              <a:chExt cx="946" cy="663"/>
            </a:xfrm>
          </p:grpSpPr>
          <p:sp>
            <p:nvSpPr>
              <p:cNvPr id="20516" name="Rectangle 11">
                <a:extLst>
                  <a:ext uri="{FF2B5EF4-FFF2-40B4-BE49-F238E27FC236}">
                    <a16:creationId xmlns:a16="http://schemas.microsoft.com/office/drawing/2014/main" id="{06E8AE6B-62DE-C546-A363-D0B5004ECB4F}"/>
                  </a:ext>
                </a:extLst>
              </p:cNvPr>
              <p:cNvSpPr>
                <a:spLocks noChangeArrowheads="1"/>
              </p:cNvSpPr>
              <p:nvPr/>
            </p:nvSpPr>
            <p:spPr bwMode="auto">
              <a:xfrm>
                <a:off x="2567" y="2254"/>
                <a:ext cx="946" cy="663"/>
              </a:xfrm>
              <a:prstGeom prst="rect">
                <a:avLst/>
              </a:prstGeom>
              <a:solidFill>
                <a:srgbClr val="FFFFFF"/>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sp>
            <p:nvSpPr>
              <p:cNvPr id="20517" name="Rectangle 12">
                <a:extLst>
                  <a:ext uri="{FF2B5EF4-FFF2-40B4-BE49-F238E27FC236}">
                    <a16:creationId xmlns:a16="http://schemas.microsoft.com/office/drawing/2014/main" id="{16829B38-FA7D-694E-A570-E9C6FA6A2BB5}"/>
                  </a:ext>
                </a:extLst>
              </p:cNvPr>
              <p:cNvSpPr>
                <a:spLocks noChangeArrowheads="1"/>
              </p:cNvSpPr>
              <p:nvPr/>
            </p:nvSpPr>
            <p:spPr bwMode="auto">
              <a:xfrm>
                <a:off x="2650" y="2296"/>
                <a:ext cx="40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Threat </a:t>
                </a:r>
                <a:endParaRPr lang="en-GB" altLang="en-US" sz="2400" b="1"/>
              </a:p>
            </p:txBody>
          </p:sp>
          <p:sp>
            <p:nvSpPr>
              <p:cNvPr id="20518" name="Rectangle 13">
                <a:extLst>
                  <a:ext uri="{FF2B5EF4-FFF2-40B4-BE49-F238E27FC236}">
                    <a16:creationId xmlns:a16="http://schemas.microsoft.com/office/drawing/2014/main" id="{B423C98C-BF45-D44F-AEEB-189BDA2C1B17}"/>
                  </a:ext>
                </a:extLst>
              </p:cNvPr>
              <p:cNvSpPr>
                <a:spLocks noChangeArrowheads="1"/>
              </p:cNvSpPr>
              <p:nvPr/>
            </p:nvSpPr>
            <p:spPr bwMode="auto">
              <a:xfrm>
                <a:off x="3031" y="229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 </a:t>
                </a:r>
                <a:endParaRPr lang="en-GB" altLang="en-US" sz="2400" b="1"/>
              </a:p>
            </p:txBody>
          </p:sp>
          <p:sp>
            <p:nvSpPr>
              <p:cNvPr id="20519" name="Rectangle 14">
                <a:extLst>
                  <a:ext uri="{FF2B5EF4-FFF2-40B4-BE49-F238E27FC236}">
                    <a16:creationId xmlns:a16="http://schemas.microsoft.com/office/drawing/2014/main" id="{27FA5894-615E-4447-9F1B-A0B234DE84E2}"/>
                  </a:ext>
                </a:extLst>
              </p:cNvPr>
              <p:cNvSpPr>
                <a:spLocks noChangeArrowheads="1"/>
              </p:cNvSpPr>
              <p:nvPr/>
            </p:nvSpPr>
            <p:spPr bwMode="auto">
              <a:xfrm>
                <a:off x="2661" y="2444"/>
                <a:ext cx="435"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analysis</a:t>
                </a:r>
                <a:endParaRPr lang="en-GB" altLang="en-US" sz="2400" b="1"/>
              </a:p>
            </p:txBody>
          </p:sp>
          <p:sp>
            <p:nvSpPr>
              <p:cNvPr id="20520" name="Rectangle 15">
                <a:extLst>
                  <a:ext uri="{FF2B5EF4-FFF2-40B4-BE49-F238E27FC236}">
                    <a16:creationId xmlns:a16="http://schemas.microsoft.com/office/drawing/2014/main" id="{E9748D0A-36A3-C74F-A311-A562BF63D52E}"/>
                  </a:ext>
                </a:extLst>
              </p:cNvPr>
              <p:cNvSpPr>
                <a:spLocks noChangeArrowheads="1"/>
              </p:cNvSpPr>
              <p:nvPr/>
            </p:nvSpPr>
            <p:spPr bwMode="auto">
              <a:xfrm>
                <a:off x="3077" y="244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 </a:t>
                </a:r>
                <a:endParaRPr lang="en-GB" altLang="en-US" sz="2400" b="1"/>
              </a:p>
            </p:txBody>
          </p:sp>
        </p:grpSp>
        <p:sp>
          <p:nvSpPr>
            <p:cNvPr id="20515" name="Freeform 16">
              <a:extLst>
                <a:ext uri="{FF2B5EF4-FFF2-40B4-BE49-F238E27FC236}">
                  <a16:creationId xmlns:a16="http://schemas.microsoft.com/office/drawing/2014/main" id="{6BA54D96-2AC9-7342-8588-F20FE7929780}"/>
                </a:ext>
              </a:extLst>
            </p:cNvPr>
            <p:cNvSpPr>
              <a:spLocks/>
            </p:cNvSpPr>
            <p:nvPr/>
          </p:nvSpPr>
          <p:spPr bwMode="auto">
            <a:xfrm>
              <a:off x="2260" y="2076"/>
              <a:ext cx="377" cy="189"/>
            </a:xfrm>
            <a:custGeom>
              <a:avLst/>
              <a:gdLst>
                <a:gd name="T0" fmla="*/ 283 w 377"/>
                <a:gd name="T1" fmla="*/ 0 h 189"/>
                <a:gd name="T2" fmla="*/ 283 w 377"/>
                <a:gd name="T3" fmla="*/ 47 h 189"/>
                <a:gd name="T4" fmla="*/ 0 w 377"/>
                <a:gd name="T5" fmla="*/ 47 h 189"/>
                <a:gd name="T6" fmla="*/ 0 w 377"/>
                <a:gd name="T7" fmla="*/ 141 h 189"/>
                <a:gd name="T8" fmla="*/ 283 w 377"/>
                <a:gd name="T9" fmla="*/ 141 h 189"/>
                <a:gd name="T10" fmla="*/ 283 w 377"/>
                <a:gd name="T11" fmla="*/ 189 h 189"/>
                <a:gd name="T12" fmla="*/ 377 w 377"/>
                <a:gd name="T13" fmla="*/ 94 h 189"/>
                <a:gd name="T14" fmla="*/ 283 w 37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377"/>
                <a:gd name="T25" fmla="*/ 0 h 189"/>
                <a:gd name="T26" fmla="*/ 377 w 37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7" h="189">
                  <a:moveTo>
                    <a:pt x="283" y="0"/>
                  </a:moveTo>
                  <a:lnTo>
                    <a:pt x="283" y="47"/>
                  </a:lnTo>
                  <a:lnTo>
                    <a:pt x="0" y="47"/>
                  </a:lnTo>
                  <a:lnTo>
                    <a:pt x="0" y="141"/>
                  </a:lnTo>
                  <a:lnTo>
                    <a:pt x="283" y="141"/>
                  </a:lnTo>
                  <a:lnTo>
                    <a:pt x="283" y="189"/>
                  </a:lnTo>
                  <a:lnTo>
                    <a:pt x="377" y="94"/>
                  </a:lnTo>
                  <a:lnTo>
                    <a:pt x="283" y="0"/>
                  </a:lnTo>
                  <a:close/>
                </a:path>
              </a:pathLst>
            </a:custGeom>
            <a:solidFill>
              <a:srgbClr val="FFFFFF"/>
            </a:solidFill>
            <a:ln w="12700">
              <a:solidFill>
                <a:srgbClr val="000000"/>
              </a:solidFill>
              <a:round/>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sp>
        <p:nvSpPr>
          <p:cNvPr id="387089" name="AutoShape 17">
            <a:extLst>
              <a:ext uri="{FF2B5EF4-FFF2-40B4-BE49-F238E27FC236}">
                <a16:creationId xmlns:a16="http://schemas.microsoft.com/office/drawing/2014/main" id="{0F4D0DD3-A43A-6B49-B117-0B8AEEAC9E9D}"/>
              </a:ext>
            </a:extLst>
          </p:cNvPr>
          <p:cNvSpPr>
            <a:spLocks noChangeArrowheads="1"/>
          </p:cNvSpPr>
          <p:nvPr/>
        </p:nvSpPr>
        <p:spPr bwMode="auto">
          <a:xfrm rot="10800000">
            <a:off x="3124200" y="4894263"/>
            <a:ext cx="5538788" cy="1295400"/>
          </a:xfrm>
          <a:prstGeom prst="curvedDownArrow">
            <a:avLst>
              <a:gd name="adj1" fmla="val 85515"/>
              <a:gd name="adj2" fmla="val 171029"/>
              <a:gd name="adj3" fmla="val 33333"/>
            </a:avLst>
          </a:prstGeom>
          <a:solidFill>
            <a:schemeClr val="bg1"/>
          </a:solidFill>
          <a:ln w="9525">
            <a:solidFill>
              <a:schemeClr val="tx1"/>
            </a:solidFill>
            <a:miter lim="800000"/>
            <a:headEnd/>
            <a:tailEnd/>
          </a:ln>
        </p:spPr>
        <p:txBody>
          <a:bodyPr wrap="none" anchor="ct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nvGrpSpPr>
          <p:cNvPr id="5" name="Group 18">
            <a:extLst>
              <a:ext uri="{FF2B5EF4-FFF2-40B4-BE49-F238E27FC236}">
                <a16:creationId xmlns:a16="http://schemas.microsoft.com/office/drawing/2014/main" id="{FAD2DEE6-51EF-3E4C-9968-90669DE5E76E}"/>
              </a:ext>
            </a:extLst>
          </p:cNvPr>
          <p:cNvGrpSpPr>
            <a:grpSpLocks/>
          </p:cNvGrpSpPr>
          <p:nvPr/>
        </p:nvGrpSpPr>
        <p:grpSpPr bwMode="auto">
          <a:xfrm>
            <a:off x="7202488" y="3522663"/>
            <a:ext cx="2413000" cy="1052512"/>
            <a:chOff x="3577" y="1824"/>
            <a:chExt cx="1520" cy="663"/>
          </a:xfrm>
        </p:grpSpPr>
        <p:grpSp>
          <p:nvGrpSpPr>
            <p:cNvPr id="20509" name="Group 19">
              <a:extLst>
                <a:ext uri="{FF2B5EF4-FFF2-40B4-BE49-F238E27FC236}">
                  <a16:creationId xmlns:a16="http://schemas.microsoft.com/office/drawing/2014/main" id="{4BB4F440-2F6C-1A4A-AD30-BBFFDBBE7A4C}"/>
                </a:ext>
              </a:extLst>
            </p:cNvPr>
            <p:cNvGrpSpPr>
              <a:grpSpLocks/>
            </p:cNvGrpSpPr>
            <p:nvPr/>
          </p:nvGrpSpPr>
          <p:grpSpPr bwMode="auto">
            <a:xfrm>
              <a:off x="4057" y="1824"/>
              <a:ext cx="1040" cy="663"/>
              <a:chOff x="3984" y="2254"/>
              <a:chExt cx="1040" cy="663"/>
            </a:xfrm>
          </p:grpSpPr>
          <p:sp>
            <p:nvSpPr>
              <p:cNvPr id="20511" name="Rectangle 20">
                <a:extLst>
                  <a:ext uri="{FF2B5EF4-FFF2-40B4-BE49-F238E27FC236}">
                    <a16:creationId xmlns:a16="http://schemas.microsoft.com/office/drawing/2014/main" id="{238691DE-5E45-A74A-89BC-02C54EF8DCC9}"/>
                  </a:ext>
                </a:extLst>
              </p:cNvPr>
              <p:cNvSpPr>
                <a:spLocks noChangeArrowheads="1"/>
              </p:cNvSpPr>
              <p:nvPr/>
            </p:nvSpPr>
            <p:spPr bwMode="auto">
              <a:xfrm>
                <a:off x="3984" y="2254"/>
                <a:ext cx="1040" cy="663"/>
              </a:xfrm>
              <a:prstGeom prst="rect">
                <a:avLst/>
              </a:prstGeom>
              <a:solidFill>
                <a:srgbClr val="FFFFFF"/>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sp>
            <p:nvSpPr>
              <p:cNvPr id="20512" name="Rectangle 21">
                <a:extLst>
                  <a:ext uri="{FF2B5EF4-FFF2-40B4-BE49-F238E27FC236}">
                    <a16:creationId xmlns:a16="http://schemas.microsoft.com/office/drawing/2014/main" id="{F506587A-5FD5-9A4B-8C60-605FA6F37446}"/>
                  </a:ext>
                </a:extLst>
              </p:cNvPr>
              <p:cNvSpPr>
                <a:spLocks noChangeArrowheads="1"/>
              </p:cNvSpPr>
              <p:nvPr/>
            </p:nvSpPr>
            <p:spPr bwMode="auto">
              <a:xfrm>
                <a:off x="4050" y="2299"/>
                <a:ext cx="96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Countermeasures</a:t>
                </a:r>
                <a:endParaRPr lang="en-GB" altLang="en-US" sz="2400" b="1"/>
              </a:p>
            </p:txBody>
          </p:sp>
          <p:sp>
            <p:nvSpPr>
              <p:cNvPr id="20513" name="Rectangle 22">
                <a:extLst>
                  <a:ext uri="{FF2B5EF4-FFF2-40B4-BE49-F238E27FC236}">
                    <a16:creationId xmlns:a16="http://schemas.microsoft.com/office/drawing/2014/main" id="{BF53E943-66DF-6741-96E9-FB78FA9BE7BE}"/>
                  </a:ext>
                </a:extLst>
              </p:cNvPr>
              <p:cNvSpPr>
                <a:spLocks noChangeArrowheads="1"/>
              </p:cNvSpPr>
              <p:nvPr/>
            </p:nvSpPr>
            <p:spPr bwMode="auto">
              <a:xfrm>
                <a:off x="4962" y="229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 </a:t>
                </a:r>
                <a:endParaRPr lang="en-GB" altLang="en-US" sz="2400" b="1"/>
              </a:p>
            </p:txBody>
          </p:sp>
        </p:grpSp>
        <p:sp>
          <p:nvSpPr>
            <p:cNvPr id="20510" name="Freeform 23">
              <a:extLst>
                <a:ext uri="{FF2B5EF4-FFF2-40B4-BE49-F238E27FC236}">
                  <a16:creationId xmlns:a16="http://schemas.microsoft.com/office/drawing/2014/main" id="{5C235FF1-2626-5641-817F-4E9F80CC4EDE}"/>
                </a:ext>
              </a:extLst>
            </p:cNvPr>
            <p:cNvSpPr>
              <a:spLocks/>
            </p:cNvSpPr>
            <p:nvPr/>
          </p:nvSpPr>
          <p:spPr bwMode="auto">
            <a:xfrm>
              <a:off x="3577" y="2066"/>
              <a:ext cx="473" cy="192"/>
            </a:xfrm>
            <a:custGeom>
              <a:avLst/>
              <a:gdLst>
                <a:gd name="T0" fmla="*/ 355 w 377"/>
                <a:gd name="T1" fmla="*/ 0 h 189"/>
                <a:gd name="T2" fmla="*/ 355 w 377"/>
                <a:gd name="T3" fmla="*/ 48 h 189"/>
                <a:gd name="T4" fmla="*/ 0 w 377"/>
                <a:gd name="T5" fmla="*/ 48 h 189"/>
                <a:gd name="T6" fmla="*/ 0 w 377"/>
                <a:gd name="T7" fmla="*/ 143 h 189"/>
                <a:gd name="T8" fmla="*/ 355 w 377"/>
                <a:gd name="T9" fmla="*/ 143 h 189"/>
                <a:gd name="T10" fmla="*/ 355 w 377"/>
                <a:gd name="T11" fmla="*/ 192 h 189"/>
                <a:gd name="T12" fmla="*/ 473 w 377"/>
                <a:gd name="T13" fmla="*/ 95 h 189"/>
                <a:gd name="T14" fmla="*/ 355 w 37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377"/>
                <a:gd name="T25" fmla="*/ 0 h 189"/>
                <a:gd name="T26" fmla="*/ 377 w 37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7" h="189">
                  <a:moveTo>
                    <a:pt x="283" y="0"/>
                  </a:moveTo>
                  <a:lnTo>
                    <a:pt x="283" y="47"/>
                  </a:lnTo>
                  <a:lnTo>
                    <a:pt x="0" y="47"/>
                  </a:lnTo>
                  <a:lnTo>
                    <a:pt x="0" y="141"/>
                  </a:lnTo>
                  <a:lnTo>
                    <a:pt x="283" y="141"/>
                  </a:lnTo>
                  <a:lnTo>
                    <a:pt x="283" y="189"/>
                  </a:lnTo>
                  <a:lnTo>
                    <a:pt x="377" y="94"/>
                  </a:lnTo>
                  <a:lnTo>
                    <a:pt x="283" y="0"/>
                  </a:lnTo>
                  <a:close/>
                </a:path>
              </a:pathLst>
            </a:custGeom>
            <a:solidFill>
              <a:schemeClr val="bg1"/>
            </a:solidFill>
            <a:ln w="12700">
              <a:solidFill>
                <a:srgbClr val="000000"/>
              </a:solidFill>
              <a:round/>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grpSp>
        <p:nvGrpSpPr>
          <p:cNvPr id="7" name="Group 24">
            <a:extLst>
              <a:ext uri="{FF2B5EF4-FFF2-40B4-BE49-F238E27FC236}">
                <a16:creationId xmlns:a16="http://schemas.microsoft.com/office/drawing/2014/main" id="{80CBF16A-C013-9944-A17E-B4D10F2BEC98}"/>
              </a:ext>
            </a:extLst>
          </p:cNvPr>
          <p:cNvGrpSpPr>
            <a:grpSpLocks/>
          </p:cNvGrpSpPr>
          <p:nvPr/>
        </p:nvGrpSpPr>
        <p:grpSpPr bwMode="auto">
          <a:xfrm>
            <a:off x="5105401" y="3522663"/>
            <a:ext cx="2111375" cy="1052512"/>
            <a:chOff x="2256" y="1824"/>
            <a:chExt cx="1330" cy="663"/>
          </a:xfrm>
        </p:grpSpPr>
        <p:sp>
          <p:nvSpPr>
            <p:cNvPr id="20504" name="Freeform 25">
              <a:extLst>
                <a:ext uri="{FF2B5EF4-FFF2-40B4-BE49-F238E27FC236}">
                  <a16:creationId xmlns:a16="http://schemas.microsoft.com/office/drawing/2014/main" id="{41AFD2AF-FEDF-EF49-A18B-69CFC8A09A6F}"/>
                </a:ext>
              </a:extLst>
            </p:cNvPr>
            <p:cNvSpPr>
              <a:spLocks/>
            </p:cNvSpPr>
            <p:nvPr/>
          </p:nvSpPr>
          <p:spPr bwMode="auto">
            <a:xfrm>
              <a:off x="2256" y="2064"/>
              <a:ext cx="384" cy="192"/>
            </a:xfrm>
            <a:custGeom>
              <a:avLst/>
              <a:gdLst>
                <a:gd name="T0" fmla="*/ 288 w 377"/>
                <a:gd name="T1" fmla="*/ 0 h 189"/>
                <a:gd name="T2" fmla="*/ 288 w 377"/>
                <a:gd name="T3" fmla="*/ 48 h 189"/>
                <a:gd name="T4" fmla="*/ 0 w 377"/>
                <a:gd name="T5" fmla="*/ 48 h 189"/>
                <a:gd name="T6" fmla="*/ 0 w 377"/>
                <a:gd name="T7" fmla="*/ 143 h 189"/>
                <a:gd name="T8" fmla="*/ 288 w 377"/>
                <a:gd name="T9" fmla="*/ 143 h 189"/>
                <a:gd name="T10" fmla="*/ 288 w 377"/>
                <a:gd name="T11" fmla="*/ 192 h 189"/>
                <a:gd name="T12" fmla="*/ 384 w 377"/>
                <a:gd name="T13" fmla="*/ 95 h 189"/>
                <a:gd name="T14" fmla="*/ 288 w 377"/>
                <a:gd name="T15" fmla="*/ 0 h 189"/>
                <a:gd name="T16" fmla="*/ 0 60000 65536"/>
                <a:gd name="T17" fmla="*/ 0 60000 65536"/>
                <a:gd name="T18" fmla="*/ 0 60000 65536"/>
                <a:gd name="T19" fmla="*/ 0 60000 65536"/>
                <a:gd name="T20" fmla="*/ 0 60000 65536"/>
                <a:gd name="T21" fmla="*/ 0 60000 65536"/>
                <a:gd name="T22" fmla="*/ 0 60000 65536"/>
                <a:gd name="T23" fmla="*/ 0 60000 65536"/>
                <a:gd name="T24" fmla="*/ 0 w 377"/>
                <a:gd name="T25" fmla="*/ 0 h 189"/>
                <a:gd name="T26" fmla="*/ 377 w 377"/>
                <a:gd name="T27" fmla="*/ 189 h 1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77" h="189">
                  <a:moveTo>
                    <a:pt x="283" y="0"/>
                  </a:moveTo>
                  <a:lnTo>
                    <a:pt x="283" y="47"/>
                  </a:lnTo>
                  <a:lnTo>
                    <a:pt x="0" y="47"/>
                  </a:lnTo>
                  <a:lnTo>
                    <a:pt x="0" y="141"/>
                  </a:lnTo>
                  <a:lnTo>
                    <a:pt x="283" y="141"/>
                  </a:lnTo>
                  <a:lnTo>
                    <a:pt x="283" y="189"/>
                  </a:lnTo>
                  <a:lnTo>
                    <a:pt x="377" y="94"/>
                  </a:lnTo>
                  <a:lnTo>
                    <a:pt x="283" y="0"/>
                  </a:lnTo>
                  <a:close/>
                </a:path>
              </a:pathLst>
            </a:custGeom>
            <a:gradFill rotWithShape="0">
              <a:gsLst>
                <a:gs pos="0">
                  <a:srgbClr val="FFFFFF"/>
                </a:gs>
                <a:gs pos="100000">
                  <a:srgbClr val="767676"/>
                </a:gs>
              </a:gsLst>
              <a:lin ang="2700000" scaled="1"/>
            </a:gradFill>
            <a:ln w="12700">
              <a:solidFill>
                <a:srgbClr val="000000"/>
              </a:solidFill>
              <a:round/>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nvGrpSpPr>
            <p:cNvPr id="20505" name="Group 26">
              <a:extLst>
                <a:ext uri="{FF2B5EF4-FFF2-40B4-BE49-F238E27FC236}">
                  <a16:creationId xmlns:a16="http://schemas.microsoft.com/office/drawing/2014/main" id="{0D620C45-8DDF-DD40-AF34-CD53511FE46A}"/>
                </a:ext>
              </a:extLst>
            </p:cNvPr>
            <p:cNvGrpSpPr>
              <a:grpSpLocks/>
            </p:cNvGrpSpPr>
            <p:nvPr/>
          </p:nvGrpSpPr>
          <p:grpSpPr bwMode="auto">
            <a:xfrm>
              <a:off x="2640" y="1824"/>
              <a:ext cx="946" cy="663"/>
              <a:chOff x="2640" y="1824"/>
              <a:chExt cx="946" cy="663"/>
            </a:xfrm>
          </p:grpSpPr>
          <p:sp>
            <p:nvSpPr>
              <p:cNvPr id="20506" name="Rectangle 27">
                <a:extLst>
                  <a:ext uri="{FF2B5EF4-FFF2-40B4-BE49-F238E27FC236}">
                    <a16:creationId xmlns:a16="http://schemas.microsoft.com/office/drawing/2014/main" id="{92AB32D5-87CA-0C46-88CB-03B9A2242DBD}"/>
                  </a:ext>
                </a:extLst>
              </p:cNvPr>
              <p:cNvSpPr>
                <a:spLocks noChangeArrowheads="1"/>
              </p:cNvSpPr>
              <p:nvPr/>
            </p:nvSpPr>
            <p:spPr bwMode="auto">
              <a:xfrm>
                <a:off x="2640" y="1824"/>
                <a:ext cx="946" cy="663"/>
              </a:xfrm>
              <a:prstGeom prst="rect">
                <a:avLst/>
              </a:prstGeom>
              <a:solidFill>
                <a:srgbClr val="FFFF99"/>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sp>
            <p:nvSpPr>
              <p:cNvPr id="20507" name="Rectangle 28">
                <a:extLst>
                  <a:ext uri="{FF2B5EF4-FFF2-40B4-BE49-F238E27FC236}">
                    <a16:creationId xmlns:a16="http://schemas.microsoft.com/office/drawing/2014/main" id="{09D1ACCA-ECD9-6541-B61D-701939116F5E}"/>
                  </a:ext>
                </a:extLst>
              </p:cNvPr>
              <p:cNvSpPr>
                <a:spLocks noChangeArrowheads="1"/>
              </p:cNvSpPr>
              <p:nvPr/>
            </p:nvSpPr>
            <p:spPr bwMode="auto">
              <a:xfrm>
                <a:off x="2723" y="1866"/>
                <a:ext cx="409" cy="154"/>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Threat </a:t>
                </a:r>
                <a:endParaRPr lang="en-GB" altLang="en-US" sz="2400" b="1"/>
              </a:p>
            </p:txBody>
          </p:sp>
          <p:sp>
            <p:nvSpPr>
              <p:cNvPr id="20508" name="Rectangle 29">
                <a:extLst>
                  <a:ext uri="{FF2B5EF4-FFF2-40B4-BE49-F238E27FC236}">
                    <a16:creationId xmlns:a16="http://schemas.microsoft.com/office/drawing/2014/main" id="{B832D9FE-8A7A-6343-9EC6-677B7D329E8E}"/>
                  </a:ext>
                </a:extLst>
              </p:cNvPr>
              <p:cNvSpPr>
                <a:spLocks noChangeArrowheads="1"/>
              </p:cNvSpPr>
              <p:nvPr/>
            </p:nvSpPr>
            <p:spPr bwMode="auto">
              <a:xfrm>
                <a:off x="2734" y="2014"/>
                <a:ext cx="435" cy="154"/>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analysis</a:t>
                </a:r>
                <a:endParaRPr lang="en-GB" altLang="en-US" sz="2400" b="1"/>
              </a:p>
            </p:txBody>
          </p:sp>
        </p:grpSp>
      </p:grpSp>
      <p:grpSp>
        <p:nvGrpSpPr>
          <p:cNvPr id="9" name="Group 30">
            <a:extLst>
              <a:ext uri="{FF2B5EF4-FFF2-40B4-BE49-F238E27FC236}">
                <a16:creationId xmlns:a16="http://schemas.microsoft.com/office/drawing/2014/main" id="{72314851-090F-6A4C-BE4F-90E358C108A5}"/>
              </a:ext>
            </a:extLst>
          </p:cNvPr>
          <p:cNvGrpSpPr>
            <a:grpSpLocks/>
          </p:cNvGrpSpPr>
          <p:nvPr/>
        </p:nvGrpSpPr>
        <p:grpSpPr bwMode="auto">
          <a:xfrm>
            <a:off x="6248400" y="2074863"/>
            <a:ext cx="3429000" cy="2514600"/>
            <a:chOff x="2976" y="912"/>
            <a:chExt cx="2160" cy="1584"/>
          </a:xfrm>
        </p:grpSpPr>
        <p:sp>
          <p:nvSpPr>
            <p:cNvPr id="20498" name="AutoShape 31">
              <a:extLst>
                <a:ext uri="{FF2B5EF4-FFF2-40B4-BE49-F238E27FC236}">
                  <a16:creationId xmlns:a16="http://schemas.microsoft.com/office/drawing/2014/main" id="{8BECA4B8-9E92-7749-B65A-6633AFF6FF99}"/>
                </a:ext>
              </a:extLst>
            </p:cNvPr>
            <p:cNvSpPr>
              <a:spLocks noChangeArrowheads="1"/>
            </p:cNvSpPr>
            <p:nvPr/>
          </p:nvSpPr>
          <p:spPr bwMode="auto">
            <a:xfrm>
              <a:off x="2976" y="912"/>
              <a:ext cx="1713" cy="720"/>
            </a:xfrm>
            <a:prstGeom prst="curvedDownArrow">
              <a:avLst>
                <a:gd name="adj1" fmla="val 47583"/>
                <a:gd name="adj2" fmla="val 95167"/>
                <a:gd name="adj3" fmla="val 33333"/>
              </a:avLst>
            </a:prstGeom>
            <a:solidFill>
              <a:schemeClr val="bg1"/>
            </a:solidFill>
            <a:ln w="9525">
              <a:solidFill>
                <a:schemeClr val="tx1"/>
              </a:solidFill>
              <a:miter lim="800000"/>
              <a:headEnd/>
              <a:tailEnd/>
            </a:ln>
          </p:spPr>
          <p:txBody>
            <a:bodyPr wrap="none" anchor="ct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nvGrpSpPr>
            <p:cNvPr id="20499" name="Group 32">
              <a:extLst>
                <a:ext uri="{FF2B5EF4-FFF2-40B4-BE49-F238E27FC236}">
                  <a16:creationId xmlns:a16="http://schemas.microsoft.com/office/drawing/2014/main" id="{B7BF8618-9883-0643-85F0-0A59206FED7C}"/>
                </a:ext>
              </a:extLst>
            </p:cNvPr>
            <p:cNvGrpSpPr>
              <a:grpSpLocks/>
            </p:cNvGrpSpPr>
            <p:nvPr/>
          </p:nvGrpSpPr>
          <p:grpSpPr bwMode="auto">
            <a:xfrm>
              <a:off x="4032" y="1824"/>
              <a:ext cx="1104" cy="672"/>
              <a:chOff x="4032" y="1824"/>
              <a:chExt cx="1104" cy="672"/>
            </a:xfrm>
          </p:grpSpPr>
          <p:sp>
            <p:nvSpPr>
              <p:cNvPr id="20500" name="Rectangle 33">
                <a:extLst>
                  <a:ext uri="{FF2B5EF4-FFF2-40B4-BE49-F238E27FC236}">
                    <a16:creationId xmlns:a16="http://schemas.microsoft.com/office/drawing/2014/main" id="{510E1616-B946-6548-8B92-A2AA4B1F9C8F}"/>
                  </a:ext>
                </a:extLst>
              </p:cNvPr>
              <p:cNvSpPr>
                <a:spLocks noChangeArrowheads="1"/>
              </p:cNvSpPr>
              <p:nvPr/>
            </p:nvSpPr>
            <p:spPr bwMode="auto">
              <a:xfrm>
                <a:off x="4032" y="1824"/>
                <a:ext cx="1104" cy="672"/>
              </a:xfrm>
              <a:prstGeom prst="rect">
                <a:avLst/>
              </a:prstGeom>
              <a:solidFill>
                <a:srgbClr val="FFFF99"/>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grpSp>
            <p:nvGrpSpPr>
              <p:cNvPr id="20501" name="Group 34">
                <a:extLst>
                  <a:ext uri="{FF2B5EF4-FFF2-40B4-BE49-F238E27FC236}">
                    <a16:creationId xmlns:a16="http://schemas.microsoft.com/office/drawing/2014/main" id="{69BBFE59-DA94-9643-BE32-EADA745A07B7}"/>
                  </a:ext>
                </a:extLst>
              </p:cNvPr>
              <p:cNvGrpSpPr>
                <a:grpSpLocks/>
              </p:cNvGrpSpPr>
              <p:nvPr/>
            </p:nvGrpSpPr>
            <p:grpSpPr bwMode="auto">
              <a:xfrm>
                <a:off x="4080" y="1870"/>
                <a:ext cx="1023" cy="204"/>
                <a:chOff x="4080" y="1870"/>
                <a:chExt cx="1023" cy="204"/>
              </a:xfrm>
            </p:grpSpPr>
            <p:sp>
              <p:nvSpPr>
                <p:cNvPr id="20502" name="Rectangle 35">
                  <a:extLst>
                    <a:ext uri="{FF2B5EF4-FFF2-40B4-BE49-F238E27FC236}">
                      <a16:creationId xmlns:a16="http://schemas.microsoft.com/office/drawing/2014/main" id="{4913B19C-6027-A640-A13D-2D34FE23927B}"/>
                    </a:ext>
                  </a:extLst>
                </p:cNvPr>
                <p:cNvSpPr>
                  <a:spLocks noChangeArrowheads="1"/>
                </p:cNvSpPr>
                <p:nvPr/>
              </p:nvSpPr>
              <p:spPr bwMode="auto">
                <a:xfrm>
                  <a:off x="4080" y="1920"/>
                  <a:ext cx="968" cy="154"/>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Countermeasures</a:t>
                  </a:r>
                  <a:endParaRPr lang="en-GB" altLang="en-US" sz="2400" b="1"/>
                </a:p>
              </p:txBody>
            </p:sp>
            <p:sp>
              <p:nvSpPr>
                <p:cNvPr id="20503" name="Rectangle 36">
                  <a:extLst>
                    <a:ext uri="{FF2B5EF4-FFF2-40B4-BE49-F238E27FC236}">
                      <a16:creationId xmlns:a16="http://schemas.microsoft.com/office/drawing/2014/main" id="{76600225-3535-C946-9A00-53F3085E5AD7}"/>
                    </a:ext>
                  </a:extLst>
                </p:cNvPr>
                <p:cNvSpPr>
                  <a:spLocks noChangeArrowheads="1"/>
                </p:cNvSpPr>
                <p:nvPr/>
              </p:nvSpPr>
              <p:spPr bwMode="auto">
                <a:xfrm>
                  <a:off x="5071" y="1870"/>
                  <a:ext cx="32" cy="154"/>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b="1">
                      <a:solidFill>
                        <a:srgbClr val="000000"/>
                      </a:solidFill>
                    </a:rPr>
                    <a:t> </a:t>
                  </a:r>
                  <a:endParaRPr lang="en-GB" altLang="en-US" sz="2400" b="1"/>
                </a:p>
              </p:txBody>
            </p:sp>
          </p:grpSp>
        </p:grpSp>
      </p:grpSp>
      <p:grpSp>
        <p:nvGrpSpPr>
          <p:cNvPr id="12" name="Group 37">
            <a:extLst>
              <a:ext uri="{FF2B5EF4-FFF2-40B4-BE49-F238E27FC236}">
                <a16:creationId xmlns:a16="http://schemas.microsoft.com/office/drawing/2014/main" id="{1E725917-24D7-0847-9ED3-3147E16354A8}"/>
              </a:ext>
            </a:extLst>
          </p:cNvPr>
          <p:cNvGrpSpPr>
            <a:grpSpLocks/>
          </p:cNvGrpSpPr>
          <p:nvPr/>
        </p:nvGrpSpPr>
        <p:grpSpPr bwMode="auto">
          <a:xfrm>
            <a:off x="2971800" y="3446463"/>
            <a:ext cx="2178050" cy="1219200"/>
            <a:chOff x="912" y="1008"/>
            <a:chExt cx="1372" cy="768"/>
          </a:xfrm>
        </p:grpSpPr>
        <p:sp>
          <p:nvSpPr>
            <p:cNvPr id="20492" name="Rectangle 38">
              <a:extLst>
                <a:ext uri="{FF2B5EF4-FFF2-40B4-BE49-F238E27FC236}">
                  <a16:creationId xmlns:a16="http://schemas.microsoft.com/office/drawing/2014/main" id="{2FFFE96C-6018-0C45-A100-7DABE2A50F5F}"/>
                </a:ext>
              </a:extLst>
            </p:cNvPr>
            <p:cNvSpPr>
              <a:spLocks noChangeArrowheads="1"/>
            </p:cNvSpPr>
            <p:nvPr/>
          </p:nvSpPr>
          <p:spPr bwMode="auto">
            <a:xfrm>
              <a:off x="912" y="1008"/>
              <a:ext cx="1372" cy="768"/>
            </a:xfrm>
            <a:prstGeom prst="rect">
              <a:avLst/>
            </a:prstGeom>
            <a:solidFill>
              <a:srgbClr val="FFFF99"/>
            </a:solidFill>
            <a:ln w="12700">
              <a:solidFill>
                <a:srgbClr val="000000"/>
              </a:solidFill>
              <a:miter lim="800000"/>
              <a:headEnd/>
              <a:tailEnd/>
            </a:ln>
          </p:spPr>
          <p:txBody>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endParaRPr lang="nb-NO" altLang="en-US" sz="2400"/>
            </a:p>
          </p:txBody>
        </p:sp>
        <p:sp>
          <p:nvSpPr>
            <p:cNvPr id="20493" name="Rectangle 39">
              <a:extLst>
                <a:ext uri="{FF2B5EF4-FFF2-40B4-BE49-F238E27FC236}">
                  <a16:creationId xmlns:a16="http://schemas.microsoft.com/office/drawing/2014/main" id="{6F53A6BB-2FF1-C24D-88AE-86F7704E5F30}"/>
                </a:ext>
              </a:extLst>
            </p:cNvPr>
            <p:cNvSpPr>
              <a:spLocks noChangeArrowheads="1"/>
            </p:cNvSpPr>
            <p:nvPr/>
          </p:nvSpPr>
          <p:spPr bwMode="auto">
            <a:xfrm>
              <a:off x="1680" y="1344"/>
              <a:ext cx="32" cy="154"/>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600">
                  <a:solidFill>
                    <a:srgbClr val="000000"/>
                  </a:solidFill>
                </a:rPr>
                <a:t> </a:t>
              </a:r>
              <a:endParaRPr lang="en-GB" altLang="en-US" sz="2400"/>
            </a:p>
          </p:txBody>
        </p:sp>
        <p:grpSp>
          <p:nvGrpSpPr>
            <p:cNvPr id="20494" name="Group 40">
              <a:extLst>
                <a:ext uri="{FF2B5EF4-FFF2-40B4-BE49-F238E27FC236}">
                  <a16:creationId xmlns:a16="http://schemas.microsoft.com/office/drawing/2014/main" id="{07ED7C5F-BA33-0A43-BBA1-AAD90F408D36}"/>
                </a:ext>
              </a:extLst>
            </p:cNvPr>
            <p:cNvGrpSpPr>
              <a:grpSpLocks/>
            </p:cNvGrpSpPr>
            <p:nvPr/>
          </p:nvGrpSpPr>
          <p:grpSpPr bwMode="auto">
            <a:xfrm>
              <a:off x="942" y="1090"/>
              <a:ext cx="1308" cy="471"/>
              <a:chOff x="942" y="1862"/>
              <a:chExt cx="1308" cy="471"/>
            </a:xfrm>
          </p:grpSpPr>
          <p:sp>
            <p:nvSpPr>
              <p:cNvPr id="20495" name="Rectangle 41">
                <a:extLst>
                  <a:ext uri="{FF2B5EF4-FFF2-40B4-BE49-F238E27FC236}">
                    <a16:creationId xmlns:a16="http://schemas.microsoft.com/office/drawing/2014/main" id="{DE3EAB95-88DE-6D4C-9246-207CFB1BCCBB}"/>
                  </a:ext>
                </a:extLst>
              </p:cNvPr>
              <p:cNvSpPr>
                <a:spLocks noChangeArrowheads="1"/>
              </p:cNvSpPr>
              <p:nvPr/>
            </p:nvSpPr>
            <p:spPr bwMode="auto">
              <a:xfrm>
                <a:off x="985" y="1862"/>
                <a:ext cx="948" cy="173"/>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800" b="1">
                    <a:solidFill>
                      <a:srgbClr val="000000"/>
                    </a:solidFill>
                  </a:rPr>
                  <a:t>Changes in the</a:t>
                </a:r>
                <a:r>
                  <a:rPr lang="en-GB" altLang="en-US" sz="1800">
                    <a:solidFill>
                      <a:srgbClr val="000000"/>
                    </a:solidFill>
                  </a:rPr>
                  <a:t> </a:t>
                </a:r>
                <a:endParaRPr lang="en-GB" altLang="en-US"/>
              </a:p>
            </p:txBody>
          </p:sp>
          <p:sp>
            <p:nvSpPr>
              <p:cNvPr id="20496" name="Rectangle 42">
                <a:extLst>
                  <a:ext uri="{FF2B5EF4-FFF2-40B4-BE49-F238E27FC236}">
                    <a16:creationId xmlns:a16="http://schemas.microsoft.com/office/drawing/2014/main" id="{AAB49B52-6923-924A-B0FB-48EEAEFD4AF0}"/>
                  </a:ext>
                </a:extLst>
              </p:cNvPr>
              <p:cNvSpPr>
                <a:spLocks noChangeArrowheads="1"/>
              </p:cNvSpPr>
              <p:nvPr/>
            </p:nvSpPr>
            <p:spPr bwMode="auto">
              <a:xfrm>
                <a:off x="942" y="2009"/>
                <a:ext cx="1308" cy="173"/>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800" b="1">
                    <a:solidFill>
                      <a:srgbClr val="000000"/>
                    </a:solidFill>
                  </a:rPr>
                  <a:t>Telecommunications </a:t>
                </a:r>
                <a:endParaRPr lang="en-GB" altLang="en-US" b="1"/>
              </a:p>
            </p:txBody>
          </p:sp>
          <p:sp>
            <p:nvSpPr>
              <p:cNvPr id="20497" name="Rectangle 43">
                <a:extLst>
                  <a:ext uri="{FF2B5EF4-FFF2-40B4-BE49-F238E27FC236}">
                    <a16:creationId xmlns:a16="http://schemas.microsoft.com/office/drawing/2014/main" id="{3FFB371E-ECC5-6541-9E8C-F23B79A491AD}"/>
                  </a:ext>
                </a:extLst>
              </p:cNvPr>
              <p:cNvSpPr>
                <a:spLocks noChangeArrowheads="1"/>
              </p:cNvSpPr>
              <p:nvPr/>
            </p:nvSpPr>
            <p:spPr bwMode="auto">
              <a:xfrm>
                <a:off x="972" y="2160"/>
                <a:ext cx="816" cy="173"/>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algn="ctr" eaLnBrk="1" hangingPunct="1"/>
                <a:r>
                  <a:rPr lang="en-GB" altLang="en-US" sz="1800" b="1">
                    <a:solidFill>
                      <a:srgbClr val="000000"/>
                    </a:solidFill>
                  </a:rPr>
                  <a:t>Environment</a:t>
                </a:r>
                <a:endParaRPr lang="en-GB" altLang="en-US" b="1"/>
              </a:p>
            </p:txBody>
          </p:sp>
        </p:grpSp>
      </p:grpSp>
      <p:sp>
        <p:nvSpPr>
          <p:cNvPr id="387116" name="AutoShape 44">
            <a:extLst>
              <a:ext uri="{FF2B5EF4-FFF2-40B4-BE49-F238E27FC236}">
                <a16:creationId xmlns:a16="http://schemas.microsoft.com/office/drawing/2014/main" id="{9FF8D617-B07F-EB4F-B86D-60A346C6DD54}"/>
              </a:ext>
            </a:extLst>
          </p:cNvPr>
          <p:cNvSpPr>
            <a:spLocks noChangeArrowheads="1"/>
          </p:cNvSpPr>
          <p:nvPr/>
        </p:nvSpPr>
        <p:spPr bwMode="auto">
          <a:xfrm rot="10800000">
            <a:off x="3124200" y="4894263"/>
            <a:ext cx="5538788" cy="1295400"/>
          </a:xfrm>
          <a:prstGeom prst="curvedDownArrow">
            <a:avLst>
              <a:gd name="adj1" fmla="val 85515"/>
              <a:gd name="adj2" fmla="val 171029"/>
              <a:gd name="adj3" fmla="val 33333"/>
            </a:avLst>
          </a:prstGeom>
          <a:solidFill>
            <a:srgbClr val="DDDDDD"/>
          </a:solidFill>
          <a:ln w="9525">
            <a:solidFill>
              <a:schemeClr val="tx1"/>
            </a:solidFill>
            <a:miter lim="800000"/>
            <a:headEnd/>
            <a:tailEnd/>
          </a:ln>
        </p:spPr>
        <p:txBody>
          <a:bodyPr wrap="none" anchor="ct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eaLnBrk="1" hangingPunct="1"/>
            <a:endParaRPr lang="en-US" altLang="en-US"/>
          </a:p>
        </p:txBody>
      </p:sp>
    </p:spTree>
    <p:extLst>
      <p:ext uri="{BB962C8B-B14F-4D97-AF65-F5344CB8AC3E}">
        <p14:creationId xmlns:p14="http://schemas.microsoft.com/office/powerpoint/2010/main" val="1580266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500"/>
                                        <p:tgtEl>
                                          <p:spTgt spid="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500"/>
                                        <p:tgtEl>
                                          <p:spTgt spid="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387089"/>
                                        </p:tgtEl>
                                        <p:attrNameLst>
                                          <p:attrName>style.visibility</p:attrName>
                                        </p:attrNameLst>
                                      </p:cBhvr>
                                      <p:to>
                                        <p:strVal val="visible"/>
                                      </p:to>
                                    </p:set>
                                    <p:animEffect transition="in" filter="wipe(right)">
                                      <p:cBhvr>
                                        <p:cTn id="23" dur="500"/>
                                        <p:tgtEl>
                                          <p:spTgt spid="38708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7" presetClass="entr" presetSubtype="8"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500" fill="hold"/>
                                        <p:tgtEl>
                                          <p:spTgt spid="12"/>
                                        </p:tgtEl>
                                        <p:attrNameLst>
                                          <p:attrName>ppt_x</p:attrName>
                                        </p:attrNameLst>
                                      </p:cBhvr>
                                      <p:tavLst>
                                        <p:tav tm="0">
                                          <p:val>
                                            <p:strVal val="#ppt_x-#ppt_w/2"/>
                                          </p:val>
                                        </p:tav>
                                        <p:tav tm="100000">
                                          <p:val>
                                            <p:strVal val="#ppt_x"/>
                                          </p:val>
                                        </p:tav>
                                      </p:tavLst>
                                    </p:anim>
                                    <p:anim calcmode="lin" valueType="num">
                                      <p:cBhvr>
                                        <p:cTn id="29" dur="500" fill="hold"/>
                                        <p:tgtEl>
                                          <p:spTgt spid="12"/>
                                        </p:tgtEl>
                                        <p:attrNameLst>
                                          <p:attrName>ppt_y</p:attrName>
                                        </p:attrNameLst>
                                      </p:cBhvr>
                                      <p:tavLst>
                                        <p:tav tm="0">
                                          <p:val>
                                            <p:strVal val="#ppt_y"/>
                                          </p:val>
                                        </p:tav>
                                        <p:tav tm="100000">
                                          <p:val>
                                            <p:strVal val="#ppt_y"/>
                                          </p:val>
                                        </p:tav>
                                      </p:tavLst>
                                    </p:anim>
                                    <p:anim calcmode="lin" valueType="num">
                                      <p:cBhvr>
                                        <p:cTn id="30" dur="500" fill="hold"/>
                                        <p:tgtEl>
                                          <p:spTgt spid="12"/>
                                        </p:tgtEl>
                                        <p:attrNameLst>
                                          <p:attrName>ppt_w</p:attrName>
                                        </p:attrNameLst>
                                      </p:cBhvr>
                                      <p:tavLst>
                                        <p:tav tm="0">
                                          <p:val>
                                            <p:fltVal val="0"/>
                                          </p:val>
                                        </p:tav>
                                        <p:tav tm="100000">
                                          <p:val>
                                            <p:strVal val="#ppt_w"/>
                                          </p:val>
                                        </p:tav>
                                      </p:tavLst>
                                    </p:anim>
                                    <p:anim calcmode="lin" valueType="num">
                                      <p:cBhvr>
                                        <p:cTn id="31" dur="5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7" presetClass="entr" presetSubtype="8" fill="hold"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ppt_w/2"/>
                                          </p:val>
                                        </p:tav>
                                        <p:tav tm="100000">
                                          <p:val>
                                            <p:strVal val="#ppt_x"/>
                                          </p:val>
                                        </p:tav>
                                      </p:tavLst>
                                    </p:anim>
                                    <p:anim calcmode="lin" valueType="num">
                                      <p:cBhvr>
                                        <p:cTn id="37" dur="500" fill="hold"/>
                                        <p:tgtEl>
                                          <p:spTgt spid="7"/>
                                        </p:tgtEl>
                                        <p:attrNameLst>
                                          <p:attrName>ppt_y</p:attrName>
                                        </p:attrNameLst>
                                      </p:cBhvr>
                                      <p:tavLst>
                                        <p:tav tm="0">
                                          <p:val>
                                            <p:strVal val="#ppt_y"/>
                                          </p:val>
                                        </p:tav>
                                        <p:tav tm="100000">
                                          <p:val>
                                            <p:strVal val="#ppt_y"/>
                                          </p:val>
                                        </p:tav>
                                      </p:tavLst>
                                    </p:anim>
                                    <p:anim calcmode="lin" valueType="num">
                                      <p:cBhvr>
                                        <p:cTn id="38" dur="500" fill="hold"/>
                                        <p:tgtEl>
                                          <p:spTgt spid="7"/>
                                        </p:tgtEl>
                                        <p:attrNameLst>
                                          <p:attrName>ppt_w</p:attrName>
                                        </p:attrNameLst>
                                      </p:cBhvr>
                                      <p:tavLst>
                                        <p:tav tm="0">
                                          <p:val>
                                            <p:fltVal val="0"/>
                                          </p:val>
                                        </p:tav>
                                        <p:tav tm="100000">
                                          <p:val>
                                            <p:strVal val="#ppt_w"/>
                                          </p:val>
                                        </p:tav>
                                      </p:tavLst>
                                    </p:anim>
                                    <p:anim calcmode="lin" valueType="num">
                                      <p:cBhvr>
                                        <p:cTn id="39"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8" fill="hold"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wipe(left)">
                                      <p:cBhvr>
                                        <p:cTn id="44" dur="500"/>
                                        <p:tgtEl>
                                          <p:spTgt spid="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387116"/>
                                        </p:tgtEl>
                                        <p:attrNameLst>
                                          <p:attrName>style.visibility</p:attrName>
                                        </p:attrNameLst>
                                      </p:cBhvr>
                                      <p:to>
                                        <p:strVal val="visible"/>
                                      </p:to>
                                    </p:set>
                                    <p:animEffect transition="in" filter="wipe(right)">
                                      <p:cBhvr>
                                        <p:cTn id="49" dur="500"/>
                                        <p:tgtEl>
                                          <p:spTgt spid="387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7089" grpId="0" animBg="1"/>
      <p:bldP spid="38711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כותרת 2">
            <a:extLst>
              <a:ext uri="{FF2B5EF4-FFF2-40B4-BE49-F238E27FC236}">
                <a16:creationId xmlns:a16="http://schemas.microsoft.com/office/drawing/2014/main" id="{0975B0CF-ED61-4BB8-883A-4C0439B7B986}"/>
              </a:ext>
            </a:extLst>
          </p:cNvPr>
          <p:cNvSpPr>
            <a:spLocks noGrp="1"/>
          </p:cNvSpPr>
          <p:nvPr>
            <p:ph type="title"/>
          </p:nvPr>
        </p:nvSpPr>
        <p:spPr/>
        <p:txBody>
          <a:bodyPr/>
          <a:lstStyle/>
          <a:p>
            <a:r>
              <a:rPr lang="en-GB" noProof="0" dirty="0"/>
              <a:t>1 Introduction</a:t>
            </a:r>
          </a:p>
        </p:txBody>
      </p:sp>
      <p:sp>
        <p:nvSpPr>
          <p:cNvPr id="4" name="Content Placeholder 3">
            <a:extLst>
              <a:ext uri="{FF2B5EF4-FFF2-40B4-BE49-F238E27FC236}">
                <a16:creationId xmlns:a16="http://schemas.microsoft.com/office/drawing/2014/main" id="{010512D8-50DF-3042-89D6-712ACB6EB09C}"/>
              </a:ext>
            </a:extLst>
          </p:cNvPr>
          <p:cNvSpPr>
            <a:spLocks noGrp="1"/>
          </p:cNvSpPr>
          <p:nvPr>
            <p:ph sz="quarter" idx="10"/>
          </p:nvPr>
        </p:nvSpPr>
        <p:spPr/>
        <p:txBody>
          <a:bodyPr/>
          <a:lstStyle/>
          <a:p>
            <a:r>
              <a:rPr lang="en-GB" dirty="0"/>
              <a:t>The question "What is Security?" is very difficult to answer succinctly. </a:t>
            </a:r>
          </a:p>
          <a:p>
            <a:r>
              <a:rPr lang="en-GB" dirty="0"/>
              <a:t>In the context of ICT (IoT is a specialisation of ICT), security is often taken to refer to the prevention of various forms of attack on the system, or elements of the system. </a:t>
            </a:r>
          </a:p>
          <a:p>
            <a:r>
              <a:rPr lang="en-GB" dirty="0"/>
              <a:t>The purpose of this material is to allow readers to gain knowledge of the fundamentals of IoT security </a:t>
            </a:r>
            <a:endParaRPr lang="en-US" dirty="0"/>
          </a:p>
        </p:txBody>
      </p:sp>
      <p:sp>
        <p:nvSpPr>
          <p:cNvPr id="2" name="מציין מיקום של כותרת תחתונה 1">
            <a:extLst>
              <a:ext uri="{FF2B5EF4-FFF2-40B4-BE49-F238E27FC236}">
                <a16:creationId xmlns:a16="http://schemas.microsoft.com/office/drawing/2014/main" id="{7AA4E663-7F7B-4E7E-95BF-C3963D21FE72}"/>
              </a:ext>
            </a:extLst>
          </p:cNvPr>
          <p:cNvSpPr>
            <a:spLocks noGrp="1"/>
          </p:cNvSpPr>
          <p:nvPr>
            <p:ph type="ftr" sz="quarter" idx="3"/>
          </p:nvPr>
        </p:nvSpPr>
        <p:spPr/>
        <p:txBody>
          <a:bodyPr/>
          <a:lstStyle/>
          <a:p>
            <a:pPr algn="ctr">
              <a:lnSpc>
                <a:spcPct val="100000"/>
              </a:lnSpc>
            </a:pPr>
            <a:r>
              <a:rPr lang="en-GB" dirty="0">
                <a:latin typeface="Calibri Light" panose="020F0302020204030204" pitchFamily="34" charset="0"/>
                <a:cs typeface="Calibri Light" panose="020F0302020204030204" pitchFamily="34" charset="0"/>
              </a:rPr>
              <a:t>1 Introduction</a:t>
            </a:r>
            <a:endParaRPr lang="en-US" dirty="0">
              <a:latin typeface="Calibri Light" panose="020F0302020204030204" pitchFamily="34" charset="0"/>
              <a:cs typeface="Calibri Light" panose="020F0302020204030204" pitchFamily="34" charset="0"/>
            </a:endParaRPr>
          </a:p>
        </p:txBody>
      </p:sp>
    </p:spTree>
    <p:extLst>
      <p:ext uri="{BB962C8B-B14F-4D97-AF65-F5344CB8AC3E}">
        <p14:creationId xmlns:p14="http://schemas.microsoft.com/office/powerpoint/2010/main" val="418672411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3315" name="Rectangle 2">
            <a:extLst>
              <a:ext uri="{FF2B5EF4-FFF2-40B4-BE49-F238E27FC236}">
                <a16:creationId xmlns:a16="http://schemas.microsoft.com/office/drawing/2014/main" id="{5B5395BD-69D6-3E4F-9DB4-EE2FE188E2CB}"/>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Understanding of security</a:t>
            </a:r>
          </a:p>
        </p:txBody>
      </p:sp>
      <p:sp>
        <p:nvSpPr>
          <p:cNvPr id="75" name="Footer Placeholder 3">
            <a:extLst>
              <a:ext uri="{FF2B5EF4-FFF2-40B4-BE49-F238E27FC236}">
                <a16:creationId xmlns:a16="http://schemas.microsoft.com/office/drawing/2014/main" id="{3291A2DE-9282-45DF-8A40-795EC8C14023}"/>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21509" name="Rectangle 3">
            <a:extLst>
              <a:ext uri="{FF2B5EF4-FFF2-40B4-BE49-F238E27FC236}">
                <a16:creationId xmlns:a16="http://schemas.microsoft.com/office/drawing/2014/main" id="{9D4AEDD8-5480-4D46-AD4C-CEBFBDCF8DF1}"/>
              </a:ext>
            </a:extLst>
          </p:cNvPr>
          <p:cNvGraphicFramePr>
            <a:graphicFrameLocks noGrp="1"/>
          </p:cNvGraphicFramePr>
          <p:nvPr>
            <p:ph sz="quarter" idx="10"/>
            <p:extLst>
              <p:ext uri="{D42A27DB-BD31-4B8C-83A1-F6EECF244321}">
                <p14:modId xmlns:p14="http://schemas.microsoft.com/office/powerpoint/2010/main" val="3585401448"/>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213461F9-06D1-7440-B291-133EFEA44E22}"/>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421935705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411" name="Rectangle 2">
            <a:extLst>
              <a:ext uri="{FF2B5EF4-FFF2-40B4-BE49-F238E27FC236}">
                <a16:creationId xmlns:a16="http://schemas.microsoft.com/office/drawing/2014/main" id="{8EA5C279-68E3-0446-8513-CEC83208FCAA}"/>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dirty="0"/>
              <a:t>The root security model</a:t>
            </a:r>
          </a:p>
        </p:txBody>
      </p:sp>
      <p:pic>
        <p:nvPicPr>
          <p:cNvPr id="22532" name="Picture 40">
            <a:extLst>
              <a:ext uri="{FF2B5EF4-FFF2-40B4-BE49-F238E27FC236}">
                <a16:creationId xmlns:a16="http://schemas.microsoft.com/office/drawing/2014/main" id="{2C6956D3-0080-2B43-A985-4ACB8501CFF7}"/>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56995" y="1600571"/>
            <a:ext cx="8931150" cy="4680000"/>
          </a:xfrm>
          <a:prstGeom prst="rect">
            <a:avLst/>
          </a:prstGeom>
          <a:solidFill>
            <a:srgbClr val="FFFFFF"/>
          </a:solid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Footer Placeholder 3">
            <a:extLst>
              <a:ext uri="{FF2B5EF4-FFF2-40B4-BE49-F238E27FC236}">
                <a16:creationId xmlns:a16="http://schemas.microsoft.com/office/drawing/2014/main" id="{F247E819-87AF-4134-A693-F565C96CD12F}"/>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39" name="Slide Number Placeholder 3" hidden="1">
            <a:extLst>
              <a:ext uri="{FF2B5EF4-FFF2-40B4-BE49-F238E27FC236}">
                <a16:creationId xmlns:a16="http://schemas.microsoft.com/office/drawing/2014/main" id="{346E1960-6278-294E-B2A4-DDB4C3379CE0}"/>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181646063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91" name="Rectangle 2">
            <a:extLst>
              <a:ext uri="{FF2B5EF4-FFF2-40B4-BE49-F238E27FC236}">
                <a16:creationId xmlns:a16="http://schemas.microsoft.com/office/drawing/2014/main" id="{DEE4CCF8-5891-094F-AB05-4F68AE588CFF}"/>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Security concerns</a:t>
            </a:r>
          </a:p>
        </p:txBody>
      </p:sp>
      <p:sp>
        <p:nvSpPr>
          <p:cNvPr id="138" name="Footer Placeholder 3">
            <a:extLst>
              <a:ext uri="{FF2B5EF4-FFF2-40B4-BE49-F238E27FC236}">
                <a16:creationId xmlns:a16="http://schemas.microsoft.com/office/drawing/2014/main" id="{C50B272A-B5AD-4AA7-BCA2-3102F4B4B649}"/>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23557" name="Rectangle 3">
            <a:extLst>
              <a:ext uri="{FF2B5EF4-FFF2-40B4-BE49-F238E27FC236}">
                <a16:creationId xmlns:a16="http://schemas.microsoft.com/office/drawing/2014/main" id="{E322F127-41FB-4973-BE2D-266333976AA2}"/>
              </a:ext>
            </a:extLst>
          </p:cNvPr>
          <p:cNvGraphicFramePr>
            <a:graphicFrameLocks noGrp="1"/>
          </p:cNvGraphicFramePr>
          <p:nvPr>
            <p:ph sz="quarter" idx="10"/>
            <p:extLst>
              <p:ext uri="{D42A27DB-BD31-4B8C-83A1-F6EECF244321}">
                <p14:modId xmlns:p14="http://schemas.microsoft.com/office/powerpoint/2010/main" val="213420897"/>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733B55F3-ACFA-0748-AFA5-B59B8CB5B9A5}"/>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128783444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ABFABB-5B5E-374F-AD87-888C61466D9D}"/>
              </a:ext>
            </a:extLst>
          </p:cNvPr>
          <p:cNvSpPr>
            <a:spLocks noGrp="1"/>
          </p:cNvSpPr>
          <p:nvPr>
            <p:ph type="title"/>
          </p:nvPr>
        </p:nvSpPr>
        <p:spPr>
          <a:xfrm>
            <a:off x="609759" y="274702"/>
            <a:ext cx="9525657" cy="866110"/>
          </a:xfrm>
          <a:prstGeom prst="rect">
            <a:avLst/>
          </a:prstGeom>
        </p:spPr>
        <p:txBody>
          <a:bodyPr anchor="b">
            <a:normAutofit/>
          </a:bodyPr>
          <a:lstStyle/>
          <a:p>
            <a:pPr>
              <a:defRPr/>
            </a:pPr>
            <a:r>
              <a:rPr lang="en-GB" dirty="0"/>
              <a:t>Problems in security</a:t>
            </a:r>
          </a:p>
        </p:txBody>
      </p:sp>
      <p:sp>
        <p:nvSpPr>
          <p:cNvPr id="76" name="Footer Placeholder 4">
            <a:extLst>
              <a:ext uri="{FF2B5EF4-FFF2-40B4-BE49-F238E27FC236}">
                <a16:creationId xmlns:a16="http://schemas.microsoft.com/office/drawing/2014/main" id="{DBB07415-B7C7-4EAB-93A3-FE7CDA64DC89}"/>
              </a:ext>
            </a:extLst>
          </p:cNvPr>
          <p:cNvSpPr>
            <a:spLocks noGrp="1"/>
          </p:cNvSpPr>
          <p:nvPr>
            <p:ph type="ftr" sz="quarter" idx="3"/>
          </p:nvPr>
        </p:nvSpPr>
        <p:spPr>
          <a:xfrm>
            <a:off x="4038600" y="6388995"/>
            <a:ext cx="4114800" cy="365125"/>
          </a:xfrm>
          <a:prstGeom prst="rect">
            <a:avLst/>
          </a:prstGeom>
        </p:spPr>
        <p:txBody>
          <a:bodyPr anchor="ctr">
            <a:normAutofit/>
          </a:bodyPr>
          <a:lstStyle/>
          <a:p>
            <a:pPr algn="ctr">
              <a:spcAft>
                <a:spcPts val="600"/>
              </a:spcAft>
              <a:buFont typeface="Wingdings" panose="05000000000000000000" pitchFamily="2" charset="2"/>
              <a:buNone/>
            </a:pPr>
            <a:r>
              <a:rPr lang="en-US"/>
              <a:t>ADD SECTION NAME</a:t>
            </a:r>
          </a:p>
        </p:txBody>
      </p:sp>
      <p:graphicFrame>
        <p:nvGraphicFramePr>
          <p:cNvPr id="24581" name="Content Placeholder 2">
            <a:extLst>
              <a:ext uri="{FF2B5EF4-FFF2-40B4-BE49-F238E27FC236}">
                <a16:creationId xmlns:a16="http://schemas.microsoft.com/office/drawing/2014/main" id="{83C702AD-649D-4BF9-9ED9-AA007F2BAD4D}"/>
              </a:ext>
            </a:extLst>
          </p:cNvPr>
          <p:cNvGraphicFramePr>
            <a:graphicFrameLocks noGrp="1"/>
          </p:cNvGraphicFramePr>
          <p:nvPr>
            <p:ph sz="quarter" idx="10"/>
            <p:extLst>
              <p:ext uri="{D42A27DB-BD31-4B8C-83A1-F6EECF244321}">
                <p14:modId xmlns:p14="http://schemas.microsoft.com/office/powerpoint/2010/main" val="3977110894"/>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3770425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135FE7-7DC9-AF42-89E9-2790809C20D9}"/>
              </a:ext>
            </a:extLst>
          </p:cNvPr>
          <p:cNvSpPr>
            <a:spLocks noGrp="1"/>
          </p:cNvSpPr>
          <p:nvPr>
            <p:ph type="title"/>
          </p:nvPr>
        </p:nvSpPr>
        <p:spPr>
          <a:xfrm>
            <a:off x="609759" y="274702"/>
            <a:ext cx="9525657" cy="866110"/>
          </a:xfrm>
          <a:prstGeom prst="rect">
            <a:avLst/>
          </a:prstGeom>
        </p:spPr>
        <p:txBody>
          <a:bodyPr anchor="b">
            <a:normAutofit/>
          </a:bodyPr>
          <a:lstStyle/>
          <a:p>
            <a:pPr>
              <a:defRPr/>
            </a:pPr>
            <a:r>
              <a:rPr lang="en-GB" dirty="0"/>
              <a:t>Requirements on systems</a:t>
            </a:r>
          </a:p>
        </p:txBody>
      </p:sp>
      <p:sp>
        <p:nvSpPr>
          <p:cNvPr id="25603" name="Content Placeholder 2">
            <a:extLst>
              <a:ext uri="{FF2B5EF4-FFF2-40B4-BE49-F238E27FC236}">
                <a16:creationId xmlns:a16="http://schemas.microsoft.com/office/drawing/2014/main" id="{6A09AB2F-6163-EA40-8D9B-950DE7D72EB6}"/>
              </a:ext>
            </a:extLst>
          </p:cNvPr>
          <p:cNvSpPr>
            <a:spLocks noGrp="1"/>
          </p:cNvSpPr>
          <p:nvPr>
            <p:ph sz="quarter" idx="10"/>
          </p:nvPr>
        </p:nvSpPr>
        <p:spPr>
          <a:xfrm>
            <a:off x="609758" y="1600571"/>
            <a:ext cx="11225625" cy="4680000"/>
          </a:xfrm>
          <a:prstGeom prst="rect">
            <a:avLst/>
          </a:prstGeom>
        </p:spPr>
        <p:txBody>
          <a:bodyPr>
            <a:normAutofit/>
          </a:bodyPr>
          <a:lstStyle/>
          <a:p>
            <a:r>
              <a:rPr lang="en-GB" altLang="en-US" dirty="0"/>
              <a:t>Security systems need to be dynamic and perform many tasks:</a:t>
            </a:r>
          </a:p>
          <a:p>
            <a:pPr lvl="1"/>
            <a:r>
              <a:rPr lang="en-GB" altLang="en-US" dirty="0"/>
              <a:t>Predict where and how security breaches will occur</a:t>
            </a:r>
          </a:p>
          <a:p>
            <a:pPr lvl="2">
              <a:buFont typeface="Arial" panose="020B0604020202020204" pitchFamily="34" charset="0"/>
              <a:buChar char="•"/>
            </a:pPr>
            <a:r>
              <a:rPr lang="en-GB" altLang="en-US" sz="2400" dirty="0"/>
              <a:t>Needs detail system analysis</a:t>
            </a:r>
          </a:p>
          <a:p>
            <a:pPr lvl="1"/>
            <a:r>
              <a:rPr lang="en-GB" altLang="en-US" dirty="0"/>
              <a:t>Measure how well the system is doing</a:t>
            </a:r>
          </a:p>
          <a:p>
            <a:pPr lvl="2">
              <a:buFont typeface="Arial" panose="020B0604020202020204" pitchFamily="34" charset="0"/>
              <a:buChar char="•"/>
            </a:pPr>
            <a:r>
              <a:rPr lang="en-GB" altLang="en-US" sz="2400" dirty="0"/>
              <a:t>Where to measure</a:t>
            </a:r>
          </a:p>
          <a:p>
            <a:pPr lvl="2">
              <a:buFont typeface="Arial" panose="020B0604020202020204" pitchFamily="34" charset="0"/>
              <a:buChar char="•"/>
            </a:pPr>
            <a:r>
              <a:rPr lang="en-GB" altLang="en-US" sz="2400" dirty="0"/>
              <a:t>What to measure</a:t>
            </a:r>
          </a:p>
          <a:p>
            <a:pPr lvl="2">
              <a:buFont typeface="Arial" panose="020B0604020202020204" pitchFamily="34" charset="0"/>
              <a:buChar char="•"/>
            </a:pPr>
            <a:r>
              <a:rPr lang="en-GB" altLang="en-US" sz="2400" dirty="0"/>
              <a:t>Against what metric</a:t>
            </a:r>
          </a:p>
          <a:p>
            <a:pPr lvl="1"/>
            <a:r>
              <a:rPr lang="en-GB" altLang="en-US" dirty="0"/>
              <a:t>React to changes to maintain security level</a:t>
            </a:r>
          </a:p>
          <a:p>
            <a:pPr lvl="2">
              <a:buFont typeface="Arial" panose="020B0604020202020204" pitchFamily="34" charset="0"/>
              <a:buChar char="•"/>
            </a:pPr>
            <a:r>
              <a:rPr lang="en-GB" altLang="en-US" sz="2400" dirty="0"/>
              <a:t>Before unwanted incident occurs</a:t>
            </a:r>
          </a:p>
        </p:txBody>
      </p:sp>
      <p:sp>
        <p:nvSpPr>
          <p:cNvPr id="72" name="Footer Placeholder 3">
            <a:extLst>
              <a:ext uri="{FF2B5EF4-FFF2-40B4-BE49-F238E27FC236}">
                <a16:creationId xmlns:a16="http://schemas.microsoft.com/office/drawing/2014/main" id="{7C91F503-868D-48B9-8BF7-DE9C68720C4A}"/>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Tree>
    <p:extLst>
      <p:ext uri="{BB962C8B-B14F-4D97-AF65-F5344CB8AC3E}">
        <p14:creationId xmlns:p14="http://schemas.microsoft.com/office/powerpoint/2010/main" val="174547805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B4C7D-9D60-274C-A421-15C77391D647}"/>
              </a:ext>
            </a:extLst>
          </p:cNvPr>
          <p:cNvSpPr>
            <a:spLocks noGrp="1"/>
          </p:cNvSpPr>
          <p:nvPr>
            <p:ph type="title"/>
          </p:nvPr>
        </p:nvSpPr>
        <p:spPr>
          <a:xfrm>
            <a:off x="609759" y="274702"/>
            <a:ext cx="9525657" cy="866110"/>
          </a:xfrm>
          <a:prstGeom prst="rect">
            <a:avLst/>
          </a:prstGeom>
        </p:spPr>
        <p:txBody>
          <a:bodyPr anchor="b">
            <a:normAutofit/>
          </a:bodyPr>
          <a:lstStyle/>
          <a:p>
            <a:pPr>
              <a:defRPr/>
            </a:pPr>
            <a:r>
              <a:rPr lang="en-GB" dirty="0"/>
              <a:t>Security assurance</a:t>
            </a:r>
          </a:p>
        </p:txBody>
      </p:sp>
      <p:sp>
        <p:nvSpPr>
          <p:cNvPr id="74" name="Footer Placeholder 3">
            <a:extLst>
              <a:ext uri="{FF2B5EF4-FFF2-40B4-BE49-F238E27FC236}">
                <a16:creationId xmlns:a16="http://schemas.microsoft.com/office/drawing/2014/main" id="{7796B27A-726E-462F-8902-98F7BA5D849E}"/>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26629" name="Content Placeholder 2">
            <a:extLst>
              <a:ext uri="{FF2B5EF4-FFF2-40B4-BE49-F238E27FC236}">
                <a16:creationId xmlns:a16="http://schemas.microsoft.com/office/drawing/2014/main" id="{F06003BF-4683-4D26-937F-5B201044BDF2}"/>
              </a:ext>
            </a:extLst>
          </p:cNvPr>
          <p:cNvGraphicFramePr>
            <a:graphicFrameLocks noGrp="1"/>
          </p:cNvGraphicFramePr>
          <p:nvPr>
            <p:ph sz="quarter" idx="10"/>
            <p:extLst>
              <p:ext uri="{D42A27DB-BD31-4B8C-83A1-F6EECF244321}">
                <p14:modId xmlns:p14="http://schemas.microsoft.com/office/powerpoint/2010/main" val="3575643656"/>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0399022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EB4B46-76A7-1342-A417-46D192DD529F}"/>
              </a:ext>
            </a:extLst>
          </p:cNvPr>
          <p:cNvSpPr>
            <a:spLocks noGrp="1"/>
          </p:cNvSpPr>
          <p:nvPr>
            <p:ph type="title"/>
          </p:nvPr>
        </p:nvSpPr>
        <p:spPr>
          <a:xfrm>
            <a:off x="609759" y="274702"/>
            <a:ext cx="9525657" cy="866110"/>
          </a:xfrm>
          <a:prstGeom prst="rect">
            <a:avLst/>
          </a:prstGeom>
        </p:spPr>
        <p:txBody>
          <a:bodyPr anchor="b">
            <a:normAutofit/>
          </a:bodyPr>
          <a:lstStyle/>
          <a:p>
            <a:pPr>
              <a:defRPr/>
            </a:pPr>
            <a:r>
              <a:rPr lang="en-GB" dirty="0"/>
              <a:t>Standards as assurance documentation</a:t>
            </a:r>
          </a:p>
        </p:txBody>
      </p:sp>
      <p:sp>
        <p:nvSpPr>
          <p:cNvPr id="10" name="Footer Placeholder 3">
            <a:extLst>
              <a:ext uri="{FF2B5EF4-FFF2-40B4-BE49-F238E27FC236}">
                <a16:creationId xmlns:a16="http://schemas.microsoft.com/office/drawing/2014/main" id="{509C1342-1B52-4B07-9E3B-94B4D874D5C5}"/>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5" name="Content Placeholder 2">
            <a:extLst>
              <a:ext uri="{FF2B5EF4-FFF2-40B4-BE49-F238E27FC236}">
                <a16:creationId xmlns:a16="http://schemas.microsoft.com/office/drawing/2014/main" id="{5313C528-B584-4A97-B4A1-59B900AFB396}"/>
              </a:ext>
            </a:extLst>
          </p:cNvPr>
          <p:cNvGraphicFramePr>
            <a:graphicFrameLocks noGrp="1"/>
          </p:cNvGraphicFramePr>
          <p:nvPr>
            <p:ph sz="quarter" idx="10"/>
            <p:extLst>
              <p:ext uri="{D42A27DB-BD31-4B8C-83A1-F6EECF244321}">
                <p14:modId xmlns:p14="http://schemas.microsoft.com/office/powerpoint/2010/main" val="1630462313"/>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2828211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4339" name="Rectangle 2">
            <a:extLst>
              <a:ext uri="{FF2B5EF4-FFF2-40B4-BE49-F238E27FC236}">
                <a16:creationId xmlns:a16="http://schemas.microsoft.com/office/drawing/2014/main" id="{FECEB096-DD97-894A-A91B-B06867691BE6}"/>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dirty="0"/>
              <a:t>TVRA method</a:t>
            </a:r>
          </a:p>
        </p:txBody>
      </p:sp>
      <p:sp>
        <p:nvSpPr>
          <p:cNvPr id="75" name="Footer Placeholder 3">
            <a:extLst>
              <a:ext uri="{FF2B5EF4-FFF2-40B4-BE49-F238E27FC236}">
                <a16:creationId xmlns:a16="http://schemas.microsoft.com/office/drawing/2014/main" id="{3EBA4635-0365-4515-9801-FFF5E4AFB67D}"/>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14342" name="Rectangle 3">
            <a:extLst>
              <a:ext uri="{FF2B5EF4-FFF2-40B4-BE49-F238E27FC236}">
                <a16:creationId xmlns:a16="http://schemas.microsoft.com/office/drawing/2014/main" id="{C2AAFCE6-9475-4AAB-807B-2FA415435B48}"/>
              </a:ext>
            </a:extLst>
          </p:cNvPr>
          <p:cNvGraphicFramePr>
            <a:graphicFrameLocks noGrp="1"/>
          </p:cNvGraphicFramePr>
          <p:nvPr>
            <p:ph sz="quarter" idx="10"/>
            <p:extLst>
              <p:ext uri="{D42A27DB-BD31-4B8C-83A1-F6EECF244321}">
                <p14:modId xmlns:p14="http://schemas.microsoft.com/office/powerpoint/2010/main" val="3853498072"/>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Slide Number Placeholder 4" hidden="1">
            <a:extLst>
              <a:ext uri="{FF2B5EF4-FFF2-40B4-BE49-F238E27FC236}">
                <a16:creationId xmlns:a16="http://schemas.microsoft.com/office/drawing/2014/main" id="{0338EE83-08A0-D543-BA79-1219659C232F}"/>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401009954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5363" name="Rectangle 2">
            <a:extLst>
              <a:ext uri="{FF2B5EF4-FFF2-40B4-BE49-F238E27FC236}">
                <a16:creationId xmlns:a16="http://schemas.microsoft.com/office/drawing/2014/main" id="{4BED7BD6-F145-8B4B-9F78-9944DBA222DB}"/>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US" i="1"/>
              <a:t>e</a:t>
            </a:r>
            <a:r>
              <a:rPr lang="en-US"/>
              <a:t>TVRA</a:t>
            </a:r>
          </a:p>
        </p:txBody>
      </p:sp>
      <p:sp>
        <p:nvSpPr>
          <p:cNvPr id="138" name="Footer Placeholder 3">
            <a:extLst>
              <a:ext uri="{FF2B5EF4-FFF2-40B4-BE49-F238E27FC236}">
                <a16:creationId xmlns:a16="http://schemas.microsoft.com/office/drawing/2014/main" id="{EB7EB2C2-517E-4ACA-9F8E-1AE6A59952CF}"/>
              </a:ext>
            </a:extLst>
          </p:cNvPr>
          <p:cNvSpPr>
            <a:spLocks noGrp="1"/>
          </p:cNvSpPr>
          <p:nvPr>
            <p:ph type="ftr" sz="quarter" idx="3"/>
          </p:nvPr>
        </p:nvSpPr>
        <p:spPr>
          <a:xfrm>
            <a:off x="4038600" y="6388995"/>
            <a:ext cx="4114800" cy="365125"/>
          </a:xfrm>
          <a:prstGeom prst="rect">
            <a:avLst/>
          </a:prstGeom>
        </p:spPr>
        <p:txBody>
          <a:bodyPr anchor="ctr">
            <a:normAutofit/>
          </a:bodyPr>
          <a:lstStyle/>
          <a:p>
            <a:pPr algn="ctr">
              <a:spcAft>
                <a:spcPts val="600"/>
              </a:spcAft>
              <a:buFont typeface="Wingdings" panose="05000000000000000000" pitchFamily="2" charset="2"/>
              <a:buNone/>
            </a:pPr>
            <a:r>
              <a:rPr lang="en-US"/>
              <a:t>ADD SECTION NAME</a:t>
            </a:r>
          </a:p>
        </p:txBody>
      </p:sp>
      <p:sp>
        <p:nvSpPr>
          <p:cNvPr id="5" name="Slide Number Placeholder 4" hidden="1">
            <a:extLst>
              <a:ext uri="{FF2B5EF4-FFF2-40B4-BE49-F238E27FC236}">
                <a16:creationId xmlns:a16="http://schemas.microsoft.com/office/drawing/2014/main" id="{769560B1-D80D-7943-9C29-2ED77F737E64}"/>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graphicFrame>
        <p:nvGraphicFramePr>
          <p:cNvPr id="29701" name="Rectangle 3">
            <a:extLst>
              <a:ext uri="{FF2B5EF4-FFF2-40B4-BE49-F238E27FC236}">
                <a16:creationId xmlns:a16="http://schemas.microsoft.com/office/drawing/2014/main" id="{FF3E85F4-B46D-4E33-B811-82B5080716FD}"/>
              </a:ext>
            </a:extLst>
          </p:cNvPr>
          <p:cNvGraphicFramePr>
            <a:graphicFrameLocks noGrp="1"/>
          </p:cNvGraphicFramePr>
          <p:nvPr>
            <p:ph sz="quarter" idx="10"/>
            <p:extLst>
              <p:ext uri="{D42A27DB-BD31-4B8C-83A1-F6EECF244321}">
                <p14:modId xmlns:p14="http://schemas.microsoft.com/office/powerpoint/2010/main" val="327420284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7001083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6387" name="Rectangle 2">
            <a:extLst>
              <a:ext uri="{FF2B5EF4-FFF2-40B4-BE49-F238E27FC236}">
                <a16:creationId xmlns:a16="http://schemas.microsoft.com/office/drawing/2014/main" id="{A42BC49E-9701-D44A-963F-C708680BDE5C}"/>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Why eTVRA?</a:t>
            </a:r>
          </a:p>
        </p:txBody>
      </p:sp>
      <p:sp>
        <p:nvSpPr>
          <p:cNvPr id="138" name="Footer Placeholder 3">
            <a:extLst>
              <a:ext uri="{FF2B5EF4-FFF2-40B4-BE49-F238E27FC236}">
                <a16:creationId xmlns:a16="http://schemas.microsoft.com/office/drawing/2014/main" id="{A864456C-C4BC-40C4-BBE4-79058DC24515}"/>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30727" name="Rectangle 3">
            <a:extLst>
              <a:ext uri="{FF2B5EF4-FFF2-40B4-BE49-F238E27FC236}">
                <a16:creationId xmlns:a16="http://schemas.microsoft.com/office/drawing/2014/main" id="{D74BA721-8CC7-49A5-81D7-348948768EE9}"/>
              </a:ext>
            </a:extLst>
          </p:cNvPr>
          <p:cNvGraphicFramePr>
            <a:graphicFrameLocks noGrp="1"/>
          </p:cNvGraphicFramePr>
          <p:nvPr>
            <p:ph sz="quarter" idx="10"/>
            <p:extLst>
              <p:ext uri="{D42A27DB-BD31-4B8C-83A1-F6EECF244321}">
                <p14:modId xmlns:p14="http://schemas.microsoft.com/office/powerpoint/2010/main" val="2195923956"/>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3BFEEA56-C499-6440-9762-CDBA76E10A45}"/>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271119904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891CC497-4C2E-1A49-BE54-79D44E91CF23}"/>
              </a:ext>
            </a:extLst>
          </p:cNvPr>
          <p:cNvSpPr>
            <a:spLocks noGrp="1" noChangeArrowheads="1"/>
          </p:cNvSpPr>
          <p:nvPr>
            <p:ph type="title"/>
          </p:nvPr>
        </p:nvSpPr>
        <p:spPr/>
        <p:txBody>
          <a:bodyPr/>
          <a:lstStyle/>
          <a:p>
            <a:r>
              <a:rPr lang="en-GB" altLang="en-US"/>
              <a:t>Security – </a:t>
            </a:r>
            <a:r>
              <a:rPr lang="en-GB" altLang="en-US" b="1" i="1"/>
              <a:t>some</a:t>
            </a:r>
            <a:r>
              <a:rPr lang="en-GB" altLang="en-US"/>
              <a:t> definitions (noun)</a:t>
            </a:r>
          </a:p>
        </p:txBody>
      </p:sp>
      <p:sp>
        <p:nvSpPr>
          <p:cNvPr id="12291" name="Rectangle 3">
            <a:extLst>
              <a:ext uri="{FF2B5EF4-FFF2-40B4-BE49-F238E27FC236}">
                <a16:creationId xmlns:a16="http://schemas.microsoft.com/office/drawing/2014/main" id="{B346A6BE-479F-304C-976C-4726226B4382}"/>
              </a:ext>
            </a:extLst>
          </p:cNvPr>
          <p:cNvSpPr>
            <a:spLocks noGrp="1" noChangeArrowheads="1"/>
          </p:cNvSpPr>
          <p:nvPr>
            <p:ph sz="quarter" idx="10"/>
          </p:nvPr>
        </p:nvSpPr>
        <p:spPr/>
        <p:txBody>
          <a:bodyPr/>
          <a:lstStyle/>
          <a:p>
            <a:pPr marL="342900" indent="-342900">
              <a:lnSpc>
                <a:spcPct val="80000"/>
              </a:lnSpc>
              <a:buFont typeface="Arial" panose="020B0604020202020204" pitchFamily="34" charset="0"/>
              <a:buChar char="•"/>
            </a:pPr>
            <a:r>
              <a:rPr lang="en-GB" altLang="en-US" dirty="0"/>
              <a:t>the state of being free from danger or injury</a:t>
            </a:r>
          </a:p>
          <a:p>
            <a:pPr marL="342900" indent="-342900">
              <a:lnSpc>
                <a:spcPct val="80000"/>
              </a:lnSpc>
              <a:buFont typeface="Arial" panose="020B0604020202020204" pitchFamily="34" charset="0"/>
              <a:buChar char="•"/>
            </a:pPr>
            <a:r>
              <a:rPr lang="en-GB" altLang="en-US" dirty="0"/>
              <a:t>a formal declaration that documents a fact of relevance to finance and investment</a:t>
            </a:r>
          </a:p>
          <a:p>
            <a:pPr marL="342900" indent="-342900">
              <a:lnSpc>
                <a:spcPct val="80000"/>
              </a:lnSpc>
              <a:buFont typeface="Arial" panose="020B0604020202020204" pitchFamily="34" charset="0"/>
              <a:buChar char="•"/>
            </a:pPr>
            <a:r>
              <a:rPr lang="en-GB" altLang="en-US" dirty="0"/>
              <a:t>a department responsible for the security of the institution's property and workers</a:t>
            </a:r>
          </a:p>
          <a:p>
            <a:pPr marL="342900" indent="-342900">
              <a:lnSpc>
                <a:spcPct val="80000"/>
              </a:lnSpc>
              <a:buFont typeface="Arial" panose="020B0604020202020204" pitchFamily="34" charset="0"/>
              <a:buChar char="•"/>
            </a:pPr>
            <a:r>
              <a:rPr lang="en-GB" altLang="en-US" dirty="0"/>
              <a:t>measures taken as a precaution against theft or espionage or sabotage etc.</a:t>
            </a:r>
          </a:p>
          <a:p>
            <a:pPr marL="342900" indent="-342900">
              <a:lnSpc>
                <a:spcPct val="80000"/>
              </a:lnSpc>
              <a:buFont typeface="Arial" panose="020B0604020202020204" pitchFamily="34" charset="0"/>
              <a:buChar char="•"/>
            </a:pPr>
            <a:r>
              <a:rPr lang="en-GB" altLang="en-US" dirty="0"/>
              <a:t>defence against financial failure</a:t>
            </a:r>
          </a:p>
          <a:p>
            <a:pPr marL="342900" indent="-342900">
              <a:lnSpc>
                <a:spcPct val="80000"/>
              </a:lnSpc>
              <a:buFont typeface="Arial" panose="020B0604020202020204" pitchFamily="34" charset="0"/>
              <a:buChar char="•"/>
            </a:pPr>
            <a:r>
              <a:rPr lang="en-GB" altLang="en-US" dirty="0"/>
              <a:t>freedom from anxiety or fear</a:t>
            </a:r>
          </a:p>
          <a:p>
            <a:pPr marL="342900" indent="-342900">
              <a:lnSpc>
                <a:spcPct val="80000"/>
              </a:lnSpc>
              <a:buFont typeface="Arial" panose="020B0604020202020204" pitchFamily="34" charset="0"/>
              <a:buChar char="•"/>
            </a:pPr>
            <a:r>
              <a:rPr lang="en-GB" altLang="en-US" dirty="0"/>
              <a:t>property that your creditor can claim in case you default on your obligation</a:t>
            </a:r>
          </a:p>
          <a:p>
            <a:pPr marL="342900" indent="-342900">
              <a:lnSpc>
                <a:spcPct val="80000"/>
              </a:lnSpc>
              <a:buFont typeface="Arial" panose="020B0604020202020204" pitchFamily="34" charset="0"/>
              <a:buChar char="•"/>
            </a:pPr>
            <a:r>
              <a:rPr lang="en-GB" altLang="en-US" dirty="0"/>
              <a:t>a guarantee that an obligation will be met</a:t>
            </a:r>
          </a:p>
          <a:p>
            <a:pPr marL="342900" indent="-342900">
              <a:lnSpc>
                <a:spcPct val="80000"/>
              </a:lnSpc>
              <a:buFont typeface="Arial" panose="020B0604020202020204" pitchFamily="34" charset="0"/>
              <a:buChar char="•"/>
            </a:pPr>
            <a:r>
              <a:rPr lang="en-GB" altLang="en-US" dirty="0"/>
              <a:t>… </a:t>
            </a:r>
          </a:p>
        </p:txBody>
      </p:sp>
    </p:spTree>
    <p:extLst>
      <p:ext uri="{BB962C8B-B14F-4D97-AF65-F5344CB8AC3E}">
        <p14:creationId xmlns:p14="http://schemas.microsoft.com/office/powerpoint/2010/main" val="422605655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8435" name="Rectangle 2">
            <a:extLst>
              <a:ext uri="{FF2B5EF4-FFF2-40B4-BE49-F238E27FC236}">
                <a16:creationId xmlns:a16="http://schemas.microsoft.com/office/drawing/2014/main" id="{1B779AA7-066A-2F47-B8DD-7D2F92EB7448}"/>
              </a:ext>
            </a:extLst>
          </p:cNvPr>
          <p:cNvSpPr>
            <a:spLocks noGrp="1" noChangeArrowheads="1"/>
          </p:cNvSpPr>
          <p:nvPr>
            <p:ph type="title"/>
          </p:nvPr>
        </p:nvSpPr>
        <p:spPr>
          <a:xfrm>
            <a:off x="609600" y="274638"/>
            <a:ext cx="10972800" cy="1143000"/>
          </a:xfrm>
          <a:prstGeom prst="rect">
            <a:avLst/>
          </a:prstGeom>
        </p:spPr>
        <p:txBody>
          <a:bodyPr anchor="b">
            <a:normAutofit/>
          </a:bodyPr>
          <a:lstStyle/>
          <a:p>
            <a:pPr>
              <a:defRPr/>
            </a:pPr>
            <a:r>
              <a:rPr lang="en-GB"/>
              <a:t>The eTVRA root model</a:t>
            </a:r>
          </a:p>
        </p:txBody>
      </p:sp>
      <p:graphicFrame>
        <p:nvGraphicFramePr>
          <p:cNvPr id="31749" name="Rectangle 3">
            <a:extLst>
              <a:ext uri="{FF2B5EF4-FFF2-40B4-BE49-F238E27FC236}">
                <a16:creationId xmlns:a16="http://schemas.microsoft.com/office/drawing/2014/main" id="{CBF81913-EAE5-497C-86C9-0041A2E70BDB}"/>
              </a:ext>
            </a:extLst>
          </p:cNvPr>
          <p:cNvGraphicFramePr>
            <a:graphicFrameLocks noGrp="1"/>
          </p:cNvGraphicFramePr>
          <p:nvPr>
            <p:ph idx="1"/>
            <p:extLst>
              <p:ext uri="{D42A27DB-BD31-4B8C-83A1-F6EECF244321}">
                <p14:modId xmlns:p14="http://schemas.microsoft.com/office/powerpoint/2010/main" val="3155451116"/>
              </p:ext>
            </p:extLst>
          </p:nvPr>
        </p:nvGraphicFramePr>
        <p:xfrm>
          <a:off x="609600" y="1600202"/>
          <a:ext cx="109728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BD854DED-79FA-444E-8B9D-17AAEA9401D3}"/>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10900188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7411" name="Rectangle 2">
            <a:extLst>
              <a:ext uri="{FF2B5EF4-FFF2-40B4-BE49-F238E27FC236}">
                <a16:creationId xmlns:a16="http://schemas.microsoft.com/office/drawing/2014/main" id="{5AE92780-6F84-B04E-AE96-03C6CA40EAA8}"/>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dirty="0"/>
              <a:t>The eTVRA security model</a:t>
            </a:r>
          </a:p>
        </p:txBody>
      </p:sp>
      <p:pic>
        <p:nvPicPr>
          <p:cNvPr id="32772" name="Picture 40">
            <a:extLst>
              <a:ext uri="{FF2B5EF4-FFF2-40B4-BE49-F238E27FC236}">
                <a16:creationId xmlns:a16="http://schemas.microsoft.com/office/drawing/2014/main" id="{36B53E20-C72D-4B4D-B764-ACE535ECE501}"/>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756995" y="1600571"/>
            <a:ext cx="8931150" cy="4680000"/>
          </a:xfrm>
          <a:prstGeom prst="rect">
            <a:avLst/>
          </a:prstGeom>
          <a:solidFill>
            <a:srgbClr val="FFFFFF"/>
          </a:solid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Footer Placeholder 3">
            <a:extLst>
              <a:ext uri="{FF2B5EF4-FFF2-40B4-BE49-F238E27FC236}">
                <a16:creationId xmlns:a16="http://schemas.microsoft.com/office/drawing/2014/main" id="{5F7DD932-665F-4968-8090-83460DE71F7C}"/>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39" name="Slide Number Placeholder 3" hidden="1">
            <a:extLst>
              <a:ext uri="{FF2B5EF4-FFF2-40B4-BE49-F238E27FC236}">
                <a16:creationId xmlns:a16="http://schemas.microsoft.com/office/drawing/2014/main" id="{4B684331-0F82-444D-A8F4-6C1F9A79F66B}"/>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153377737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9459" name="Rectangle 2">
            <a:extLst>
              <a:ext uri="{FF2B5EF4-FFF2-40B4-BE49-F238E27FC236}">
                <a16:creationId xmlns:a16="http://schemas.microsoft.com/office/drawing/2014/main" id="{0771EF3B-D5BE-364C-AFC0-C9BF97163405}"/>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Threat types (#1)</a:t>
            </a:r>
          </a:p>
        </p:txBody>
      </p:sp>
      <p:pic>
        <p:nvPicPr>
          <p:cNvPr id="33796" name="Picture 3">
            <a:extLst>
              <a:ext uri="{FF2B5EF4-FFF2-40B4-BE49-F238E27FC236}">
                <a16:creationId xmlns:a16="http://schemas.microsoft.com/office/drawing/2014/main" id="{7D48018D-AB2E-8B44-B03D-28B6418DD8E3}"/>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064980" y="1600571"/>
            <a:ext cx="6315180" cy="4680000"/>
          </a:xfrm>
          <a:prstGeom prst="rect">
            <a:avLst/>
          </a:prstGeom>
          <a:solidFill>
            <a:srgbClr val="FFFFFF"/>
          </a:solid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Footer Placeholder 3">
            <a:extLst>
              <a:ext uri="{FF2B5EF4-FFF2-40B4-BE49-F238E27FC236}">
                <a16:creationId xmlns:a16="http://schemas.microsoft.com/office/drawing/2014/main" id="{0274B2B1-541E-4E70-B158-A69387C7CAA7}"/>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5" name="Slide Number Placeholder 3" hidden="1">
            <a:extLst>
              <a:ext uri="{FF2B5EF4-FFF2-40B4-BE49-F238E27FC236}">
                <a16:creationId xmlns:a16="http://schemas.microsoft.com/office/drawing/2014/main" id="{B3875D8B-D3A5-6146-A385-6CF3BF31FFA8}"/>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151137950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0483" name="Rectangle 2">
            <a:extLst>
              <a:ext uri="{FF2B5EF4-FFF2-40B4-BE49-F238E27FC236}">
                <a16:creationId xmlns:a16="http://schemas.microsoft.com/office/drawing/2014/main" id="{F2089CC0-3235-5048-85B3-40222A1B1954}"/>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Threat types (#2)</a:t>
            </a:r>
          </a:p>
        </p:txBody>
      </p:sp>
      <p:pic>
        <p:nvPicPr>
          <p:cNvPr id="34820" name="Picture 3">
            <a:extLst>
              <a:ext uri="{FF2B5EF4-FFF2-40B4-BE49-F238E27FC236}">
                <a16:creationId xmlns:a16="http://schemas.microsoft.com/office/drawing/2014/main" id="{EDF970DD-04BD-6940-9DB4-BE409D2E123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3134149" y="1600571"/>
            <a:ext cx="6176842" cy="4680000"/>
          </a:xfrm>
          <a:prstGeom prst="rect">
            <a:avLst/>
          </a:prstGeom>
          <a:solidFill>
            <a:srgbClr val="FFFFFF"/>
          </a:solid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Footer Placeholder 3">
            <a:extLst>
              <a:ext uri="{FF2B5EF4-FFF2-40B4-BE49-F238E27FC236}">
                <a16:creationId xmlns:a16="http://schemas.microsoft.com/office/drawing/2014/main" id="{A2470E33-CB1B-4AA1-9ADD-3025CA50AD95}"/>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sp>
        <p:nvSpPr>
          <p:cNvPr id="5" name="Slide Number Placeholder 3" hidden="1">
            <a:extLst>
              <a:ext uri="{FF2B5EF4-FFF2-40B4-BE49-F238E27FC236}">
                <a16:creationId xmlns:a16="http://schemas.microsoft.com/office/drawing/2014/main" id="{570DE849-E443-9F4C-9245-753E291D2A72}"/>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400687530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1507" name="Rectangle 2">
            <a:extLst>
              <a:ext uri="{FF2B5EF4-FFF2-40B4-BE49-F238E27FC236}">
                <a16:creationId xmlns:a16="http://schemas.microsoft.com/office/drawing/2014/main" id="{240C5F67-AD9A-D845-BE43-41F40ECE5617}"/>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eTVRA</a:t>
            </a:r>
          </a:p>
        </p:txBody>
      </p:sp>
      <p:sp>
        <p:nvSpPr>
          <p:cNvPr id="75" name="Footer Placeholder 3">
            <a:extLst>
              <a:ext uri="{FF2B5EF4-FFF2-40B4-BE49-F238E27FC236}">
                <a16:creationId xmlns:a16="http://schemas.microsoft.com/office/drawing/2014/main" id="{C7BEB2C0-06A2-4E6E-9401-636B611A992C}"/>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35847" name="Rectangle 3">
            <a:extLst>
              <a:ext uri="{FF2B5EF4-FFF2-40B4-BE49-F238E27FC236}">
                <a16:creationId xmlns:a16="http://schemas.microsoft.com/office/drawing/2014/main" id="{14A4327C-89BE-4332-89CB-989126A15694}"/>
              </a:ext>
            </a:extLst>
          </p:cNvPr>
          <p:cNvGraphicFramePr>
            <a:graphicFrameLocks noGrp="1"/>
          </p:cNvGraphicFramePr>
          <p:nvPr>
            <p:ph sz="quarter" idx="10"/>
            <p:extLst>
              <p:ext uri="{D42A27DB-BD31-4B8C-83A1-F6EECF244321}">
                <p14:modId xmlns:p14="http://schemas.microsoft.com/office/powerpoint/2010/main" val="222646714"/>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77FC712B-F0DD-B04B-85DB-9E3E799F13C4}"/>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388608896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2531" name="Rectangle 2">
            <a:extLst>
              <a:ext uri="{FF2B5EF4-FFF2-40B4-BE49-F238E27FC236}">
                <a16:creationId xmlns:a16="http://schemas.microsoft.com/office/drawing/2014/main" id="{F7B20716-EE22-1C47-867C-B52DC8F5CEDC}"/>
              </a:ext>
            </a:extLst>
          </p:cNvPr>
          <p:cNvSpPr>
            <a:spLocks noGrp="1" noChangeArrowheads="1"/>
          </p:cNvSpPr>
          <p:nvPr>
            <p:ph type="title"/>
          </p:nvPr>
        </p:nvSpPr>
        <p:spPr>
          <a:xfrm>
            <a:off x="609759" y="274702"/>
            <a:ext cx="9525657" cy="866110"/>
          </a:xfrm>
          <a:prstGeom prst="rect">
            <a:avLst/>
          </a:prstGeom>
        </p:spPr>
        <p:txBody>
          <a:bodyPr anchor="b">
            <a:normAutofit/>
          </a:bodyPr>
          <a:lstStyle/>
          <a:p>
            <a:pPr>
              <a:defRPr/>
            </a:pPr>
            <a:r>
              <a:rPr lang="en-GB"/>
              <a:t>Path to success</a:t>
            </a:r>
            <a:endParaRPr lang="en-US"/>
          </a:p>
        </p:txBody>
      </p:sp>
      <p:sp>
        <p:nvSpPr>
          <p:cNvPr id="138" name="Footer Placeholder 3">
            <a:extLst>
              <a:ext uri="{FF2B5EF4-FFF2-40B4-BE49-F238E27FC236}">
                <a16:creationId xmlns:a16="http://schemas.microsoft.com/office/drawing/2014/main" id="{88633F09-B076-4C7D-9D2F-CB393AFD8658}"/>
              </a:ext>
            </a:extLst>
          </p:cNvPr>
          <p:cNvSpPr>
            <a:spLocks noGrp="1"/>
          </p:cNvSpPr>
          <p:nvPr>
            <p:ph type="ftr" sz="quarter" idx="3"/>
          </p:nvPr>
        </p:nvSpPr>
        <p:spPr>
          <a:xfrm>
            <a:off x="4038600" y="6388995"/>
            <a:ext cx="4114800" cy="365125"/>
          </a:xfrm>
        </p:spPr>
        <p:txBody>
          <a:bodyPr/>
          <a:lstStyle/>
          <a:p>
            <a:pPr algn="ctr">
              <a:spcAft>
                <a:spcPts val="600"/>
              </a:spcAft>
              <a:buFont typeface="Wingdings" panose="05000000000000000000" pitchFamily="2" charset="2"/>
              <a:buNone/>
            </a:pPr>
            <a:r>
              <a:rPr lang="en-US"/>
              <a:t>ADD SECTION NAME</a:t>
            </a:r>
          </a:p>
        </p:txBody>
      </p:sp>
      <p:graphicFrame>
        <p:nvGraphicFramePr>
          <p:cNvPr id="36869" name="Rectangle 3">
            <a:extLst>
              <a:ext uri="{FF2B5EF4-FFF2-40B4-BE49-F238E27FC236}">
                <a16:creationId xmlns:a16="http://schemas.microsoft.com/office/drawing/2014/main" id="{D8B62FE2-41E9-4757-B1D3-983F53511EBD}"/>
              </a:ext>
            </a:extLst>
          </p:cNvPr>
          <p:cNvGraphicFramePr>
            <a:graphicFrameLocks noGrp="1"/>
          </p:cNvGraphicFramePr>
          <p:nvPr>
            <p:ph sz="quarter" idx="10"/>
            <p:extLst>
              <p:ext uri="{D42A27DB-BD31-4B8C-83A1-F6EECF244321}">
                <p14:modId xmlns:p14="http://schemas.microsoft.com/office/powerpoint/2010/main" val="1498090308"/>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4" hidden="1">
            <a:extLst>
              <a:ext uri="{FF2B5EF4-FFF2-40B4-BE49-F238E27FC236}">
                <a16:creationId xmlns:a16="http://schemas.microsoft.com/office/drawing/2014/main" id="{4BF1FB5B-832D-C849-BF68-1ED9D407083F}"/>
              </a:ext>
            </a:extLst>
          </p:cNvPr>
          <p:cNvSpPr>
            <a:spLocks noGrp="1"/>
          </p:cNvSpPr>
          <p:nvPr>
            <p:ph type="sldNum" sz="quarter" idx="4294967295"/>
          </p:nvPr>
        </p:nvSpPr>
        <p:spPr>
          <a:xfrm>
            <a:off x="681355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spcAft>
                <a:spcPts val="600"/>
              </a:spcAft>
            </a:pPr>
            <a:fld id="{2058CD61-3BFA-7D40-874B-E0B17B440911}" type="slidenum">
              <a:rPr lang="en-GB" altLang="en-US" smtClean="0"/>
              <a:pPr eaLnBrk="1" hangingPunct="1">
                <a:spcAft>
                  <a:spcPts val="600"/>
                </a:spcAft>
              </a:pPr>
              <a:t>‹#›</a:t>
            </a:fld>
            <a:endParaRPr lang="en-GB" altLang="en-US" sz="1200">
              <a:solidFill>
                <a:srgbClr val="898989"/>
              </a:solidFill>
            </a:endParaRPr>
          </a:p>
        </p:txBody>
      </p:sp>
    </p:spTree>
    <p:extLst>
      <p:ext uri="{BB962C8B-B14F-4D97-AF65-F5344CB8AC3E}">
        <p14:creationId xmlns:p14="http://schemas.microsoft.com/office/powerpoint/2010/main" val="28598026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4EEB73-2877-B040-9116-F0ED669FB03F}"/>
              </a:ext>
            </a:extLst>
          </p:cNvPr>
          <p:cNvSpPr>
            <a:spLocks noGrp="1"/>
          </p:cNvSpPr>
          <p:nvPr>
            <p:ph type="title"/>
          </p:nvPr>
        </p:nvSpPr>
        <p:spPr>
          <a:xfrm>
            <a:off x="609759" y="274702"/>
            <a:ext cx="9525657" cy="866110"/>
          </a:xfrm>
          <a:prstGeom prst="rect">
            <a:avLst/>
          </a:prstGeom>
        </p:spPr>
        <p:txBody>
          <a:bodyPr anchor="b">
            <a:normAutofit/>
          </a:bodyPr>
          <a:lstStyle/>
          <a:p>
            <a:r>
              <a:rPr lang="en-GB" dirty="0"/>
              <a:t>Identification of IoT Security environment</a:t>
            </a:r>
            <a:endParaRPr lang="en-US" dirty="0"/>
          </a:p>
        </p:txBody>
      </p:sp>
      <p:sp>
        <p:nvSpPr>
          <p:cNvPr id="4" name="Footer Placeholder 3">
            <a:extLst>
              <a:ext uri="{FF2B5EF4-FFF2-40B4-BE49-F238E27FC236}">
                <a16:creationId xmlns:a16="http://schemas.microsoft.com/office/drawing/2014/main" id="{0AA61A3F-769D-2344-8A38-061D1038FD06}"/>
              </a:ext>
            </a:extLst>
          </p:cNvPr>
          <p:cNvSpPr>
            <a:spLocks noGrp="1"/>
          </p:cNvSpPr>
          <p:nvPr>
            <p:ph type="ftr" sz="quarter" idx="3"/>
          </p:nvPr>
        </p:nvSpPr>
        <p:spPr>
          <a:xfrm>
            <a:off x="4038600" y="6388995"/>
            <a:ext cx="4114800" cy="365125"/>
          </a:xfrm>
          <a:prstGeom prst="rect">
            <a:avLst/>
          </a:prstGeom>
        </p:spPr>
        <p:txBody>
          <a:bodyPr anchor="ctr">
            <a:normAutofit/>
          </a:bodyPr>
          <a:lstStyle/>
          <a:p>
            <a:pPr algn="ctr">
              <a:spcAft>
                <a:spcPts val="600"/>
              </a:spcAft>
              <a:buFont typeface="Wingdings" panose="05000000000000000000" pitchFamily="2" charset="2"/>
              <a:buNone/>
            </a:pPr>
            <a:r>
              <a:rPr lang="en-US"/>
              <a:t>ADD SECTION NAME</a:t>
            </a:r>
          </a:p>
        </p:txBody>
      </p:sp>
      <p:graphicFrame>
        <p:nvGraphicFramePr>
          <p:cNvPr id="6" name="Content Placeholder 2">
            <a:extLst>
              <a:ext uri="{FF2B5EF4-FFF2-40B4-BE49-F238E27FC236}">
                <a16:creationId xmlns:a16="http://schemas.microsoft.com/office/drawing/2014/main" id="{B9A62489-2E0E-451A-817D-E2851E778125}"/>
              </a:ext>
            </a:extLst>
          </p:cNvPr>
          <p:cNvGraphicFramePr>
            <a:graphicFrameLocks noGrp="1"/>
          </p:cNvGraphicFramePr>
          <p:nvPr>
            <p:ph sz="quarter" idx="10"/>
            <p:extLst>
              <p:ext uri="{D42A27DB-BD31-4B8C-83A1-F6EECF244321}">
                <p14:modId xmlns:p14="http://schemas.microsoft.com/office/powerpoint/2010/main" val="1864709849"/>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669081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7A2C69-F176-8F49-809A-28033782238E}"/>
              </a:ext>
            </a:extLst>
          </p:cNvPr>
          <p:cNvSpPr>
            <a:spLocks noGrp="1"/>
          </p:cNvSpPr>
          <p:nvPr>
            <p:ph type="title"/>
          </p:nvPr>
        </p:nvSpPr>
        <p:spPr/>
        <p:txBody>
          <a:bodyPr/>
          <a:lstStyle/>
          <a:p>
            <a:r>
              <a:rPr lang="en-GB" dirty="0"/>
              <a:t>Modelling of threats and vulnerabilities</a:t>
            </a:r>
            <a:endParaRPr lang="en-US" dirty="0"/>
          </a:p>
        </p:txBody>
      </p:sp>
      <p:sp>
        <p:nvSpPr>
          <p:cNvPr id="3" name="Content Placeholder 2">
            <a:extLst>
              <a:ext uri="{FF2B5EF4-FFF2-40B4-BE49-F238E27FC236}">
                <a16:creationId xmlns:a16="http://schemas.microsoft.com/office/drawing/2014/main" id="{E09370F0-99FE-C84E-BD73-CE1364DCF0C8}"/>
              </a:ext>
            </a:extLst>
          </p:cNvPr>
          <p:cNvSpPr>
            <a:spLocks noGrp="1"/>
          </p:cNvSpPr>
          <p:nvPr>
            <p:ph sz="quarter" idx="10"/>
          </p:nvPr>
        </p:nvSpPr>
        <p:spPr/>
        <p:txBody>
          <a:bodyPr/>
          <a:lstStyle/>
          <a:p>
            <a:pPr hangingPunct="0"/>
            <a:r>
              <a:rPr lang="en-GB" dirty="0"/>
              <a:t>This addresses steps 5 and 6 of the method/process.</a:t>
            </a:r>
          </a:p>
          <a:p>
            <a:pPr hangingPunct="0"/>
            <a:r>
              <a:rPr lang="en-GB" dirty="0"/>
              <a:t>A vulnerability is classified as an exploitable weakness, where knowledge exists of the threats that could exploit those weaknesses. The level of vulnerability is determined by assessing what harm could be caused by an attack on each weakness. Thus to reinforce this set of statements: </a:t>
            </a:r>
          </a:p>
          <a:p>
            <a:pPr marL="342900" lvl="0" indent="-342900" hangingPunct="0">
              <a:buFont typeface="Arial" panose="020B0604020202020204" pitchFamily="34" charset="0"/>
              <a:buChar char="•"/>
            </a:pPr>
            <a:r>
              <a:rPr lang="en-GB" dirty="0"/>
              <a:t>A weakness within a system offers a potential point of attack for a threat agent. </a:t>
            </a:r>
          </a:p>
          <a:p>
            <a:pPr marL="342900" lvl="0" indent="-342900" hangingPunct="0">
              <a:buFont typeface="Arial" panose="020B0604020202020204" pitchFamily="34" charset="0"/>
              <a:buChar char="•"/>
            </a:pPr>
            <a:r>
              <a:rPr lang="en-GB" dirty="0"/>
              <a:t>Viable attacks will not necessarily be possible at all weaknesses. </a:t>
            </a:r>
          </a:p>
          <a:p>
            <a:pPr marL="342900" lvl="0" indent="-342900" hangingPunct="0">
              <a:buFont typeface="Arial" panose="020B0604020202020204" pitchFamily="34" charset="0"/>
              <a:buChar char="•"/>
            </a:pPr>
            <a:r>
              <a:rPr lang="en-GB" dirty="0"/>
              <a:t>Only where an attack could realistically be mounted can that be considered to be a vulnerability.</a:t>
            </a:r>
          </a:p>
        </p:txBody>
      </p:sp>
      <p:sp>
        <p:nvSpPr>
          <p:cNvPr id="4" name="Footer Placeholder 3">
            <a:extLst>
              <a:ext uri="{FF2B5EF4-FFF2-40B4-BE49-F238E27FC236}">
                <a16:creationId xmlns:a16="http://schemas.microsoft.com/office/drawing/2014/main" id="{5DCB32FD-97BF-B042-9C02-58594D562D86}"/>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249580300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79B62D-E85E-9643-886A-D6134FA1786F}"/>
              </a:ext>
            </a:extLst>
          </p:cNvPr>
          <p:cNvSpPr>
            <a:spLocks noGrp="1"/>
          </p:cNvSpPr>
          <p:nvPr>
            <p:ph type="title"/>
          </p:nvPr>
        </p:nvSpPr>
        <p:spPr>
          <a:xfrm>
            <a:off x="609759" y="274702"/>
            <a:ext cx="9525657" cy="866110"/>
          </a:xfrm>
          <a:prstGeom prst="rect">
            <a:avLst/>
          </a:prstGeom>
        </p:spPr>
        <p:txBody>
          <a:bodyPr anchor="b">
            <a:normAutofit/>
          </a:bodyPr>
          <a:lstStyle/>
          <a:p>
            <a:r>
              <a:rPr lang="en-US" dirty="0"/>
              <a:t>The metrics for determining attack viability</a:t>
            </a:r>
          </a:p>
        </p:txBody>
      </p:sp>
      <p:graphicFrame>
        <p:nvGraphicFramePr>
          <p:cNvPr id="6" name="Content Placeholder 2">
            <a:extLst>
              <a:ext uri="{FF2B5EF4-FFF2-40B4-BE49-F238E27FC236}">
                <a16:creationId xmlns:a16="http://schemas.microsoft.com/office/drawing/2014/main" id="{05BEA912-8F20-4B66-A55A-F68C14A5AE78}"/>
              </a:ext>
            </a:extLst>
          </p:cNvPr>
          <p:cNvGraphicFramePr>
            <a:graphicFrameLocks noGrp="1"/>
          </p:cNvGraphicFramePr>
          <p:nvPr>
            <p:ph sz="quarter" idx="10"/>
            <p:extLst>
              <p:ext uri="{D42A27DB-BD31-4B8C-83A1-F6EECF244321}">
                <p14:modId xmlns:p14="http://schemas.microsoft.com/office/powerpoint/2010/main" val="3862286750"/>
              </p:ext>
            </p:extLst>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0627137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D2C4AB-B1D0-974D-8302-881CA48E1FB2}"/>
              </a:ext>
            </a:extLst>
          </p:cNvPr>
          <p:cNvSpPr>
            <a:spLocks noGrp="1"/>
          </p:cNvSpPr>
          <p:nvPr>
            <p:ph type="title"/>
          </p:nvPr>
        </p:nvSpPr>
        <p:spPr/>
        <p:txBody>
          <a:bodyPr/>
          <a:lstStyle/>
          <a:p>
            <a:r>
              <a:rPr lang="en-US" dirty="0"/>
              <a:t>Determination of Risk</a:t>
            </a:r>
          </a:p>
        </p:txBody>
      </p:sp>
      <p:sp>
        <p:nvSpPr>
          <p:cNvPr id="3" name="Content Placeholder 2">
            <a:extLst>
              <a:ext uri="{FF2B5EF4-FFF2-40B4-BE49-F238E27FC236}">
                <a16:creationId xmlns:a16="http://schemas.microsoft.com/office/drawing/2014/main" id="{9E581DC2-B38F-A747-97BD-3E070E2DBCC2}"/>
              </a:ext>
            </a:extLst>
          </p:cNvPr>
          <p:cNvSpPr>
            <a:spLocks noGrp="1"/>
          </p:cNvSpPr>
          <p:nvPr>
            <p:ph sz="quarter" idx="10"/>
          </p:nvPr>
        </p:nvSpPr>
        <p:spPr/>
        <p:txBody>
          <a:bodyPr>
            <a:normAutofit lnSpcReduction="10000"/>
          </a:bodyPr>
          <a:lstStyle/>
          <a:p>
            <a:pPr hangingPunct="0"/>
            <a:r>
              <a:rPr lang="en-GB" dirty="0"/>
              <a:t>This addresses step 7 of the method/process.</a:t>
            </a:r>
          </a:p>
          <a:p>
            <a:pPr hangingPunct="0"/>
            <a:r>
              <a:rPr lang="en-GB" dirty="0"/>
              <a:t>Risk is defined in ETSI standards as the product of the likelihood of an attack (occurrence likelihood) and the impact of the attack on the system.</a:t>
            </a:r>
          </a:p>
          <a:p>
            <a:pPr hangingPunct="0"/>
            <a:r>
              <a:rPr lang="en-GB" dirty="0"/>
              <a:t>The likelihood of a threat occurring (occurrence likelihood) may be estimated with values from 1 to 3 from the summation of the metrics in the previous slide. Capability and motivation are each taken into account in the calculation of likelihood. A highly motivated and capable threat agent (e.g. a nation state with a cyber division) will be able to attack successfully even if the vulnerability rating is "beyond high" which results in a likelihood evaluation of possible.</a:t>
            </a:r>
          </a:p>
          <a:p>
            <a:r>
              <a:rPr lang="en-GB" dirty="0"/>
              <a:t>For an IoT device the calculation is exactly the same as for any other ICT device, system or service.</a:t>
            </a:r>
            <a:endParaRPr lang="en-US" dirty="0"/>
          </a:p>
        </p:txBody>
      </p:sp>
      <p:sp>
        <p:nvSpPr>
          <p:cNvPr id="4" name="Footer Placeholder 3">
            <a:extLst>
              <a:ext uri="{FF2B5EF4-FFF2-40B4-BE49-F238E27FC236}">
                <a16:creationId xmlns:a16="http://schemas.microsoft.com/office/drawing/2014/main" id="{56FD0897-FE31-394C-A18C-153D89011841}"/>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spTree>
    <p:extLst>
      <p:ext uri="{BB962C8B-B14F-4D97-AF65-F5344CB8AC3E}">
        <p14:creationId xmlns:p14="http://schemas.microsoft.com/office/powerpoint/2010/main" val="36800941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5C4997C0-BBBC-544F-B3E7-6B7B81A81375}"/>
              </a:ext>
            </a:extLst>
          </p:cNvPr>
          <p:cNvSpPr>
            <a:spLocks noGrp="1" noChangeArrowheads="1"/>
          </p:cNvSpPr>
          <p:nvPr>
            <p:ph type="title"/>
          </p:nvPr>
        </p:nvSpPr>
        <p:spPr/>
        <p:txBody>
          <a:bodyPr/>
          <a:lstStyle/>
          <a:p>
            <a:r>
              <a:rPr lang="en-GB" altLang="en-US" dirty="0"/>
              <a:t>Security or safety or privacy?</a:t>
            </a:r>
          </a:p>
        </p:txBody>
      </p:sp>
      <p:sp>
        <p:nvSpPr>
          <p:cNvPr id="13315" name="Rectangle 3">
            <a:extLst>
              <a:ext uri="{FF2B5EF4-FFF2-40B4-BE49-F238E27FC236}">
                <a16:creationId xmlns:a16="http://schemas.microsoft.com/office/drawing/2014/main" id="{5F16EB76-DE14-C14E-BBD7-C3F8E210F59B}"/>
              </a:ext>
            </a:extLst>
          </p:cNvPr>
          <p:cNvSpPr>
            <a:spLocks noGrp="1" noChangeArrowheads="1"/>
          </p:cNvSpPr>
          <p:nvPr>
            <p:ph sz="quarter" idx="10"/>
          </p:nvPr>
        </p:nvSpPr>
        <p:spPr/>
        <p:txBody>
          <a:bodyPr/>
          <a:lstStyle/>
          <a:p>
            <a:r>
              <a:rPr lang="en-GB" altLang="en-US" dirty="0"/>
              <a:t>Simple translation from English often confuses the issues</a:t>
            </a:r>
          </a:p>
          <a:p>
            <a:pPr marL="342900" indent="-342900">
              <a:buFont typeface="Arial" panose="020B0604020202020204" pitchFamily="34" charset="0"/>
              <a:buChar char="•"/>
            </a:pPr>
            <a:r>
              <a:rPr lang="en-GB" altLang="en-US" dirty="0"/>
              <a:t>Similarity of word in many languages leads to imprecise notion of security</a:t>
            </a:r>
          </a:p>
          <a:p>
            <a:pPr marL="702900" lvl="1" indent="-342900">
              <a:buFont typeface="Arial" panose="020B0604020202020204" pitchFamily="34" charset="0"/>
              <a:buChar char="•"/>
            </a:pPr>
            <a:r>
              <a:rPr lang="en-GB" altLang="en-US" sz="1800" b="1" i="1" dirty="0"/>
              <a:t>Often becomes confused with safety or privacy as well as security</a:t>
            </a:r>
          </a:p>
          <a:p>
            <a:endParaRPr lang="en-GB" altLang="en-US" dirty="0"/>
          </a:p>
          <a:p>
            <a:endParaRPr lang="en-GB" altLang="en-US" dirty="0"/>
          </a:p>
          <a:p>
            <a:r>
              <a:rPr lang="en-GB" altLang="en-US" dirty="0"/>
              <a:t>Confusion reigns</a:t>
            </a:r>
          </a:p>
          <a:p>
            <a:endParaRPr lang="en-GB" altLang="en-US" dirty="0"/>
          </a:p>
        </p:txBody>
      </p:sp>
    </p:spTree>
    <p:extLst>
      <p:ext uri="{BB962C8B-B14F-4D97-AF65-F5344CB8AC3E}">
        <p14:creationId xmlns:p14="http://schemas.microsoft.com/office/powerpoint/2010/main" val="22097426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52" name="Rectangle 2">
            <a:extLst>
              <a:ext uri="{FF2B5EF4-FFF2-40B4-BE49-F238E27FC236}">
                <a16:creationId xmlns:a16="http://schemas.microsoft.com/office/drawing/2014/main" id="{668E92D8-E2DF-254D-B068-03FA395B6B48}"/>
              </a:ext>
            </a:extLst>
          </p:cNvPr>
          <p:cNvSpPr>
            <a:spLocks noGrp="1" noChangeArrowheads="1"/>
          </p:cNvSpPr>
          <p:nvPr>
            <p:ph type="title"/>
          </p:nvPr>
        </p:nvSpPr>
        <p:spPr/>
        <p:txBody>
          <a:bodyPr/>
          <a:lstStyle/>
          <a:p>
            <a:pPr>
              <a:defRPr/>
            </a:pPr>
            <a:r>
              <a:rPr lang="en-GB"/>
              <a:t>Classification of risks</a:t>
            </a:r>
          </a:p>
        </p:txBody>
      </p:sp>
      <p:graphicFrame>
        <p:nvGraphicFramePr>
          <p:cNvPr id="284675" name="Object 3">
            <a:extLst>
              <a:ext uri="{FF2B5EF4-FFF2-40B4-BE49-F238E27FC236}">
                <a16:creationId xmlns:a16="http://schemas.microsoft.com/office/drawing/2014/main" id="{D7326873-DA4A-2249-84CA-C3F617DDCBD1}"/>
              </a:ext>
            </a:extLst>
          </p:cNvPr>
          <p:cNvGraphicFramePr>
            <a:graphicFrameLocks noGrp="1" noChangeAspect="1"/>
          </p:cNvGraphicFramePr>
          <p:nvPr>
            <p:ph sz="quarter" idx="10"/>
            <p:extLst>
              <p:ext uri="{D42A27DB-BD31-4B8C-83A1-F6EECF244321}">
                <p14:modId xmlns:p14="http://schemas.microsoft.com/office/powerpoint/2010/main" val="1878673309"/>
              </p:ext>
            </p:extLst>
          </p:nvPr>
        </p:nvGraphicFramePr>
        <p:xfrm>
          <a:off x="1838539" y="2103120"/>
          <a:ext cx="8517708" cy="3319272"/>
        </p:xfrm>
        <a:graphic>
          <a:graphicData uri="http://schemas.openxmlformats.org/presentationml/2006/ole">
            <mc:AlternateContent xmlns:mc="http://schemas.openxmlformats.org/markup-compatibility/2006">
              <mc:Choice xmlns:v="urn:schemas-microsoft-com:vml" Requires="v">
                <p:oleObj spid="_x0000_s21509" name="Document" r:id="rId4" imgW="6159500" imgH="2400300" progId="Word.Document.8">
                  <p:embed/>
                </p:oleObj>
              </mc:Choice>
              <mc:Fallback>
                <p:oleObj name="Document" r:id="rId4" imgW="6159500" imgH="2400300" progId="Word.Document.8">
                  <p:embed/>
                  <p:pic>
                    <p:nvPicPr>
                      <p:cNvPr id="284675" name="Object 3">
                        <a:extLst>
                          <a:ext uri="{FF2B5EF4-FFF2-40B4-BE49-F238E27FC236}">
                            <a16:creationId xmlns:a16="http://schemas.microsoft.com/office/drawing/2014/main" id="{D7326873-DA4A-2249-84CA-C3F617DDCBD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8539" y="2103120"/>
                        <a:ext cx="8517708" cy="3319272"/>
                      </a:xfrm>
                      <a:prstGeom prst="rect">
                        <a:avLst/>
                      </a:prstGeom>
                      <a:noFill/>
                      <a:ln>
                        <a:noFill/>
                      </a:ln>
                      <a:effectLst/>
                    </p:spPr>
                  </p:pic>
                </p:oleObj>
              </mc:Fallback>
            </mc:AlternateContent>
          </a:graphicData>
        </a:graphic>
      </p:graphicFrame>
      <p:sp>
        <p:nvSpPr>
          <p:cNvPr id="5" name="Slide Number Placeholder 4">
            <a:extLst>
              <a:ext uri="{FF2B5EF4-FFF2-40B4-BE49-F238E27FC236}">
                <a16:creationId xmlns:a16="http://schemas.microsoft.com/office/drawing/2014/main" id="{789E8C2E-58DA-F947-BE72-731C8692F04B}"/>
              </a:ext>
            </a:extLst>
          </p:cNvPr>
          <p:cNvSpPr>
            <a:spLocks noGrp="1"/>
          </p:cNvSpPr>
          <p:nvPr>
            <p:ph type="sldNum" sz="quarter" idx="4294967295"/>
          </p:nvPr>
        </p:nvSpPr>
        <p:spPr>
          <a:xfrm>
            <a:off x="11531600" y="6357938"/>
            <a:ext cx="660400" cy="365125"/>
          </a:xfrm>
          <a:prstGeom prst="rect">
            <a:avLst/>
          </a:prstGeom>
        </p:spPr>
        <p:txBody>
          <a:bodyPr vert="horz" wrap="square" lIns="91440" tIns="45720" rIns="91440" bIns="45720" numCol="1" anchor="ctr" anchorCtr="0" compatLnSpc="1">
            <a:prstTxWarp prst="textNoShape">
              <a:avLst/>
            </a:prstTxWarp>
          </a:bodyPr>
          <a:lstStyle>
            <a:defPPr>
              <a:defRPr lang="en-GB"/>
            </a:defPPr>
            <a:lvl1pPr algn="r" rtl="0" fontAlgn="base">
              <a:spcBef>
                <a:spcPct val="0"/>
              </a:spcBef>
              <a:spcAft>
                <a:spcPct val="0"/>
              </a:spcAft>
              <a:defRPr sz="1200" kern="1200">
                <a:solidFill>
                  <a:srgbClr val="898989"/>
                </a:solidFill>
                <a:latin typeface="Times New Roman" panose="02020603050405020304" pitchFamily="18" charset="0"/>
                <a:ea typeface="+mn-ea"/>
                <a:cs typeface="+mn-cs"/>
              </a:defRPr>
            </a:lvl1pPr>
            <a:lvl2pPr marL="457200" algn="l" rtl="0" fontAlgn="base">
              <a:spcBef>
                <a:spcPct val="0"/>
              </a:spcBef>
              <a:spcAft>
                <a:spcPct val="0"/>
              </a:spcAft>
              <a:defRPr sz="28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8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8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800" kern="1200">
                <a:solidFill>
                  <a:schemeClr val="tx1"/>
                </a:solidFill>
                <a:latin typeface="Times New Roman" panose="02020603050405020304" pitchFamily="18" charset="0"/>
                <a:ea typeface="+mn-ea"/>
                <a:cs typeface="+mn-cs"/>
              </a:defRPr>
            </a:lvl5pPr>
            <a:lvl6pPr marL="2286000" algn="l" defTabSz="914400" rtl="0" eaLnBrk="1" latinLnBrk="0" hangingPunct="1">
              <a:defRPr sz="2800" kern="1200">
                <a:solidFill>
                  <a:schemeClr val="tx1"/>
                </a:solidFill>
                <a:latin typeface="Times New Roman" panose="02020603050405020304" pitchFamily="18" charset="0"/>
                <a:ea typeface="+mn-ea"/>
                <a:cs typeface="+mn-cs"/>
              </a:defRPr>
            </a:lvl6pPr>
            <a:lvl7pPr marL="2743200" algn="l" defTabSz="914400" rtl="0" eaLnBrk="1" latinLnBrk="0" hangingPunct="1">
              <a:defRPr sz="2800" kern="1200">
                <a:solidFill>
                  <a:schemeClr val="tx1"/>
                </a:solidFill>
                <a:latin typeface="Times New Roman" panose="02020603050405020304" pitchFamily="18" charset="0"/>
                <a:ea typeface="+mn-ea"/>
                <a:cs typeface="+mn-cs"/>
              </a:defRPr>
            </a:lvl7pPr>
            <a:lvl8pPr marL="3200400" algn="l" defTabSz="914400" rtl="0" eaLnBrk="1" latinLnBrk="0" hangingPunct="1">
              <a:defRPr sz="2800" kern="1200">
                <a:solidFill>
                  <a:schemeClr val="tx1"/>
                </a:solidFill>
                <a:latin typeface="Times New Roman" panose="02020603050405020304" pitchFamily="18" charset="0"/>
                <a:ea typeface="+mn-ea"/>
                <a:cs typeface="+mn-cs"/>
              </a:defRPr>
            </a:lvl8pPr>
            <a:lvl9pPr marL="3657600" algn="l" defTabSz="914400" rtl="0" eaLnBrk="1" latinLnBrk="0" hangingPunct="1">
              <a:defRPr sz="2800" kern="1200">
                <a:solidFill>
                  <a:schemeClr val="tx1"/>
                </a:solidFill>
                <a:latin typeface="Times New Roman" panose="02020603050405020304" pitchFamily="18" charset="0"/>
                <a:ea typeface="+mn-ea"/>
                <a:cs typeface="+mn-cs"/>
              </a:defRPr>
            </a:lvl9pPr>
          </a:lstStyle>
          <a:p>
            <a:pPr eaLnBrk="1" hangingPunct="1"/>
            <a:fld id="{2058CD61-3BFA-7D40-874B-E0B17B440911}" type="slidenum">
              <a:rPr lang="en-GB" altLang="en-US" smtClean="0"/>
              <a:pPr/>
              <a:t>‹#›</a:t>
            </a:fld>
            <a:endParaRPr lang="en-GB" altLang="en-US" sz="1200">
              <a:solidFill>
                <a:srgbClr val="898989"/>
              </a:solidFill>
            </a:endParaRPr>
          </a:p>
        </p:txBody>
      </p:sp>
    </p:spTree>
    <p:extLst>
      <p:ext uri="{BB962C8B-B14F-4D97-AF65-F5344CB8AC3E}">
        <p14:creationId xmlns:p14="http://schemas.microsoft.com/office/powerpoint/2010/main" val="69008509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284675">
                                            <p:bg/>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75"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86F6281-859C-5647-9B9D-A58345C12959}"/>
              </a:ext>
            </a:extLst>
          </p:cNvPr>
          <p:cNvSpPr>
            <a:spLocks noGrp="1"/>
          </p:cNvSpPr>
          <p:nvPr>
            <p:ph type="body" sz="quarter" idx="16"/>
          </p:nvPr>
        </p:nvSpPr>
        <p:spPr/>
        <p:txBody>
          <a:bodyPr/>
          <a:lstStyle/>
          <a:p>
            <a:endParaRPr lang="en-US"/>
          </a:p>
        </p:txBody>
      </p:sp>
      <p:sp>
        <p:nvSpPr>
          <p:cNvPr id="480" name="Adding transposition"/>
          <p:cNvSpPr txBox="1">
            <a:spLocks noGrp="1"/>
          </p:cNvSpPr>
          <p:nvPr>
            <p:ph type="ctrTitle"/>
          </p:nvPr>
        </p:nvSpPr>
        <p:spPr>
          <a:prstGeom prst="rect">
            <a:avLst/>
          </a:prstGeom>
        </p:spPr>
        <p:txBody>
          <a:bodyPr/>
          <a:lstStyle/>
          <a:p>
            <a:r>
              <a:rPr lang="en-GB" dirty="0"/>
              <a:t>Applying best practices to IoT security</a:t>
            </a:r>
            <a:endParaRPr dirty="0"/>
          </a:p>
        </p:txBody>
      </p:sp>
      <p:sp>
        <p:nvSpPr>
          <p:cNvPr id="481" name="Section 4"/>
          <p:cNvSpPr txBox="1">
            <a:spLocks noGrp="1"/>
          </p:cNvSpPr>
          <p:nvPr>
            <p:ph type="body" sz="quarter" idx="13"/>
          </p:nvPr>
        </p:nvSpPr>
        <p:spPr>
          <a:prstGeom prst="rect">
            <a:avLst/>
          </a:prstGeom>
        </p:spPr>
        <p:txBody>
          <a:bodyPr/>
          <a:lstStyle/>
          <a:p>
            <a:r>
              <a:rPr dirty="0"/>
              <a:t>Section </a:t>
            </a:r>
            <a:r>
              <a:rPr lang="en-GB" dirty="0"/>
              <a:t>8</a:t>
            </a:r>
            <a:endParaRPr dirty="0"/>
          </a:p>
        </p:txBody>
      </p:sp>
      <p:sp>
        <p:nvSpPr>
          <p:cNvPr id="3" name="Text Placeholder 2">
            <a:extLst>
              <a:ext uri="{FF2B5EF4-FFF2-40B4-BE49-F238E27FC236}">
                <a16:creationId xmlns:a16="http://schemas.microsoft.com/office/drawing/2014/main" id="{F1932655-BD11-B74E-AAF8-D395BDE551A6}"/>
              </a:ext>
            </a:extLst>
          </p:cNvPr>
          <p:cNvSpPr>
            <a:spLocks noGrp="1"/>
          </p:cNvSpPr>
          <p:nvPr>
            <p:ph type="body" sz="quarter" idx="17"/>
          </p:nvPr>
        </p:nvSpPr>
        <p:spPr/>
        <p:txBody>
          <a:bodyPr/>
          <a:lstStyle/>
          <a:p>
            <a:endParaRPr lang="en-US"/>
          </a:p>
        </p:txBody>
      </p:sp>
    </p:spTree>
    <p:extLst>
      <p:ext uri="{BB962C8B-B14F-4D97-AF65-F5344CB8AC3E}">
        <p14:creationId xmlns:p14="http://schemas.microsoft.com/office/powerpoint/2010/main" val="41959279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p:txBody>
          <a:bodyPr/>
          <a:lstStyle/>
          <a:p>
            <a:r>
              <a:rPr lang="en-US" dirty="0"/>
              <a:t>Applying best practices to IoT Security 1/5</a:t>
            </a:r>
          </a:p>
        </p:txBody>
      </p:sp>
      <p:sp>
        <p:nvSpPr>
          <p:cNvPr id="3" name="Content Placeholder 2">
            <a:extLst>
              <a:ext uri="{FF2B5EF4-FFF2-40B4-BE49-F238E27FC236}">
                <a16:creationId xmlns:a16="http://schemas.microsoft.com/office/drawing/2014/main" id="{751918C7-402D-C948-A44A-D846260B54EE}"/>
              </a:ext>
            </a:extLst>
          </p:cNvPr>
          <p:cNvSpPr>
            <a:spLocks noGrp="1"/>
          </p:cNvSpPr>
          <p:nvPr>
            <p:ph sz="quarter" idx="10"/>
          </p:nvPr>
        </p:nvSpPr>
        <p:spPr>
          <a:xfrm>
            <a:off x="609759" y="1424903"/>
            <a:ext cx="11225625" cy="4680000"/>
          </a:xfrm>
        </p:spPr>
        <p:txBody>
          <a:bodyPr/>
          <a:lstStyle/>
          <a:p>
            <a:pPr hangingPunct="0"/>
            <a:r>
              <a:rPr lang="en-GB" dirty="0"/>
              <a:t>The consumer IoT document from TC CYBER provides basic guidance for organizations involved in the development and manufacturing of consumer IoT device which is summarized as follows:</a:t>
            </a:r>
          </a:p>
          <a:p>
            <a:pPr marL="342900" lvl="0" indent="-342900">
              <a:buFont typeface="Wingdings" panose="05000000000000000000" pitchFamily="2" charset="2"/>
              <a:buChar char="q"/>
            </a:pPr>
            <a:r>
              <a:rPr lang="en-US" dirty="0"/>
              <a:t>Not having universal default passwords</a:t>
            </a:r>
            <a:endParaRPr lang="en-GB" dirty="0"/>
          </a:p>
          <a:p>
            <a:pPr marL="342900" lvl="0" indent="-342900">
              <a:buFont typeface="Wingdings" panose="05000000000000000000" pitchFamily="2" charset="2"/>
              <a:buChar char="q"/>
            </a:pPr>
            <a:r>
              <a:rPr lang="en-US" dirty="0"/>
              <a:t>Implementing means to manage reports vulnerabilities</a:t>
            </a:r>
            <a:endParaRPr lang="en-GB" dirty="0"/>
          </a:p>
          <a:p>
            <a:pPr lvl="2"/>
            <a:r>
              <a:rPr lang="en-US" sz="1800" dirty="0"/>
              <a:t>Companies that provide internet-connected devices and services shall provide a public point of contact as part of a vulnerability disclosure policy in order that security researchers and others are able to report issues.</a:t>
            </a:r>
            <a:endParaRPr lang="en-GB" sz="1800" dirty="0"/>
          </a:p>
          <a:p>
            <a:pPr lvl="2"/>
            <a:r>
              <a:rPr lang="en-US" sz="1800" dirty="0"/>
              <a:t>Disclosed vulnerabilities should be acted on in a timely manner.</a:t>
            </a:r>
            <a:endParaRPr lang="en-GB" sz="1800" dirty="0"/>
          </a:p>
          <a:p>
            <a:pPr lvl="2"/>
            <a:r>
              <a:rPr lang="en-US" sz="1800" dirty="0"/>
              <a:t>Companies should continually monitor for, identify and rectify security vulnerabilities within products and services they sell, produce, have produced and services they operate as part of the product security lifecycle.</a:t>
            </a:r>
            <a:endParaRPr lang="en-GB" sz="1800" dirty="0"/>
          </a:p>
          <a:p>
            <a:endParaRPr lang="en-US" dirty="0"/>
          </a:p>
        </p:txBody>
      </p:sp>
    </p:spTree>
    <p:extLst>
      <p:ext uri="{BB962C8B-B14F-4D97-AF65-F5344CB8AC3E}">
        <p14:creationId xmlns:p14="http://schemas.microsoft.com/office/powerpoint/2010/main" val="72997581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p:txBody>
          <a:bodyPr/>
          <a:lstStyle/>
          <a:p>
            <a:r>
              <a:rPr lang="en-US" dirty="0"/>
              <a:t>Applying best practices to IoT Security 2/5</a:t>
            </a:r>
          </a:p>
        </p:txBody>
      </p:sp>
      <p:sp>
        <p:nvSpPr>
          <p:cNvPr id="3" name="Content Placeholder 2">
            <a:extLst>
              <a:ext uri="{FF2B5EF4-FFF2-40B4-BE49-F238E27FC236}">
                <a16:creationId xmlns:a16="http://schemas.microsoft.com/office/drawing/2014/main" id="{751918C7-402D-C948-A44A-D846260B54EE}"/>
              </a:ext>
            </a:extLst>
          </p:cNvPr>
          <p:cNvSpPr>
            <a:spLocks noGrp="1"/>
          </p:cNvSpPr>
          <p:nvPr>
            <p:ph sz="quarter" idx="10"/>
          </p:nvPr>
        </p:nvSpPr>
        <p:spPr>
          <a:xfrm>
            <a:off x="762159" y="1323303"/>
            <a:ext cx="11225625" cy="4680000"/>
          </a:xfrm>
        </p:spPr>
        <p:txBody>
          <a:bodyPr/>
          <a:lstStyle/>
          <a:p>
            <a:pPr marL="342900" lvl="0" indent="-342900">
              <a:buFont typeface="Wingdings" panose="05000000000000000000" pitchFamily="2" charset="2"/>
              <a:buChar char="q"/>
            </a:pPr>
            <a:r>
              <a:rPr lang="en-US" dirty="0"/>
              <a:t>Keep software updated</a:t>
            </a:r>
            <a:endParaRPr lang="en-GB" dirty="0"/>
          </a:p>
          <a:p>
            <a:pPr lvl="2"/>
            <a:r>
              <a:rPr lang="en-US" sz="1800" dirty="0"/>
              <a:t>All software components in consumer IoT devices should be securely updateable.</a:t>
            </a:r>
            <a:endParaRPr lang="en-GB" sz="1800" dirty="0"/>
          </a:p>
          <a:p>
            <a:pPr lvl="2"/>
            <a:r>
              <a:rPr lang="en-US" sz="1800" dirty="0"/>
              <a:t>The consumer should be informed by the appropriate entity, such as the manufacturer or service provider, that an update is required.</a:t>
            </a:r>
            <a:endParaRPr lang="en-GB" sz="1800" dirty="0"/>
          </a:p>
          <a:p>
            <a:pPr lvl="2"/>
            <a:r>
              <a:rPr lang="en-US" sz="1800" dirty="0"/>
              <a:t>When software components are updateable, </a:t>
            </a:r>
            <a:endParaRPr lang="en-GB" sz="1800" dirty="0"/>
          </a:p>
          <a:p>
            <a:pPr marL="342900" lvl="0" indent="-342900">
              <a:buFont typeface="Wingdings" panose="05000000000000000000" pitchFamily="2" charset="2"/>
              <a:buChar char="q"/>
            </a:pPr>
            <a:r>
              <a:rPr lang="en-US" dirty="0"/>
              <a:t>Securely store credentials and security-sensitive data</a:t>
            </a:r>
            <a:endParaRPr lang="en-GB" dirty="0"/>
          </a:p>
          <a:p>
            <a:pPr marL="342900" lvl="0" indent="-342900">
              <a:buFont typeface="Wingdings" panose="05000000000000000000" pitchFamily="2" charset="2"/>
              <a:buChar char="q"/>
            </a:pPr>
            <a:r>
              <a:rPr lang="en-US" dirty="0"/>
              <a:t>Communicate securely</a:t>
            </a:r>
            <a:endParaRPr lang="en-GB" dirty="0"/>
          </a:p>
          <a:p>
            <a:pPr marL="342900" lvl="0" indent="-342900">
              <a:buFont typeface="Wingdings" panose="05000000000000000000" pitchFamily="2" charset="2"/>
              <a:buChar char="q"/>
            </a:pPr>
            <a:r>
              <a:rPr lang="en-US" dirty="0"/>
              <a:t>Minimize exposed attack surfaces</a:t>
            </a:r>
            <a:endParaRPr lang="en-GB" dirty="0"/>
          </a:p>
          <a:p>
            <a:endParaRPr lang="en-US" dirty="0"/>
          </a:p>
        </p:txBody>
      </p:sp>
    </p:spTree>
    <p:extLst>
      <p:ext uri="{BB962C8B-B14F-4D97-AF65-F5344CB8AC3E}">
        <p14:creationId xmlns:p14="http://schemas.microsoft.com/office/powerpoint/2010/main" val="299888499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p:txBody>
          <a:bodyPr/>
          <a:lstStyle/>
          <a:p>
            <a:r>
              <a:rPr lang="en-US" dirty="0"/>
              <a:t>Applying best practices to IoT Security 3/5</a:t>
            </a:r>
          </a:p>
        </p:txBody>
      </p:sp>
      <p:sp>
        <p:nvSpPr>
          <p:cNvPr id="3" name="Content Placeholder 2">
            <a:extLst>
              <a:ext uri="{FF2B5EF4-FFF2-40B4-BE49-F238E27FC236}">
                <a16:creationId xmlns:a16="http://schemas.microsoft.com/office/drawing/2014/main" id="{751918C7-402D-C948-A44A-D846260B54EE}"/>
              </a:ext>
            </a:extLst>
          </p:cNvPr>
          <p:cNvSpPr>
            <a:spLocks noGrp="1"/>
          </p:cNvSpPr>
          <p:nvPr>
            <p:ph sz="quarter" idx="10"/>
          </p:nvPr>
        </p:nvSpPr>
        <p:spPr>
          <a:xfrm>
            <a:off x="609759" y="1333463"/>
            <a:ext cx="11225625" cy="4680000"/>
          </a:xfrm>
        </p:spPr>
        <p:txBody>
          <a:bodyPr/>
          <a:lstStyle/>
          <a:p>
            <a:pPr marL="342900" lvl="0" indent="-342900">
              <a:buFont typeface="Wingdings" panose="05000000000000000000" pitchFamily="2" charset="2"/>
              <a:buChar char="q"/>
            </a:pPr>
            <a:r>
              <a:rPr lang="en-US" sz="2000" dirty="0"/>
              <a:t>Ensure</a:t>
            </a:r>
            <a:r>
              <a:rPr lang="en-US" dirty="0"/>
              <a:t> software integrity</a:t>
            </a:r>
            <a:endParaRPr lang="en-GB" dirty="0"/>
          </a:p>
          <a:p>
            <a:pPr lvl="2"/>
            <a:r>
              <a:rPr lang="en-US" sz="1600" dirty="0"/>
              <a:t>Software on IoT devices should be verified using secure boot mechanisms, which require a hardware root of trust.</a:t>
            </a:r>
            <a:endParaRPr lang="en-GB" sz="1600" dirty="0"/>
          </a:p>
          <a:p>
            <a:pPr lvl="2"/>
            <a:r>
              <a:rPr lang="en-US" sz="1600" dirty="0"/>
              <a:t>If an unauthorized change is detected to the software, the device should alert the consumer and/or administrator to an issue and should not connect to wider networks than those necessary to perform the alerting function.</a:t>
            </a:r>
            <a:endParaRPr lang="en-GB" sz="1600" dirty="0"/>
          </a:p>
          <a:p>
            <a:pPr marL="342900" lvl="0" indent="-342900">
              <a:buFont typeface="Wingdings" panose="05000000000000000000" pitchFamily="2" charset="2"/>
              <a:buChar char="q"/>
            </a:pPr>
            <a:r>
              <a:rPr lang="en-US" sz="2000" dirty="0"/>
              <a:t>Ensure that personal data is protected</a:t>
            </a:r>
            <a:endParaRPr lang="en-GB" sz="2000" dirty="0"/>
          </a:p>
          <a:p>
            <a:pPr lvl="2"/>
            <a:r>
              <a:rPr lang="en-US" sz="1600" dirty="0"/>
              <a:t>Device manufacturers and service providers shall provide consumers with clear and transparent information about how their personal data is being used, by whom, and for what purposes, for each device and service. This also applies to third parties that can be involved, including advertisers.</a:t>
            </a:r>
            <a:endParaRPr lang="en-GB" sz="1600" dirty="0"/>
          </a:p>
          <a:p>
            <a:pPr lvl="2"/>
            <a:r>
              <a:rPr lang="en-US" sz="1600" dirty="0"/>
              <a:t>Where personal data is processed on the basis of consumers' consent, this consent shall be obtained in a valid way.</a:t>
            </a:r>
            <a:endParaRPr lang="en-GB" sz="1600" dirty="0"/>
          </a:p>
          <a:p>
            <a:pPr lvl="2"/>
            <a:r>
              <a:rPr lang="en-US" sz="1600" dirty="0"/>
              <a:t>Consumers who gave consent for the processing of their personal data shall be given the opportunity to it at any time.</a:t>
            </a:r>
            <a:endParaRPr lang="en-GB" sz="1600" dirty="0"/>
          </a:p>
          <a:p>
            <a:pPr marL="342900" lvl="0" indent="-342900">
              <a:buFont typeface="Wingdings" panose="05000000000000000000" pitchFamily="2" charset="2"/>
              <a:buChar char="q"/>
            </a:pPr>
            <a:r>
              <a:rPr lang="en-US" sz="2000" dirty="0"/>
              <a:t>Make systems resilient to outages</a:t>
            </a:r>
            <a:endParaRPr lang="en-GB" sz="2000" dirty="0"/>
          </a:p>
          <a:p>
            <a:pPr lvl="2"/>
            <a:r>
              <a:rPr lang="en-US" sz="1600" dirty="0"/>
              <a:t>Resilience should be built in to IoT devices and services where required by their usage or by other relying systems, taking into account the possibility of outages of data networks and power.</a:t>
            </a:r>
            <a:endParaRPr lang="en-GB" sz="1600" dirty="0"/>
          </a:p>
          <a:p>
            <a:pPr lvl="2"/>
            <a:r>
              <a:rPr lang="en-US" sz="1600" dirty="0"/>
              <a:t>As far as reasonably possible, IoT services should remain operating and locally functional in the case of a loss of network and should recover cleanly in the case of restoration of a loss of power.</a:t>
            </a:r>
            <a:endParaRPr lang="en-GB" sz="1600" dirty="0"/>
          </a:p>
          <a:p>
            <a:pPr lvl="2"/>
            <a:r>
              <a:rPr lang="en-US" sz="1600" dirty="0"/>
              <a:t>.</a:t>
            </a:r>
            <a:endParaRPr lang="en-GB" sz="1600" dirty="0"/>
          </a:p>
          <a:p>
            <a:endParaRPr lang="en-US" dirty="0"/>
          </a:p>
        </p:txBody>
      </p:sp>
    </p:spTree>
    <p:extLst>
      <p:ext uri="{BB962C8B-B14F-4D97-AF65-F5344CB8AC3E}">
        <p14:creationId xmlns:p14="http://schemas.microsoft.com/office/powerpoint/2010/main" val="359027622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p:txBody>
          <a:bodyPr/>
          <a:lstStyle/>
          <a:p>
            <a:r>
              <a:rPr lang="en-US" dirty="0"/>
              <a:t>Applying best practices to IoT Security 4/5</a:t>
            </a:r>
          </a:p>
        </p:txBody>
      </p:sp>
      <p:sp>
        <p:nvSpPr>
          <p:cNvPr id="3" name="Content Placeholder 2">
            <a:extLst>
              <a:ext uri="{FF2B5EF4-FFF2-40B4-BE49-F238E27FC236}">
                <a16:creationId xmlns:a16="http://schemas.microsoft.com/office/drawing/2014/main" id="{751918C7-402D-C948-A44A-D846260B54EE}"/>
              </a:ext>
            </a:extLst>
          </p:cNvPr>
          <p:cNvSpPr>
            <a:spLocks noGrp="1"/>
          </p:cNvSpPr>
          <p:nvPr>
            <p:ph sz="quarter" idx="10"/>
          </p:nvPr>
        </p:nvSpPr>
        <p:spPr>
          <a:xfrm>
            <a:off x="609759" y="1424903"/>
            <a:ext cx="11225625" cy="4680000"/>
          </a:xfrm>
        </p:spPr>
        <p:txBody>
          <a:bodyPr/>
          <a:lstStyle/>
          <a:p>
            <a:pPr marL="342900" lvl="0" indent="-342900">
              <a:buFont typeface="Wingdings" panose="05000000000000000000" pitchFamily="2" charset="2"/>
              <a:buChar char="q"/>
            </a:pPr>
            <a:r>
              <a:rPr lang="en-US" sz="2000" dirty="0"/>
              <a:t>Examine system telemetry data</a:t>
            </a:r>
            <a:endParaRPr lang="en-GB" sz="2000" dirty="0"/>
          </a:p>
          <a:p>
            <a:pPr lvl="2"/>
            <a:r>
              <a:rPr lang="en-US" sz="1600" dirty="0"/>
              <a:t>If telemetry data is collected from IoT devices and services, such as usage and measurement data, it should be examined for security anomalies.</a:t>
            </a:r>
            <a:endParaRPr lang="en-GB" sz="1600" dirty="0"/>
          </a:p>
          <a:p>
            <a:pPr lvl="2"/>
            <a:r>
              <a:rPr lang="en-US" sz="1600" dirty="0"/>
              <a:t>If telemetry data is collected from IoT devices and services, the processing of personal data should be kept to a minimum and such data should be anonymized.</a:t>
            </a:r>
            <a:endParaRPr lang="en-GB" sz="1600" dirty="0"/>
          </a:p>
          <a:p>
            <a:pPr lvl="2"/>
            <a:r>
              <a:rPr lang="en-US" sz="1600" dirty="0"/>
              <a:t>If telemetry data is collected from IoT devices and services, consumers shall be provided with information on what telemetry data is collected and the reasons for this.</a:t>
            </a:r>
            <a:endParaRPr lang="en-GB" sz="1600" dirty="0"/>
          </a:p>
          <a:p>
            <a:pPr marL="342900" lvl="0" indent="-342900">
              <a:buFont typeface="Wingdings" panose="05000000000000000000" pitchFamily="2" charset="2"/>
              <a:buChar char="q"/>
            </a:pPr>
            <a:r>
              <a:rPr lang="en-US" sz="2000" dirty="0"/>
              <a:t>Make it easy for consumers to delete personal data</a:t>
            </a:r>
            <a:endParaRPr lang="en-GB" sz="2000" dirty="0"/>
          </a:p>
          <a:p>
            <a:pPr lvl="2"/>
            <a:r>
              <a:rPr lang="en-US" sz="1600" dirty="0"/>
              <a:t>Devices and services should be configured such that personal data can easily be removed from them when there is a transfer of ownership, when the consumer wishes to delete it, when the consumer wishes to remove a service from the device and/or when the consumer wishes to dispose of the device.</a:t>
            </a:r>
            <a:endParaRPr lang="en-GB" sz="1600" dirty="0"/>
          </a:p>
          <a:p>
            <a:pPr lvl="2"/>
            <a:r>
              <a:rPr lang="en-US" sz="1600" dirty="0"/>
              <a:t>Consumers should be given clear instructions on how to delete their personal data.</a:t>
            </a:r>
            <a:endParaRPr lang="en-GB" sz="1600" dirty="0"/>
          </a:p>
          <a:p>
            <a:pPr lvl="2"/>
            <a:r>
              <a:rPr lang="en-US" sz="1600" dirty="0"/>
              <a:t>Consumers should be provided with clear confirmation that personal data has been deleted from services, devices and applications.</a:t>
            </a:r>
            <a:endParaRPr lang="en-GB" sz="1600" dirty="0"/>
          </a:p>
          <a:p>
            <a:endParaRPr lang="en-US" dirty="0"/>
          </a:p>
        </p:txBody>
      </p:sp>
    </p:spTree>
    <p:extLst>
      <p:ext uri="{BB962C8B-B14F-4D97-AF65-F5344CB8AC3E}">
        <p14:creationId xmlns:p14="http://schemas.microsoft.com/office/powerpoint/2010/main" val="146547672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p:txBody>
          <a:bodyPr/>
          <a:lstStyle/>
          <a:p>
            <a:r>
              <a:rPr lang="en-US" dirty="0"/>
              <a:t>Applying best practices to IoT Security 5/5</a:t>
            </a:r>
          </a:p>
        </p:txBody>
      </p:sp>
      <p:sp>
        <p:nvSpPr>
          <p:cNvPr id="3" name="Content Placeholder 2">
            <a:extLst>
              <a:ext uri="{FF2B5EF4-FFF2-40B4-BE49-F238E27FC236}">
                <a16:creationId xmlns:a16="http://schemas.microsoft.com/office/drawing/2014/main" id="{751918C7-402D-C948-A44A-D846260B54EE}"/>
              </a:ext>
            </a:extLst>
          </p:cNvPr>
          <p:cNvSpPr>
            <a:spLocks noGrp="1"/>
          </p:cNvSpPr>
          <p:nvPr>
            <p:ph sz="quarter" idx="10"/>
          </p:nvPr>
        </p:nvSpPr>
        <p:spPr>
          <a:xfrm>
            <a:off x="609759" y="1424903"/>
            <a:ext cx="11225625" cy="4680000"/>
          </a:xfrm>
        </p:spPr>
        <p:txBody>
          <a:bodyPr/>
          <a:lstStyle/>
          <a:p>
            <a:pPr marL="342900" lvl="0" indent="-342900">
              <a:buFont typeface="Wingdings" panose="05000000000000000000" pitchFamily="2" charset="2"/>
              <a:buChar char="q"/>
            </a:pPr>
            <a:r>
              <a:rPr lang="en-US" dirty="0"/>
              <a:t>Make installation and maintenance of devices easy</a:t>
            </a:r>
            <a:endParaRPr lang="en-GB" dirty="0"/>
          </a:p>
          <a:p>
            <a:pPr lvl="2"/>
            <a:r>
              <a:rPr lang="en-US" dirty="0"/>
              <a:t>Installation and maintenance of IoT devices should employ minimal steps and should follow security best practice on usability. Consumers should also be provided with guidance on how to securely set up their device</a:t>
            </a:r>
            <a:endParaRPr lang="en-GB" dirty="0"/>
          </a:p>
          <a:p>
            <a:pPr marL="342900" lvl="0" indent="-342900">
              <a:buFont typeface="Wingdings" panose="05000000000000000000" pitchFamily="2" charset="2"/>
              <a:buChar char="q"/>
            </a:pPr>
            <a:r>
              <a:rPr lang="en-US" dirty="0"/>
              <a:t>Validate input data</a:t>
            </a:r>
            <a:endParaRPr lang="en-GB" dirty="0"/>
          </a:p>
          <a:p>
            <a:pPr lvl="2"/>
            <a:r>
              <a:rPr lang="en-US" dirty="0"/>
              <a:t>Data input via user interfaces and transferred via application programming interfaces (APIs) or between networks in services and devices shall be validated.</a:t>
            </a:r>
            <a:endParaRPr lang="en-GB" dirty="0"/>
          </a:p>
          <a:p>
            <a:endParaRPr lang="en-US" dirty="0"/>
          </a:p>
        </p:txBody>
      </p:sp>
    </p:spTree>
    <p:extLst>
      <p:ext uri="{BB962C8B-B14F-4D97-AF65-F5344CB8AC3E}">
        <p14:creationId xmlns:p14="http://schemas.microsoft.com/office/powerpoint/2010/main" val="365147791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7B35B5-E27F-B943-A8E5-50F8690A9154}"/>
              </a:ext>
            </a:extLst>
          </p:cNvPr>
          <p:cNvSpPr>
            <a:spLocks noGrp="1"/>
          </p:cNvSpPr>
          <p:nvPr>
            <p:ph type="title"/>
          </p:nvPr>
        </p:nvSpPr>
        <p:spPr>
          <a:xfrm>
            <a:off x="609759" y="274702"/>
            <a:ext cx="9525657" cy="866110"/>
          </a:xfrm>
          <a:prstGeom prst="rect">
            <a:avLst/>
          </a:prstGeom>
        </p:spPr>
        <p:txBody>
          <a:bodyPr anchor="b">
            <a:normAutofit/>
          </a:bodyPr>
          <a:lstStyle/>
          <a:p>
            <a:r>
              <a:rPr lang="en-US" dirty="0"/>
              <a:t>Configuring IoT Devices</a:t>
            </a:r>
          </a:p>
        </p:txBody>
      </p:sp>
      <p:graphicFrame>
        <p:nvGraphicFramePr>
          <p:cNvPr id="6" name="Content Placeholder 2">
            <a:extLst>
              <a:ext uri="{FF2B5EF4-FFF2-40B4-BE49-F238E27FC236}">
                <a16:creationId xmlns:a16="http://schemas.microsoft.com/office/drawing/2014/main" id="{56578888-75CE-4711-B014-2CCBD3A22AA2}"/>
              </a:ext>
            </a:extLst>
          </p:cNvPr>
          <p:cNvGraphicFramePr>
            <a:graphicFrameLocks noGrp="1"/>
          </p:cNvGraphicFramePr>
          <p:nvPr>
            <p:ph sz="quarter" idx="10"/>
          </p:nvPr>
        </p:nvGraphicFramePr>
        <p:xfrm>
          <a:off x="609758" y="1600571"/>
          <a:ext cx="11225625" cy="4680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7218862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12375C-1FF5-478A-BEE3-200DAD4E415C}"/>
              </a:ext>
            </a:extLst>
          </p:cNvPr>
          <p:cNvSpPr>
            <a:spLocks noGrp="1"/>
          </p:cNvSpPr>
          <p:nvPr>
            <p:ph type="title"/>
          </p:nvPr>
        </p:nvSpPr>
        <p:spPr/>
        <p:txBody>
          <a:bodyPr/>
          <a:lstStyle/>
          <a:p>
            <a:r>
              <a:rPr lang="en-GB" dirty="0"/>
              <a:t>Critical recommendation for IoT Devices</a:t>
            </a:r>
          </a:p>
        </p:txBody>
      </p:sp>
      <p:sp>
        <p:nvSpPr>
          <p:cNvPr id="4" name="Footer Placeholder 3">
            <a:extLst>
              <a:ext uri="{FF2B5EF4-FFF2-40B4-BE49-F238E27FC236}">
                <a16:creationId xmlns:a16="http://schemas.microsoft.com/office/drawing/2014/main" id="{5D9C4C85-0EB5-4E2A-8A53-9474709D8314}"/>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pic>
        <p:nvPicPr>
          <p:cNvPr id="6" name="Picture 5">
            <a:extLst>
              <a:ext uri="{FF2B5EF4-FFF2-40B4-BE49-F238E27FC236}">
                <a16:creationId xmlns:a16="http://schemas.microsoft.com/office/drawing/2014/main" id="{913E8553-A3D2-4A0D-8381-B452CD33424B}"/>
              </a:ext>
            </a:extLst>
          </p:cNvPr>
          <p:cNvPicPr>
            <a:picLocks noChangeAspect="1"/>
          </p:cNvPicPr>
          <p:nvPr/>
        </p:nvPicPr>
        <p:blipFill>
          <a:blip r:embed="rId2"/>
          <a:stretch>
            <a:fillRect/>
          </a:stretch>
        </p:blipFill>
        <p:spPr>
          <a:xfrm>
            <a:off x="5290957" y="3063874"/>
            <a:ext cx="1948460" cy="1085353"/>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7" name="Oval 6">
            <a:extLst>
              <a:ext uri="{FF2B5EF4-FFF2-40B4-BE49-F238E27FC236}">
                <a16:creationId xmlns:a16="http://schemas.microsoft.com/office/drawing/2014/main" id="{6B7C2E98-B0D1-4853-A05D-F9CB2F266798}"/>
              </a:ext>
            </a:extLst>
          </p:cNvPr>
          <p:cNvSpPr/>
          <p:nvPr/>
        </p:nvSpPr>
        <p:spPr>
          <a:xfrm>
            <a:off x="2993066" y="5056524"/>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2" name="Oval 11">
            <a:extLst>
              <a:ext uri="{FF2B5EF4-FFF2-40B4-BE49-F238E27FC236}">
                <a16:creationId xmlns:a16="http://schemas.microsoft.com/office/drawing/2014/main" id="{F44480F8-15E9-464E-94A3-D52B8C1B09BB}"/>
              </a:ext>
            </a:extLst>
          </p:cNvPr>
          <p:cNvSpPr/>
          <p:nvPr/>
        </p:nvSpPr>
        <p:spPr>
          <a:xfrm>
            <a:off x="7176977" y="5042491"/>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3" name="Oval 12">
            <a:extLst>
              <a:ext uri="{FF2B5EF4-FFF2-40B4-BE49-F238E27FC236}">
                <a16:creationId xmlns:a16="http://schemas.microsoft.com/office/drawing/2014/main" id="{92778E4C-EE8C-4C49-8961-471BBDF04211}"/>
              </a:ext>
            </a:extLst>
          </p:cNvPr>
          <p:cNvSpPr/>
          <p:nvPr/>
        </p:nvSpPr>
        <p:spPr>
          <a:xfrm>
            <a:off x="4986670" y="4968063"/>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4" name="Oval 13">
            <a:extLst>
              <a:ext uri="{FF2B5EF4-FFF2-40B4-BE49-F238E27FC236}">
                <a16:creationId xmlns:a16="http://schemas.microsoft.com/office/drawing/2014/main" id="{964AAA6A-4B67-46F0-8A8B-EFB465EA2427}"/>
              </a:ext>
            </a:extLst>
          </p:cNvPr>
          <p:cNvSpPr/>
          <p:nvPr/>
        </p:nvSpPr>
        <p:spPr>
          <a:xfrm>
            <a:off x="901111" y="5056524"/>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5" name="Oval 14">
            <a:extLst>
              <a:ext uri="{FF2B5EF4-FFF2-40B4-BE49-F238E27FC236}">
                <a16:creationId xmlns:a16="http://schemas.microsoft.com/office/drawing/2014/main" id="{F527B2D3-767C-437A-B422-A7F7DE99E50B}"/>
              </a:ext>
            </a:extLst>
          </p:cNvPr>
          <p:cNvSpPr/>
          <p:nvPr/>
        </p:nvSpPr>
        <p:spPr>
          <a:xfrm>
            <a:off x="9198934" y="4968062"/>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6" name="Oval 15">
            <a:extLst>
              <a:ext uri="{FF2B5EF4-FFF2-40B4-BE49-F238E27FC236}">
                <a16:creationId xmlns:a16="http://schemas.microsoft.com/office/drawing/2014/main" id="{C97FAC20-643D-4A61-B161-DAC5ACAF44B2}"/>
              </a:ext>
            </a:extLst>
          </p:cNvPr>
          <p:cNvSpPr/>
          <p:nvPr/>
        </p:nvSpPr>
        <p:spPr>
          <a:xfrm>
            <a:off x="790353" y="3274827"/>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7" name="Oval 16">
            <a:extLst>
              <a:ext uri="{FF2B5EF4-FFF2-40B4-BE49-F238E27FC236}">
                <a16:creationId xmlns:a16="http://schemas.microsoft.com/office/drawing/2014/main" id="{DDBB05C3-1C9A-4411-8D31-251E1BD8C2D6}"/>
              </a:ext>
            </a:extLst>
          </p:cNvPr>
          <p:cNvSpPr/>
          <p:nvPr/>
        </p:nvSpPr>
        <p:spPr>
          <a:xfrm>
            <a:off x="790353" y="1801476"/>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8" name="Oval 17">
            <a:extLst>
              <a:ext uri="{FF2B5EF4-FFF2-40B4-BE49-F238E27FC236}">
                <a16:creationId xmlns:a16="http://schemas.microsoft.com/office/drawing/2014/main" id="{2E01CBED-619C-48EE-846B-6394219CAF70}"/>
              </a:ext>
            </a:extLst>
          </p:cNvPr>
          <p:cNvSpPr/>
          <p:nvPr/>
        </p:nvSpPr>
        <p:spPr>
          <a:xfrm>
            <a:off x="2698013" y="1179471"/>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9" name="Oval 18">
            <a:extLst>
              <a:ext uri="{FF2B5EF4-FFF2-40B4-BE49-F238E27FC236}">
                <a16:creationId xmlns:a16="http://schemas.microsoft.com/office/drawing/2014/main" id="{505D600A-0F6C-4447-9B76-77170D711568}"/>
              </a:ext>
            </a:extLst>
          </p:cNvPr>
          <p:cNvSpPr/>
          <p:nvPr/>
        </p:nvSpPr>
        <p:spPr>
          <a:xfrm>
            <a:off x="4789968" y="1179471"/>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0" name="Oval 19">
            <a:extLst>
              <a:ext uri="{FF2B5EF4-FFF2-40B4-BE49-F238E27FC236}">
                <a16:creationId xmlns:a16="http://schemas.microsoft.com/office/drawing/2014/main" id="{C202F71E-0C6F-4D2C-A2D0-544177D8E4B1}"/>
              </a:ext>
            </a:extLst>
          </p:cNvPr>
          <p:cNvSpPr/>
          <p:nvPr/>
        </p:nvSpPr>
        <p:spPr>
          <a:xfrm>
            <a:off x="6738630" y="1177048"/>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1" name="Oval 20">
            <a:extLst>
              <a:ext uri="{FF2B5EF4-FFF2-40B4-BE49-F238E27FC236}">
                <a16:creationId xmlns:a16="http://schemas.microsoft.com/office/drawing/2014/main" id="{D4ABEC58-EF9D-444E-9921-24B17A07CD49}"/>
              </a:ext>
            </a:extLst>
          </p:cNvPr>
          <p:cNvSpPr/>
          <p:nvPr/>
        </p:nvSpPr>
        <p:spPr>
          <a:xfrm>
            <a:off x="9726355" y="3681077"/>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2" name="Oval 21">
            <a:extLst>
              <a:ext uri="{FF2B5EF4-FFF2-40B4-BE49-F238E27FC236}">
                <a16:creationId xmlns:a16="http://schemas.microsoft.com/office/drawing/2014/main" id="{85BF8B36-1099-4A70-BDCA-29C83A19424B}"/>
              </a:ext>
            </a:extLst>
          </p:cNvPr>
          <p:cNvSpPr/>
          <p:nvPr/>
        </p:nvSpPr>
        <p:spPr>
          <a:xfrm>
            <a:off x="9787446" y="2352131"/>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3" name="Oval 22">
            <a:extLst>
              <a:ext uri="{FF2B5EF4-FFF2-40B4-BE49-F238E27FC236}">
                <a16:creationId xmlns:a16="http://schemas.microsoft.com/office/drawing/2014/main" id="{67104F54-952C-4A64-9757-05EB20E70F0B}"/>
              </a:ext>
            </a:extLst>
          </p:cNvPr>
          <p:cNvSpPr/>
          <p:nvPr/>
        </p:nvSpPr>
        <p:spPr>
          <a:xfrm>
            <a:off x="8737235" y="1198115"/>
            <a:ext cx="1796902" cy="1244009"/>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5" name="TextBox 24">
            <a:extLst>
              <a:ext uri="{FF2B5EF4-FFF2-40B4-BE49-F238E27FC236}">
                <a16:creationId xmlns:a16="http://schemas.microsoft.com/office/drawing/2014/main" id="{19AE3F4E-0AD3-46D3-A703-2FB6FA5207A1}"/>
              </a:ext>
            </a:extLst>
          </p:cNvPr>
          <p:cNvSpPr txBox="1"/>
          <p:nvPr/>
        </p:nvSpPr>
        <p:spPr>
          <a:xfrm flipH="1">
            <a:off x="2900696" y="1363679"/>
            <a:ext cx="1391535" cy="738664"/>
          </a:xfrm>
          <a:prstGeom prst="rect">
            <a:avLst/>
          </a:prstGeom>
          <a:noFill/>
        </p:spPr>
        <p:txBody>
          <a:bodyPr wrap="square" rtlCol="0">
            <a:spAutoFit/>
          </a:bodyPr>
          <a:lstStyle/>
          <a:p>
            <a:r>
              <a:rPr lang="en-GB" sz="1400" dirty="0">
                <a:solidFill>
                  <a:schemeClr val="tx2"/>
                </a:solidFill>
              </a:rPr>
              <a:t>Implementing a service trusted computing base</a:t>
            </a:r>
          </a:p>
        </p:txBody>
      </p:sp>
      <p:sp>
        <p:nvSpPr>
          <p:cNvPr id="26" name="TextBox 25">
            <a:extLst>
              <a:ext uri="{FF2B5EF4-FFF2-40B4-BE49-F238E27FC236}">
                <a16:creationId xmlns:a16="http://schemas.microsoft.com/office/drawing/2014/main" id="{505D307A-48C8-4158-852C-C568E49B86F7}"/>
              </a:ext>
            </a:extLst>
          </p:cNvPr>
          <p:cNvSpPr txBox="1"/>
          <p:nvPr/>
        </p:nvSpPr>
        <p:spPr>
          <a:xfrm flipH="1">
            <a:off x="5004074" y="1385826"/>
            <a:ext cx="1391535" cy="738664"/>
          </a:xfrm>
          <a:prstGeom prst="rect">
            <a:avLst/>
          </a:prstGeom>
          <a:noFill/>
        </p:spPr>
        <p:txBody>
          <a:bodyPr wrap="square" rtlCol="0">
            <a:spAutoFit/>
          </a:bodyPr>
          <a:lstStyle/>
          <a:p>
            <a:r>
              <a:rPr lang="en-GB" sz="1400" dirty="0">
                <a:solidFill>
                  <a:schemeClr val="tx2"/>
                </a:solidFill>
              </a:rPr>
              <a:t>Define an organisation root of trust</a:t>
            </a:r>
          </a:p>
        </p:txBody>
      </p:sp>
      <p:sp>
        <p:nvSpPr>
          <p:cNvPr id="27" name="TextBox 26">
            <a:extLst>
              <a:ext uri="{FF2B5EF4-FFF2-40B4-BE49-F238E27FC236}">
                <a16:creationId xmlns:a16="http://schemas.microsoft.com/office/drawing/2014/main" id="{3B380F7D-9D85-4414-9BD1-EAC48BA35F67}"/>
              </a:ext>
            </a:extLst>
          </p:cNvPr>
          <p:cNvSpPr txBox="1"/>
          <p:nvPr/>
        </p:nvSpPr>
        <p:spPr>
          <a:xfrm flipH="1">
            <a:off x="7039348" y="1482215"/>
            <a:ext cx="1391535" cy="523220"/>
          </a:xfrm>
          <a:prstGeom prst="rect">
            <a:avLst/>
          </a:prstGeom>
          <a:noFill/>
        </p:spPr>
        <p:txBody>
          <a:bodyPr wrap="square" rtlCol="0">
            <a:spAutoFit/>
          </a:bodyPr>
          <a:lstStyle/>
          <a:p>
            <a:r>
              <a:rPr lang="en-GB" sz="1400" dirty="0">
                <a:solidFill>
                  <a:schemeClr val="tx2"/>
                </a:solidFill>
              </a:rPr>
              <a:t>Define a boot strap method</a:t>
            </a:r>
          </a:p>
        </p:txBody>
      </p:sp>
      <p:sp>
        <p:nvSpPr>
          <p:cNvPr id="29" name="TextBox 28">
            <a:extLst>
              <a:ext uri="{FF2B5EF4-FFF2-40B4-BE49-F238E27FC236}">
                <a16:creationId xmlns:a16="http://schemas.microsoft.com/office/drawing/2014/main" id="{6D925201-5EB3-4222-AE68-248022C8CFE2}"/>
              </a:ext>
            </a:extLst>
          </p:cNvPr>
          <p:cNvSpPr txBox="1"/>
          <p:nvPr/>
        </p:nvSpPr>
        <p:spPr>
          <a:xfrm flipH="1">
            <a:off x="8939919" y="1304236"/>
            <a:ext cx="1391535" cy="830997"/>
          </a:xfrm>
          <a:prstGeom prst="rect">
            <a:avLst/>
          </a:prstGeom>
          <a:noFill/>
        </p:spPr>
        <p:txBody>
          <a:bodyPr wrap="square" rtlCol="0">
            <a:spAutoFit/>
          </a:bodyPr>
          <a:lstStyle/>
          <a:p>
            <a:r>
              <a:rPr lang="en-GB" sz="1200" dirty="0">
                <a:solidFill>
                  <a:schemeClr val="tx2"/>
                </a:solidFill>
              </a:rPr>
              <a:t>Define a security infrastructure for systems exposed to public internet</a:t>
            </a:r>
          </a:p>
        </p:txBody>
      </p:sp>
      <p:sp>
        <p:nvSpPr>
          <p:cNvPr id="30" name="TextBox 29">
            <a:extLst>
              <a:ext uri="{FF2B5EF4-FFF2-40B4-BE49-F238E27FC236}">
                <a16:creationId xmlns:a16="http://schemas.microsoft.com/office/drawing/2014/main" id="{B35ACED1-9C02-4DDF-979A-22C1D6EF9F3A}"/>
              </a:ext>
            </a:extLst>
          </p:cNvPr>
          <p:cNvSpPr txBox="1"/>
          <p:nvPr/>
        </p:nvSpPr>
        <p:spPr>
          <a:xfrm flipH="1">
            <a:off x="10227785" y="2591408"/>
            <a:ext cx="1391535" cy="738664"/>
          </a:xfrm>
          <a:prstGeom prst="rect">
            <a:avLst/>
          </a:prstGeom>
          <a:noFill/>
        </p:spPr>
        <p:txBody>
          <a:bodyPr wrap="square" rtlCol="0">
            <a:spAutoFit/>
          </a:bodyPr>
          <a:lstStyle/>
          <a:p>
            <a:r>
              <a:rPr lang="en-GB" sz="1400" dirty="0">
                <a:solidFill>
                  <a:schemeClr val="tx2"/>
                </a:solidFill>
              </a:rPr>
              <a:t>Define a persistent storage model</a:t>
            </a:r>
          </a:p>
        </p:txBody>
      </p:sp>
      <p:sp>
        <p:nvSpPr>
          <p:cNvPr id="31" name="TextBox 30">
            <a:extLst>
              <a:ext uri="{FF2B5EF4-FFF2-40B4-BE49-F238E27FC236}">
                <a16:creationId xmlns:a16="http://schemas.microsoft.com/office/drawing/2014/main" id="{54CDCB1C-BC4D-42E1-9B90-DC6D6EDE8D47}"/>
              </a:ext>
            </a:extLst>
          </p:cNvPr>
          <p:cNvSpPr txBox="1"/>
          <p:nvPr/>
        </p:nvSpPr>
        <p:spPr>
          <a:xfrm flipH="1">
            <a:off x="10108686" y="3859222"/>
            <a:ext cx="1391535" cy="738664"/>
          </a:xfrm>
          <a:prstGeom prst="rect">
            <a:avLst/>
          </a:prstGeom>
          <a:noFill/>
        </p:spPr>
        <p:txBody>
          <a:bodyPr wrap="square" rtlCol="0">
            <a:spAutoFit/>
          </a:bodyPr>
          <a:lstStyle/>
          <a:p>
            <a:r>
              <a:rPr lang="en-GB" sz="1400" dirty="0">
                <a:solidFill>
                  <a:schemeClr val="tx2"/>
                </a:solidFill>
              </a:rPr>
              <a:t>Define an administration model</a:t>
            </a:r>
          </a:p>
        </p:txBody>
      </p:sp>
      <p:sp>
        <p:nvSpPr>
          <p:cNvPr id="32" name="TextBox 31">
            <a:extLst>
              <a:ext uri="{FF2B5EF4-FFF2-40B4-BE49-F238E27FC236}">
                <a16:creationId xmlns:a16="http://schemas.microsoft.com/office/drawing/2014/main" id="{D332B87E-B3FD-49BC-8247-D7F59EFAC3B4}"/>
              </a:ext>
            </a:extLst>
          </p:cNvPr>
          <p:cNvSpPr txBox="1"/>
          <p:nvPr/>
        </p:nvSpPr>
        <p:spPr>
          <a:xfrm flipH="1">
            <a:off x="9532018" y="5134837"/>
            <a:ext cx="1391535" cy="954107"/>
          </a:xfrm>
          <a:prstGeom prst="rect">
            <a:avLst/>
          </a:prstGeom>
          <a:noFill/>
        </p:spPr>
        <p:txBody>
          <a:bodyPr wrap="square" rtlCol="0">
            <a:spAutoFit/>
          </a:bodyPr>
          <a:lstStyle/>
          <a:p>
            <a:r>
              <a:rPr lang="en-GB" sz="1400" dirty="0">
                <a:solidFill>
                  <a:schemeClr val="tx2"/>
                </a:solidFill>
              </a:rPr>
              <a:t>Define systems logging and monitoring approach</a:t>
            </a:r>
          </a:p>
        </p:txBody>
      </p:sp>
      <p:sp>
        <p:nvSpPr>
          <p:cNvPr id="33" name="TextBox 32">
            <a:extLst>
              <a:ext uri="{FF2B5EF4-FFF2-40B4-BE49-F238E27FC236}">
                <a16:creationId xmlns:a16="http://schemas.microsoft.com/office/drawing/2014/main" id="{0A0E0E2B-4111-422F-98C9-140E32DE4EC8}"/>
              </a:ext>
            </a:extLst>
          </p:cNvPr>
          <p:cNvSpPr txBox="1"/>
          <p:nvPr/>
        </p:nvSpPr>
        <p:spPr>
          <a:xfrm flipH="1">
            <a:off x="7379660" y="5295163"/>
            <a:ext cx="1391535" cy="738664"/>
          </a:xfrm>
          <a:prstGeom prst="rect">
            <a:avLst/>
          </a:prstGeom>
          <a:noFill/>
        </p:spPr>
        <p:txBody>
          <a:bodyPr wrap="square" rtlCol="0">
            <a:spAutoFit/>
          </a:bodyPr>
          <a:lstStyle/>
          <a:p>
            <a:r>
              <a:rPr lang="en-GB" sz="1400" dirty="0">
                <a:solidFill>
                  <a:schemeClr val="tx2"/>
                </a:solidFill>
              </a:rPr>
              <a:t>Define an incident response model</a:t>
            </a:r>
          </a:p>
        </p:txBody>
      </p:sp>
      <p:sp>
        <p:nvSpPr>
          <p:cNvPr id="34" name="TextBox 33">
            <a:extLst>
              <a:ext uri="{FF2B5EF4-FFF2-40B4-BE49-F238E27FC236}">
                <a16:creationId xmlns:a16="http://schemas.microsoft.com/office/drawing/2014/main" id="{AD5DB68C-072D-4A49-80E7-C959BF31A58E}"/>
              </a:ext>
            </a:extLst>
          </p:cNvPr>
          <p:cNvSpPr txBox="1"/>
          <p:nvPr/>
        </p:nvSpPr>
        <p:spPr>
          <a:xfrm flipH="1">
            <a:off x="5179830" y="5236768"/>
            <a:ext cx="1391535" cy="523220"/>
          </a:xfrm>
          <a:prstGeom prst="rect">
            <a:avLst/>
          </a:prstGeom>
          <a:noFill/>
        </p:spPr>
        <p:txBody>
          <a:bodyPr wrap="square" rtlCol="0">
            <a:spAutoFit/>
          </a:bodyPr>
          <a:lstStyle/>
          <a:p>
            <a:r>
              <a:rPr lang="en-GB" sz="1400" dirty="0">
                <a:solidFill>
                  <a:schemeClr val="tx2"/>
                </a:solidFill>
              </a:rPr>
              <a:t>Define a recovery model</a:t>
            </a:r>
          </a:p>
        </p:txBody>
      </p:sp>
      <p:sp>
        <p:nvSpPr>
          <p:cNvPr id="35" name="TextBox 34">
            <a:extLst>
              <a:ext uri="{FF2B5EF4-FFF2-40B4-BE49-F238E27FC236}">
                <a16:creationId xmlns:a16="http://schemas.microsoft.com/office/drawing/2014/main" id="{61B07BD3-237C-4BF8-A206-80786651B2F7}"/>
              </a:ext>
            </a:extLst>
          </p:cNvPr>
          <p:cNvSpPr txBox="1"/>
          <p:nvPr/>
        </p:nvSpPr>
        <p:spPr>
          <a:xfrm flipH="1">
            <a:off x="3201731" y="5236768"/>
            <a:ext cx="1391535" cy="738664"/>
          </a:xfrm>
          <a:prstGeom prst="rect">
            <a:avLst/>
          </a:prstGeom>
          <a:noFill/>
        </p:spPr>
        <p:txBody>
          <a:bodyPr wrap="square" rtlCol="0">
            <a:spAutoFit/>
          </a:bodyPr>
          <a:lstStyle/>
          <a:p>
            <a:r>
              <a:rPr lang="en-GB" sz="1400" dirty="0">
                <a:solidFill>
                  <a:schemeClr val="tx2"/>
                </a:solidFill>
              </a:rPr>
              <a:t>Define a sunsetting model</a:t>
            </a:r>
          </a:p>
        </p:txBody>
      </p:sp>
      <p:sp>
        <p:nvSpPr>
          <p:cNvPr id="36" name="TextBox 35">
            <a:extLst>
              <a:ext uri="{FF2B5EF4-FFF2-40B4-BE49-F238E27FC236}">
                <a16:creationId xmlns:a16="http://schemas.microsoft.com/office/drawing/2014/main" id="{BF1E5F20-1E99-4BFA-A276-84501635985F}"/>
              </a:ext>
            </a:extLst>
          </p:cNvPr>
          <p:cNvSpPr txBox="1"/>
          <p:nvPr/>
        </p:nvSpPr>
        <p:spPr>
          <a:xfrm flipH="1">
            <a:off x="1208126" y="5309196"/>
            <a:ext cx="1391535" cy="738664"/>
          </a:xfrm>
          <a:prstGeom prst="rect">
            <a:avLst/>
          </a:prstGeom>
          <a:noFill/>
        </p:spPr>
        <p:txBody>
          <a:bodyPr wrap="square" rtlCol="0">
            <a:spAutoFit/>
          </a:bodyPr>
          <a:lstStyle/>
          <a:p>
            <a:r>
              <a:rPr lang="en-GB" sz="1400" dirty="0">
                <a:solidFill>
                  <a:schemeClr val="tx2"/>
                </a:solidFill>
              </a:rPr>
              <a:t>Define a set of security classification</a:t>
            </a:r>
          </a:p>
        </p:txBody>
      </p:sp>
      <p:sp>
        <p:nvSpPr>
          <p:cNvPr id="37" name="TextBox 36">
            <a:extLst>
              <a:ext uri="{FF2B5EF4-FFF2-40B4-BE49-F238E27FC236}">
                <a16:creationId xmlns:a16="http://schemas.microsoft.com/office/drawing/2014/main" id="{B506BF4C-3CFF-4214-8E2D-CBE0581698D4}"/>
              </a:ext>
            </a:extLst>
          </p:cNvPr>
          <p:cNvSpPr txBox="1"/>
          <p:nvPr/>
        </p:nvSpPr>
        <p:spPr>
          <a:xfrm flipH="1">
            <a:off x="1103794" y="3401894"/>
            <a:ext cx="1391535" cy="954107"/>
          </a:xfrm>
          <a:prstGeom prst="rect">
            <a:avLst/>
          </a:prstGeom>
          <a:noFill/>
        </p:spPr>
        <p:txBody>
          <a:bodyPr wrap="square" rtlCol="0">
            <a:spAutoFit/>
          </a:bodyPr>
          <a:lstStyle/>
          <a:p>
            <a:r>
              <a:rPr lang="en-GB" sz="1400" dirty="0">
                <a:solidFill>
                  <a:schemeClr val="tx2"/>
                </a:solidFill>
              </a:rPr>
              <a:t>Define classification for sets of data types</a:t>
            </a:r>
          </a:p>
        </p:txBody>
      </p:sp>
      <p:sp>
        <p:nvSpPr>
          <p:cNvPr id="38" name="TextBox 37">
            <a:extLst>
              <a:ext uri="{FF2B5EF4-FFF2-40B4-BE49-F238E27FC236}">
                <a16:creationId xmlns:a16="http://schemas.microsoft.com/office/drawing/2014/main" id="{D5D1587A-120E-40F5-92D0-75734A111AA6}"/>
              </a:ext>
            </a:extLst>
          </p:cNvPr>
          <p:cNvSpPr txBox="1"/>
          <p:nvPr/>
        </p:nvSpPr>
        <p:spPr>
          <a:xfrm flipH="1">
            <a:off x="978897" y="1963960"/>
            <a:ext cx="1391535" cy="900246"/>
          </a:xfrm>
          <a:prstGeom prst="rect">
            <a:avLst/>
          </a:prstGeom>
          <a:noFill/>
        </p:spPr>
        <p:txBody>
          <a:bodyPr wrap="square" rtlCol="0">
            <a:spAutoFit/>
          </a:bodyPr>
          <a:lstStyle/>
          <a:p>
            <a:r>
              <a:rPr lang="en-GB" sz="1050" dirty="0">
                <a:solidFill>
                  <a:schemeClr val="tx2"/>
                </a:solidFill>
              </a:rPr>
              <a:t>Have a defined securely classification and Implement technology Policy for Service Providers only</a:t>
            </a:r>
          </a:p>
        </p:txBody>
      </p:sp>
    </p:spTree>
    <p:extLst>
      <p:ext uri="{BB962C8B-B14F-4D97-AF65-F5344CB8AC3E}">
        <p14:creationId xmlns:p14="http://schemas.microsoft.com/office/powerpoint/2010/main" val="312976233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12375C-1FF5-478A-BEE3-200DAD4E415C}"/>
              </a:ext>
            </a:extLst>
          </p:cNvPr>
          <p:cNvSpPr>
            <a:spLocks noGrp="1"/>
          </p:cNvSpPr>
          <p:nvPr>
            <p:ph type="title"/>
          </p:nvPr>
        </p:nvSpPr>
        <p:spPr/>
        <p:txBody>
          <a:bodyPr/>
          <a:lstStyle/>
          <a:p>
            <a:r>
              <a:rPr lang="en-GB" dirty="0"/>
              <a:t>Highly Priority recommendation for IoT Devices</a:t>
            </a:r>
          </a:p>
        </p:txBody>
      </p:sp>
      <p:sp>
        <p:nvSpPr>
          <p:cNvPr id="4" name="Footer Placeholder 3">
            <a:extLst>
              <a:ext uri="{FF2B5EF4-FFF2-40B4-BE49-F238E27FC236}">
                <a16:creationId xmlns:a16="http://schemas.microsoft.com/office/drawing/2014/main" id="{5D9C4C85-0EB5-4E2A-8A53-9474709D8314}"/>
              </a:ext>
            </a:extLst>
          </p:cNvPr>
          <p:cNvSpPr>
            <a:spLocks noGrp="1"/>
          </p:cNvSpPr>
          <p:nvPr>
            <p:ph type="ftr" sz="quarter" idx="3"/>
          </p:nvPr>
        </p:nvSpPr>
        <p:spPr/>
        <p:txBody>
          <a:bodyPr/>
          <a:lstStyle/>
          <a:p>
            <a:pPr algn="ctr">
              <a:buFont typeface="Wingdings" panose="05000000000000000000" pitchFamily="2" charset="2"/>
              <a:buNone/>
            </a:pPr>
            <a:r>
              <a:rPr lang="en-US"/>
              <a:t>ADD SECTION NAME</a:t>
            </a:r>
            <a:endParaRPr lang="en-US" dirty="0"/>
          </a:p>
        </p:txBody>
      </p:sp>
      <p:pic>
        <p:nvPicPr>
          <p:cNvPr id="6" name="Picture 5">
            <a:extLst>
              <a:ext uri="{FF2B5EF4-FFF2-40B4-BE49-F238E27FC236}">
                <a16:creationId xmlns:a16="http://schemas.microsoft.com/office/drawing/2014/main" id="{913E8553-A3D2-4A0D-8381-B452CD33424B}"/>
              </a:ext>
            </a:extLst>
          </p:cNvPr>
          <p:cNvPicPr>
            <a:picLocks noChangeAspect="1"/>
          </p:cNvPicPr>
          <p:nvPr/>
        </p:nvPicPr>
        <p:blipFill>
          <a:blip r:embed="rId2"/>
          <a:stretch>
            <a:fillRect/>
          </a:stretch>
        </p:blipFill>
        <p:spPr>
          <a:xfrm>
            <a:off x="5290957" y="3063874"/>
            <a:ext cx="1948460" cy="1085353"/>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7" name="Oval 6">
            <a:extLst>
              <a:ext uri="{FF2B5EF4-FFF2-40B4-BE49-F238E27FC236}">
                <a16:creationId xmlns:a16="http://schemas.microsoft.com/office/drawing/2014/main" id="{6B7C2E98-B0D1-4853-A05D-F9CB2F266798}"/>
              </a:ext>
            </a:extLst>
          </p:cNvPr>
          <p:cNvSpPr/>
          <p:nvPr/>
        </p:nvSpPr>
        <p:spPr>
          <a:xfrm>
            <a:off x="2993066" y="5056524"/>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2" name="Oval 11">
            <a:extLst>
              <a:ext uri="{FF2B5EF4-FFF2-40B4-BE49-F238E27FC236}">
                <a16:creationId xmlns:a16="http://schemas.microsoft.com/office/drawing/2014/main" id="{F44480F8-15E9-464E-94A3-D52B8C1B09BB}"/>
              </a:ext>
            </a:extLst>
          </p:cNvPr>
          <p:cNvSpPr/>
          <p:nvPr/>
        </p:nvSpPr>
        <p:spPr>
          <a:xfrm>
            <a:off x="7191154" y="4995696"/>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3" name="Oval 12">
            <a:extLst>
              <a:ext uri="{FF2B5EF4-FFF2-40B4-BE49-F238E27FC236}">
                <a16:creationId xmlns:a16="http://schemas.microsoft.com/office/drawing/2014/main" id="{92778E4C-EE8C-4C49-8961-471BBDF04211}"/>
              </a:ext>
            </a:extLst>
          </p:cNvPr>
          <p:cNvSpPr/>
          <p:nvPr/>
        </p:nvSpPr>
        <p:spPr>
          <a:xfrm>
            <a:off x="5000847" y="4921268"/>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4" name="Oval 13">
            <a:extLst>
              <a:ext uri="{FF2B5EF4-FFF2-40B4-BE49-F238E27FC236}">
                <a16:creationId xmlns:a16="http://schemas.microsoft.com/office/drawing/2014/main" id="{964AAA6A-4B67-46F0-8A8B-EFB465EA2427}"/>
              </a:ext>
            </a:extLst>
          </p:cNvPr>
          <p:cNvSpPr/>
          <p:nvPr/>
        </p:nvSpPr>
        <p:spPr>
          <a:xfrm>
            <a:off x="894022" y="4995694"/>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5" name="Oval 14">
            <a:extLst>
              <a:ext uri="{FF2B5EF4-FFF2-40B4-BE49-F238E27FC236}">
                <a16:creationId xmlns:a16="http://schemas.microsoft.com/office/drawing/2014/main" id="{F527B2D3-767C-437A-B422-A7F7DE99E50B}"/>
              </a:ext>
            </a:extLst>
          </p:cNvPr>
          <p:cNvSpPr/>
          <p:nvPr/>
        </p:nvSpPr>
        <p:spPr>
          <a:xfrm>
            <a:off x="9213111" y="4921267"/>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6" name="Oval 15">
            <a:extLst>
              <a:ext uri="{FF2B5EF4-FFF2-40B4-BE49-F238E27FC236}">
                <a16:creationId xmlns:a16="http://schemas.microsoft.com/office/drawing/2014/main" id="{C97FAC20-643D-4A61-B161-DAC5ACAF44B2}"/>
              </a:ext>
            </a:extLst>
          </p:cNvPr>
          <p:cNvSpPr/>
          <p:nvPr/>
        </p:nvSpPr>
        <p:spPr>
          <a:xfrm>
            <a:off x="790353" y="3274827"/>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7" name="Oval 16">
            <a:extLst>
              <a:ext uri="{FF2B5EF4-FFF2-40B4-BE49-F238E27FC236}">
                <a16:creationId xmlns:a16="http://schemas.microsoft.com/office/drawing/2014/main" id="{DDBB05C3-1C9A-4411-8D31-251E1BD8C2D6}"/>
              </a:ext>
            </a:extLst>
          </p:cNvPr>
          <p:cNvSpPr/>
          <p:nvPr/>
        </p:nvSpPr>
        <p:spPr>
          <a:xfrm>
            <a:off x="609758" y="1801476"/>
            <a:ext cx="2010506" cy="1262398"/>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8" name="Oval 17">
            <a:extLst>
              <a:ext uri="{FF2B5EF4-FFF2-40B4-BE49-F238E27FC236}">
                <a16:creationId xmlns:a16="http://schemas.microsoft.com/office/drawing/2014/main" id="{2E01CBED-619C-48EE-846B-6394219CAF70}"/>
              </a:ext>
            </a:extLst>
          </p:cNvPr>
          <p:cNvSpPr/>
          <p:nvPr/>
        </p:nvSpPr>
        <p:spPr>
          <a:xfrm>
            <a:off x="2713436" y="1216524"/>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19" name="Oval 18">
            <a:extLst>
              <a:ext uri="{FF2B5EF4-FFF2-40B4-BE49-F238E27FC236}">
                <a16:creationId xmlns:a16="http://schemas.microsoft.com/office/drawing/2014/main" id="{505D600A-0F6C-4447-9B76-77170D711568}"/>
              </a:ext>
            </a:extLst>
          </p:cNvPr>
          <p:cNvSpPr/>
          <p:nvPr/>
        </p:nvSpPr>
        <p:spPr>
          <a:xfrm>
            <a:off x="4802937" y="1219872"/>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0" name="Oval 19">
            <a:extLst>
              <a:ext uri="{FF2B5EF4-FFF2-40B4-BE49-F238E27FC236}">
                <a16:creationId xmlns:a16="http://schemas.microsoft.com/office/drawing/2014/main" id="{C202F71E-0C6F-4D2C-A2D0-544177D8E4B1}"/>
              </a:ext>
            </a:extLst>
          </p:cNvPr>
          <p:cNvSpPr/>
          <p:nvPr/>
        </p:nvSpPr>
        <p:spPr>
          <a:xfrm>
            <a:off x="6733450" y="1211130"/>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1" name="Oval 20">
            <a:extLst>
              <a:ext uri="{FF2B5EF4-FFF2-40B4-BE49-F238E27FC236}">
                <a16:creationId xmlns:a16="http://schemas.microsoft.com/office/drawing/2014/main" id="{D4ABEC58-EF9D-444E-9921-24B17A07CD49}"/>
              </a:ext>
            </a:extLst>
          </p:cNvPr>
          <p:cNvSpPr/>
          <p:nvPr/>
        </p:nvSpPr>
        <p:spPr>
          <a:xfrm>
            <a:off x="9845823" y="3559755"/>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2" name="Oval 21">
            <a:extLst>
              <a:ext uri="{FF2B5EF4-FFF2-40B4-BE49-F238E27FC236}">
                <a16:creationId xmlns:a16="http://schemas.microsoft.com/office/drawing/2014/main" id="{85BF8B36-1099-4A70-BDCA-29C83A19424B}"/>
              </a:ext>
            </a:extLst>
          </p:cNvPr>
          <p:cNvSpPr/>
          <p:nvPr/>
        </p:nvSpPr>
        <p:spPr>
          <a:xfrm>
            <a:off x="10044995" y="2220879"/>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3" name="Oval 22">
            <a:extLst>
              <a:ext uri="{FF2B5EF4-FFF2-40B4-BE49-F238E27FC236}">
                <a16:creationId xmlns:a16="http://schemas.microsoft.com/office/drawing/2014/main" id="{67104F54-952C-4A64-9757-05EB20E70F0B}"/>
              </a:ext>
            </a:extLst>
          </p:cNvPr>
          <p:cNvSpPr/>
          <p:nvPr/>
        </p:nvSpPr>
        <p:spPr>
          <a:xfrm>
            <a:off x="8652808" y="1270295"/>
            <a:ext cx="1796902" cy="1244009"/>
          </a:xfrm>
          <a:prstGeom prst="ellipse">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err="1"/>
          </a:p>
        </p:txBody>
      </p:sp>
      <p:sp>
        <p:nvSpPr>
          <p:cNvPr id="25" name="TextBox 24">
            <a:extLst>
              <a:ext uri="{FF2B5EF4-FFF2-40B4-BE49-F238E27FC236}">
                <a16:creationId xmlns:a16="http://schemas.microsoft.com/office/drawing/2014/main" id="{19AE3F4E-0AD3-46D3-A703-2FB6FA5207A1}"/>
              </a:ext>
            </a:extLst>
          </p:cNvPr>
          <p:cNvSpPr txBox="1"/>
          <p:nvPr/>
        </p:nvSpPr>
        <p:spPr>
          <a:xfrm flipH="1">
            <a:off x="2900696" y="1363679"/>
            <a:ext cx="1391535" cy="738664"/>
          </a:xfrm>
          <a:prstGeom prst="rect">
            <a:avLst/>
          </a:prstGeom>
          <a:noFill/>
        </p:spPr>
        <p:txBody>
          <a:bodyPr wrap="square" rtlCol="0">
            <a:spAutoFit/>
          </a:bodyPr>
          <a:lstStyle/>
          <a:p>
            <a:r>
              <a:rPr lang="en-GB" sz="1400" dirty="0">
                <a:solidFill>
                  <a:schemeClr val="tx2"/>
                </a:solidFill>
              </a:rPr>
              <a:t>Define a clear authorization model</a:t>
            </a:r>
          </a:p>
        </p:txBody>
      </p:sp>
      <p:sp>
        <p:nvSpPr>
          <p:cNvPr id="26" name="TextBox 25">
            <a:extLst>
              <a:ext uri="{FF2B5EF4-FFF2-40B4-BE49-F238E27FC236}">
                <a16:creationId xmlns:a16="http://schemas.microsoft.com/office/drawing/2014/main" id="{505D307A-48C8-4158-852C-C568E49B86F7}"/>
              </a:ext>
            </a:extLst>
          </p:cNvPr>
          <p:cNvSpPr txBox="1"/>
          <p:nvPr/>
        </p:nvSpPr>
        <p:spPr>
          <a:xfrm flipH="1">
            <a:off x="5004074" y="1385826"/>
            <a:ext cx="1391535" cy="738664"/>
          </a:xfrm>
          <a:prstGeom prst="rect">
            <a:avLst/>
          </a:prstGeom>
          <a:noFill/>
        </p:spPr>
        <p:txBody>
          <a:bodyPr wrap="square" rtlCol="0">
            <a:spAutoFit/>
          </a:bodyPr>
          <a:lstStyle/>
          <a:p>
            <a:r>
              <a:rPr lang="en-GB" sz="1400" dirty="0">
                <a:solidFill>
                  <a:schemeClr val="tx2"/>
                </a:solidFill>
              </a:rPr>
              <a:t>Manage the cryptographic architecture</a:t>
            </a:r>
          </a:p>
        </p:txBody>
      </p:sp>
      <p:sp>
        <p:nvSpPr>
          <p:cNvPr id="27" name="TextBox 26">
            <a:extLst>
              <a:ext uri="{FF2B5EF4-FFF2-40B4-BE49-F238E27FC236}">
                <a16:creationId xmlns:a16="http://schemas.microsoft.com/office/drawing/2014/main" id="{3B380F7D-9D85-4414-9BD1-EAC48BA35F67}"/>
              </a:ext>
            </a:extLst>
          </p:cNvPr>
          <p:cNvSpPr txBox="1"/>
          <p:nvPr/>
        </p:nvSpPr>
        <p:spPr>
          <a:xfrm flipH="1">
            <a:off x="7039348" y="1482215"/>
            <a:ext cx="1391535" cy="738664"/>
          </a:xfrm>
          <a:prstGeom prst="rect">
            <a:avLst/>
          </a:prstGeom>
          <a:noFill/>
        </p:spPr>
        <p:txBody>
          <a:bodyPr wrap="square" rtlCol="0">
            <a:spAutoFit/>
          </a:bodyPr>
          <a:lstStyle/>
          <a:p>
            <a:r>
              <a:rPr lang="en-GB" sz="1400" dirty="0">
                <a:solidFill>
                  <a:schemeClr val="tx2"/>
                </a:solidFill>
              </a:rPr>
              <a:t>Define a communication model</a:t>
            </a:r>
          </a:p>
        </p:txBody>
      </p:sp>
      <p:sp>
        <p:nvSpPr>
          <p:cNvPr id="29" name="TextBox 28">
            <a:extLst>
              <a:ext uri="{FF2B5EF4-FFF2-40B4-BE49-F238E27FC236}">
                <a16:creationId xmlns:a16="http://schemas.microsoft.com/office/drawing/2014/main" id="{6D925201-5EB3-4222-AE68-248022C8CFE2}"/>
              </a:ext>
            </a:extLst>
          </p:cNvPr>
          <p:cNvSpPr txBox="1"/>
          <p:nvPr/>
        </p:nvSpPr>
        <p:spPr>
          <a:xfrm flipH="1">
            <a:off x="8966249" y="1466206"/>
            <a:ext cx="1391535" cy="646331"/>
          </a:xfrm>
          <a:prstGeom prst="rect">
            <a:avLst/>
          </a:prstGeom>
          <a:noFill/>
        </p:spPr>
        <p:txBody>
          <a:bodyPr wrap="square" rtlCol="0">
            <a:spAutoFit/>
          </a:bodyPr>
          <a:lstStyle/>
          <a:p>
            <a:r>
              <a:rPr lang="en-GB" sz="1200" dirty="0">
                <a:solidFill>
                  <a:schemeClr val="tx2"/>
                </a:solidFill>
              </a:rPr>
              <a:t>Use network authentication services</a:t>
            </a:r>
          </a:p>
        </p:txBody>
      </p:sp>
      <p:sp>
        <p:nvSpPr>
          <p:cNvPr id="30" name="TextBox 29">
            <a:extLst>
              <a:ext uri="{FF2B5EF4-FFF2-40B4-BE49-F238E27FC236}">
                <a16:creationId xmlns:a16="http://schemas.microsoft.com/office/drawing/2014/main" id="{B35ACED1-9C02-4DDF-979A-22C1D6EF9F3A}"/>
              </a:ext>
            </a:extLst>
          </p:cNvPr>
          <p:cNvSpPr txBox="1"/>
          <p:nvPr/>
        </p:nvSpPr>
        <p:spPr>
          <a:xfrm flipH="1">
            <a:off x="10266920" y="2437562"/>
            <a:ext cx="1391535" cy="738664"/>
          </a:xfrm>
          <a:prstGeom prst="rect">
            <a:avLst/>
          </a:prstGeom>
          <a:noFill/>
        </p:spPr>
        <p:txBody>
          <a:bodyPr wrap="square" rtlCol="0">
            <a:spAutoFit/>
          </a:bodyPr>
          <a:lstStyle/>
          <a:p>
            <a:r>
              <a:rPr lang="en-GB" sz="1400" dirty="0">
                <a:solidFill>
                  <a:schemeClr val="tx2"/>
                </a:solidFill>
              </a:rPr>
              <a:t>Provision servers where possible</a:t>
            </a:r>
          </a:p>
        </p:txBody>
      </p:sp>
      <p:sp>
        <p:nvSpPr>
          <p:cNvPr id="31" name="TextBox 30">
            <a:extLst>
              <a:ext uri="{FF2B5EF4-FFF2-40B4-BE49-F238E27FC236}">
                <a16:creationId xmlns:a16="http://schemas.microsoft.com/office/drawing/2014/main" id="{54CDCB1C-BC4D-42E1-9B90-DC6D6EDE8D47}"/>
              </a:ext>
            </a:extLst>
          </p:cNvPr>
          <p:cNvSpPr txBox="1"/>
          <p:nvPr/>
        </p:nvSpPr>
        <p:spPr>
          <a:xfrm flipH="1">
            <a:off x="10108686" y="3859222"/>
            <a:ext cx="1391535" cy="523220"/>
          </a:xfrm>
          <a:prstGeom prst="rect">
            <a:avLst/>
          </a:prstGeom>
          <a:noFill/>
        </p:spPr>
        <p:txBody>
          <a:bodyPr wrap="square" rtlCol="0">
            <a:spAutoFit/>
          </a:bodyPr>
          <a:lstStyle/>
          <a:p>
            <a:r>
              <a:rPr lang="en-GB" sz="1400" dirty="0">
                <a:solidFill>
                  <a:schemeClr val="tx2"/>
                </a:solidFill>
              </a:rPr>
              <a:t>Define an update model</a:t>
            </a:r>
          </a:p>
        </p:txBody>
      </p:sp>
      <p:sp>
        <p:nvSpPr>
          <p:cNvPr id="32" name="TextBox 31">
            <a:extLst>
              <a:ext uri="{FF2B5EF4-FFF2-40B4-BE49-F238E27FC236}">
                <a16:creationId xmlns:a16="http://schemas.microsoft.com/office/drawing/2014/main" id="{D332B87E-B3FD-49BC-8247-D7F59EFAC3B4}"/>
              </a:ext>
            </a:extLst>
          </p:cNvPr>
          <p:cNvSpPr txBox="1"/>
          <p:nvPr/>
        </p:nvSpPr>
        <p:spPr>
          <a:xfrm flipH="1">
            <a:off x="9546195" y="5088042"/>
            <a:ext cx="1391535" cy="738664"/>
          </a:xfrm>
          <a:prstGeom prst="rect">
            <a:avLst/>
          </a:prstGeom>
          <a:noFill/>
        </p:spPr>
        <p:txBody>
          <a:bodyPr wrap="square" rtlCol="0">
            <a:spAutoFit/>
          </a:bodyPr>
          <a:lstStyle/>
          <a:p>
            <a:r>
              <a:rPr lang="en-GB" sz="1400" dirty="0">
                <a:solidFill>
                  <a:schemeClr val="tx2"/>
                </a:solidFill>
              </a:rPr>
              <a:t>Define a breach policy for exposed data</a:t>
            </a:r>
          </a:p>
        </p:txBody>
      </p:sp>
      <p:sp>
        <p:nvSpPr>
          <p:cNvPr id="33" name="TextBox 32">
            <a:extLst>
              <a:ext uri="{FF2B5EF4-FFF2-40B4-BE49-F238E27FC236}">
                <a16:creationId xmlns:a16="http://schemas.microsoft.com/office/drawing/2014/main" id="{0A0E0E2B-4111-422F-98C9-140E32DE4EC8}"/>
              </a:ext>
            </a:extLst>
          </p:cNvPr>
          <p:cNvSpPr txBox="1"/>
          <p:nvPr/>
        </p:nvSpPr>
        <p:spPr>
          <a:xfrm flipH="1">
            <a:off x="7632662" y="5032924"/>
            <a:ext cx="1391535" cy="1169551"/>
          </a:xfrm>
          <a:prstGeom prst="rect">
            <a:avLst/>
          </a:prstGeom>
          <a:noFill/>
        </p:spPr>
        <p:txBody>
          <a:bodyPr wrap="square" rtlCol="0">
            <a:spAutoFit/>
          </a:bodyPr>
          <a:lstStyle/>
          <a:p>
            <a:r>
              <a:rPr lang="en-GB" sz="1400" dirty="0">
                <a:solidFill>
                  <a:schemeClr val="tx2"/>
                </a:solidFill>
              </a:rPr>
              <a:t>Force authentication through the service eco system</a:t>
            </a:r>
          </a:p>
        </p:txBody>
      </p:sp>
      <p:sp>
        <p:nvSpPr>
          <p:cNvPr id="34" name="TextBox 33">
            <a:extLst>
              <a:ext uri="{FF2B5EF4-FFF2-40B4-BE49-F238E27FC236}">
                <a16:creationId xmlns:a16="http://schemas.microsoft.com/office/drawing/2014/main" id="{AD5DB68C-072D-4A49-80E7-C959BF31A58E}"/>
              </a:ext>
            </a:extLst>
          </p:cNvPr>
          <p:cNvSpPr txBox="1"/>
          <p:nvPr/>
        </p:nvSpPr>
        <p:spPr>
          <a:xfrm flipH="1">
            <a:off x="5179830" y="5236768"/>
            <a:ext cx="1391535" cy="523220"/>
          </a:xfrm>
          <a:prstGeom prst="rect">
            <a:avLst/>
          </a:prstGeom>
          <a:noFill/>
        </p:spPr>
        <p:txBody>
          <a:bodyPr wrap="square" rtlCol="0">
            <a:spAutoFit/>
          </a:bodyPr>
          <a:lstStyle/>
          <a:p>
            <a:r>
              <a:rPr lang="en-GB" sz="1400" dirty="0">
                <a:solidFill>
                  <a:schemeClr val="tx2"/>
                </a:solidFill>
              </a:rPr>
              <a:t>Implement input validation</a:t>
            </a:r>
          </a:p>
        </p:txBody>
      </p:sp>
      <p:sp>
        <p:nvSpPr>
          <p:cNvPr id="35" name="TextBox 34">
            <a:extLst>
              <a:ext uri="{FF2B5EF4-FFF2-40B4-BE49-F238E27FC236}">
                <a16:creationId xmlns:a16="http://schemas.microsoft.com/office/drawing/2014/main" id="{61B07BD3-237C-4BF8-A206-80786651B2F7}"/>
              </a:ext>
            </a:extLst>
          </p:cNvPr>
          <p:cNvSpPr txBox="1"/>
          <p:nvPr/>
        </p:nvSpPr>
        <p:spPr>
          <a:xfrm flipH="1">
            <a:off x="3226193" y="5370123"/>
            <a:ext cx="1391535" cy="523220"/>
          </a:xfrm>
          <a:prstGeom prst="rect">
            <a:avLst/>
          </a:prstGeom>
          <a:noFill/>
        </p:spPr>
        <p:txBody>
          <a:bodyPr wrap="square" rtlCol="0">
            <a:spAutoFit/>
          </a:bodyPr>
          <a:lstStyle/>
          <a:p>
            <a:r>
              <a:rPr lang="en-GB" sz="1400" dirty="0">
                <a:solidFill>
                  <a:schemeClr val="tx2"/>
                </a:solidFill>
              </a:rPr>
              <a:t>Implement output filtering</a:t>
            </a:r>
          </a:p>
        </p:txBody>
      </p:sp>
      <p:sp>
        <p:nvSpPr>
          <p:cNvPr id="36" name="TextBox 35">
            <a:extLst>
              <a:ext uri="{FF2B5EF4-FFF2-40B4-BE49-F238E27FC236}">
                <a16:creationId xmlns:a16="http://schemas.microsoft.com/office/drawing/2014/main" id="{BF1E5F20-1E99-4BFA-A276-84501635985F}"/>
              </a:ext>
            </a:extLst>
          </p:cNvPr>
          <p:cNvSpPr txBox="1"/>
          <p:nvPr/>
        </p:nvSpPr>
        <p:spPr>
          <a:xfrm flipH="1">
            <a:off x="1145882" y="5356089"/>
            <a:ext cx="1391535" cy="523220"/>
          </a:xfrm>
          <a:prstGeom prst="rect">
            <a:avLst/>
          </a:prstGeom>
          <a:noFill/>
        </p:spPr>
        <p:txBody>
          <a:bodyPr wrap="square" rtlCol="0">
            <a:spAutoFit/>
          </a:bodyPr>
          <a:lstStyle/>
          <a:p>
            <a:r>
              <a:rPr lang="en-GB" sz="1400" dirty="0">
                <a:solidFill>
                  <a:schemeClr val="tx2"/>
                </a:solidFill>
              </a:rPr>
              <a:t>Enforce strong password policy</a:t>
            </a:r>
          </a:p>
        </p:txBody>
      </p:sp>
      <p:sp>
        <p:nvSpPr>
          <p:cNvPr id="37" name="TextBox 36">
            <a:extLst>
              <a:ext uri="{FF2B5EF4-FFF2-40B4-BE49-F238E27FC236}">
                <a16:creationId xmlns:a16="http://schemas.microsoft.com/office/drawing/2014/main" id="{B506BF4C-3CFF-4214-8E2D-CBE0581698D4}"/>
              </a:ext>
            </a:extLst>
          </p:cNvPr>
          <p:cNvSpPr txBox="1"/>
          <p:nvPr/>
        </p:nvSpPr>
        <p:spPr>
          <a:xfrm flipH="1">
            <a:off x="993035" y="3429000"/>
            <a:ext cx="1544381" cy="954107"/>
          </a:xfrm>
          <a:prstGeom prst="rect">
            <a:avLst/>
          </a:prstGeom>
          <a:noFill/>
        </p:spPr>
        <p:txBody>
          <a:bodyPr wrap="square" rtlCol="0">
            <a:spAutoFit/>
          </a:bodyPr>
          <a:lstStyle/>
          <a:p>
            <a:r>
              <a:rPr lang="en-GB" sz="1400" dirty="0">
                <a:solidFill>
                  <a:schemeClr val="tx2"/>
                </a:solidFill>
              </a:rPr>
              <a:t>Define application layer authentication and authorisation</a:t>
            </a:r>
          </a:p>
        </p:txBody>
      </p:sp>
      <p:sp>
        <p:nvSpPr>
          <p:cNvPr id="38" name="TextBox 37">
            <a:extLst>
              <a:ext uri="{FF2B5EF4-FFF2-40B4-BE49-F238E27FC236}">
                <a16:creationId xmlns:a16="http://schemas.microsoft.com/office/drawing/2014/main" id="{D5D1587A-120E-40F5-92D0-75734A111AA6}"/>
              </a:ext>
            </a:extLst>
          </p:cNvPr>
          <p:cNvSpPr txBox="1"/>
          <p:nvPr/>
        </p:nvSpPr>
        <p:spPr>
          <a:xfrm flipH="1">
            <a:off x="1054299" y="1840462"/>
            <a:ext cx="1391535" cy="1223412"/>
          </a:xfrm>
          <a:prstGeom prst="rect">
            <a:avLst/>
          </a:prstGeom>
          <a:noFill/>
        </p:spPr>
        <p:txBody>
          <a:bodyPr wrap="square" rtlCol="0">
            <a:spAutoFit/>
          </a:bodyPr>
          <a:lstStyle/>
          <a:p>
            <a:r>
              <a:rPr lang="en-GB" sz="1050" dirty="0">
                <a:solidFill>
                  <a:schemeClr val="tx2"/>
                </a:solidFill>
              </a:rPr>
              <a:t>Default open or fail open firewall rules and system hardening.</a:t>
            </a:r>
          </a:p>
          <a:p>
            <a:r>
              <a:rPr lang="en-GB" sz="1050" dirty="0">
                <a:solidFill>
                  <a:schemeClr val="tx2"/>
                </a:solidFill>
              </a:rPr>
              <a:t>Evaluate communication privacy Model</a:t>
            </a:r>
          </a:p>
        </p:txBody>
      </p:sp>
    </p:spTree>
    <p:extLst>
      <p:ext uri="{BB962C8B-B14F-4D97-AF65-F5344CB8AC3E}">
        <p14:creationId xmlns:p14="http://schemas.microsoft.com/office/powerpoint/2010/main" val="287209373"/>
      </p:ext>
    </p:extLst>
  </p:cSld>
  <p:clrMapOvr>
    <a:masterClrMapping/>
  </p:clrMapOvr>
</p:sld>
</file>

<file path=ppt/theme/theme1.xml><?xml version="1.0" encoding="utf-8"?>
<a:theme xmlns:a="http://schemas.openxmlformats.org/drawingml/2006/main" name="ETSI Corporate 2018">
  <a:themeElements>
    <a:clrScheme name="ETSI 2018">
      <a:dk1>
        <a:srgbClr val="3E484F"/>
      </a:dk1>
      <a:lt1>
        <a:srgbClr val="A0CBED"/>
      </a:lt1>
      <a:dk2>
        <a:srgbClr val="000000"/>
      </a:dk2>
      <a:lt2>
        <a:srgbClr val="FFFFFF"/>
      </a:lt2>
      <a:accent1>
        <a:srgbClr val="004A8D"/>
      </a:accent1>
      <a:accent2>
        <a:srgbClr val="007DC3"/>
      </a:accent2>
      <a:accent3>
        <a:srgbClr val="69747A"/>
      </a:accent3>
      <a:accent4>
        <a:srgbClr val="E8E196"/>
      </a:accent4>
      <a:accent5>
        <a:srgbClr val="FFC20E"/>
      </a:accent5>
      <a:accent6>
        <a:srgbClr val="8DC640"/>
      </a:accent6>
      <a:hlink>
        <a:srgbClr val="007DC3"/>
      </a:hlink>
      <a:folHlink>
        <a:srgbClr val="8C56A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sz="2400" dirty="0" err="1" smtClean="0">
            <a:solidFill>
              <a:schemeClr val="tx2"/>
            </a:solidFill>
          </a:defRPr>
        </a:defPPr>
      </a:lstStyle>
    </a:txDef>
  </a:objectDefaults>
  <a:extraClrSchemeLst/>
  <a:extLst>
    <a:ext uri="{05A4C25C-085E-4340-85A3-A5531E510DB2}">
      <thm15:themeFamily xmlns:thm15="http://schemas.microsoft.com/office/thememl/2012/main" name="ETSI_CORPORATE_PRESENTATION_template_2018_Full_Version.potx" id="{1413F975-43CE-4C32-9434-9A9DF24E8462}" vid="{B9F5DC65-6BC7-4114-B752-1458D5BDEDCC}"/>
    </a:ext>
  </a:extLst>
</a:theme>
</file>

<file path=ppt/theme/theme2.xml><?xml version="1.0" encoding="utf-8"?>
<a:theme xmlns:a="http://schemas.openxmlformats.org/drawingml/2006/main" name="Office Theme">
  <a:themeElements>
    <a:clrScheme name="ETSI 2018">
      <a:dk1>
        <a:srgbClr val="3E484F"/>
      </a:dk1>
      <a:lt1>
        <a:srgbClr val="A0CBED"/>
      </a:lt1>
      <a:dk2>
        <a:srgbClr val="000000"/>
      </a:dk2>
      <a:lt2>
        <a:srgbClr val="FFFFFF"/>
      </a:lt2>
      <a:accent1>
        <a:srgbClr val="004A8D"/>
      </a:accent1>
      <a:accent2>
        <a:srgbClr val="007DC3"/>
      </a:accent2>
      <a:accent3>
        <a:srgbClr val="69747A"/>
      </a:accent3>
      <a:accent4>
        <a:srgbClr val="E8E196"/>
      </a:accent4>
      <a:accent5>
        <a:srgbClr val="FFC20E"/>
      </a:accent5>
      <a:accent6>
        <a:srgbClr val="8DC640"/>
      </a:accent6>
      <a:hlink>
        <a:srgbClr val="007DC3"/>
      </a:hlink>
      <a:folHlink>
        <a:srgbClr val="8C56A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ETSI 2018">
      <a:dk1>
        <a:srgbClr val="3E484F"/>
      </a:dk1>
      <a:lt1>
        <a:srgbClr val="A0CBED"/>
      </a:lt1>
      <a:dk2>
        <a:srgbClr val="000000"/>
      </a:dk2>
      <a:lt2>
        <a:srgbClr val="FFFFFF"/>
      </a:lt2>
      <a:accent1>
        <a:srgbClr val="004A8D"/>
      </a:accent1>
      <a:accent2>
        <a:srgbClr val="007DC3"/>
      </a:accent2>
      <a:accent3>
        <a:srgbClr val="69747A"/>
      </a:accent3>
      <a:accent4>
        <a:srgbClr val="E8E196"/>
      </a:accent4>
      <a:accent5>
        <a:srgbClr val="FFC20E"/>
      </a:accent5>
      <a:accent6>
        <a:srgbClr val="8DC640"/>
      </a:accent6>
      <a:hlink>
        <a:srgbClr val="007DC3"/>
      </a:hlink>
      <a:folHlink>
        <a:srgbClr val="8C56A3"/>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Version=15.0.0.0,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Version=15.0.0.0, Culture=neutral, PublicKeyToken=71e9bce111e9429c</Assembly>
    <Class>Microsoft.Office.DocumentManagement.Internal.DocIdHandler</Class>
    <Data/>
    <Filter/>
  </Receiver>
</spe:Receivers>
</file>

<file path=customXml/item3.xml><?xml version="1.0" encoding="utf-8"?>
<p:properties xmlns:p="http://schemas.microsoft.com/office/2006/metadata/properties" xmlns:xsi="http://www.w3.org/2001/XMLSchema-instance" xmlns:pc="http://schemas.microsoft.com/office/infopath/2007/PartnerControls">
  <documentManagement>
    <_dlc_DocId xmlns="2706de73-71a1-4381-bf7d-6af61afa55ce">ETSIT-1903265121-3</_dlc_DocId>
    <_dlc_DocIdUrl xmlns="2706de73-71a1-4381-bf7d-6af61afa55ce">
      <Url>http://teams-sharepoint.etsihq.org/INO/private/_layouts/15/DocIdRedir.aspx?ID=ETSIT-1903265121-3</Url>
      <Description>ETSIT-1903265121-3</Description>
    </_dlc_DocIdUrl>
  </documentManagement>
</p:properties>
</file>

<file path=customXml/item4.xml><?xml version="1.0" encoding="utf-8"?>
<ct:contentTypeSchema xmlns:ct="http://schemas.microsoft.com/office/2006/metadata/contentType" xmlns:ma="http://schemas.microsoft.com/office/2006/metadata/properties/metaAttributes" ct:_="" ma:_="" ma:contentTypeName="Document" ma:contentTypeID="0x0101001BC7702F9A131A40B18D75725C391827" ma:contentTypeVersion="0" ma:contentTypeDescription="Create a new document." ma:contentTypeScope="" ma:versionID="7d047d04e19f3a73aaad28d7b7868082">
  <xsd:schema xmlns:xsd="http://www.w3.org/2001/XMLSchema" xmlns:xs="http://www.w3.org/2001/XMLSchema" xmlns:p="http://schemas.microsoft.com/office/2006/metadata/properties" xmlns:ns2="2706de73-71a1-4381-bf7d-6af61afa55ce" targetNamespace="http://schemas.microsoft.com/office/2006/metadata/properties" ma:root="true" ma:fieldsID="0de6b77519a450b9ff11c54b53c11977" ns2:_="">
    <xsd:import namespace="2706de73-71a1-4381-bf7d-6af61afa55ce"/>
    <xsd:element name="properties">
      <xsd:complexType>
        <xsd:sequence>
          <xsd:element name="documentManagement">
            <xsd:complexType>
              <xsd:all>
                <xsd:element ref="ns2:_dlc_DocId" minOccurs="0"/>
                <xsd:element ref="ns2:_dlc_DocIdUrl" minOccurs="0"/>
                <xsd:element ref="ns2:_dlc_DocIdPersist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06de73-71a1-4381-bf7d-6af61afa55ce"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A0BAAE5-C023-49EE-8236-FDFBCCA77B84}">
  <ds:schemaRefs>
    <ds:schemaRef ds:uri="http://schemas.microsoft.com/sharepoint/v3/contenttype/forms"/>
  </ds:schemaRefs>
</ds:datastoreItem>
</file>

<file path=customXml/itemProps2.xml><?xml version="1.0" encoding="utf-8"?>
<ds:datastoreItem xmlns:ds="http://schemas.openxmlformats.org/officeDocument/2006/customXml" ds:itemID="{6EA83599-A93E-4D31-AFD7-3508DFB2A5C9}">
  <ds:schemaRefs>
    <ds:schemaRef ds:uri="http://schemas.microsoft.com/sharepoint/events"/>
  </ds:schemaRefs>
</ds:datastoreItem>
</file>

<file path=customXml/itemProps3.xml><?xml version="1.0" encoding="utf-8"?>
<ds:datastoreItem xmlns:ds="http://schemas.openxmlformats.org/officeDocument/2006/customXml" ds:itemID="{4E41A622-04A3-4A1C-B933-4368D54A58F2}">
  <ds:schemaRefs>
    <ds:schemaRef ds:uri="http://schemas.microsoft.com/office/2006/documentManagement/types"/>
    <ds:schemaRef ds:uri="http://schemas.microsoft.com/office/infopath/2007/PartnerControls"/>
    <ds:schemaRef ds:uri="3e9e1b0a-43c6-4333-8b91-6414c0867466"/>
    <ds:schemaRef ds:uri="http://purl.org/dc/elements/1.1/"/>
    <ds:schemaRef ds:uri="http://schemas.microsoft.com/office/2006/metadata/properties"/>
    <ds:schemaRef ds:uri="http://purl.org/dc/terms/"/>
    <ds:schemaRef ds:uri="http://schemas.openxmlformats.org/package/2006/metadata/core-properties"/>
    <ds:schemaRef ds:uri="5f0b4cb1-9908-4c2f-ac66-82af0d403e9d"/>
    <ds:schemaRef ds:uri="http://www.w3.org/XML/1998/namespace"/>
    <ds:schemaRef ds:uri="http://purl.org/dc/dcmitype/"/>
    <ds:schemaRef ds:uri="2706de73-71a1-4381-bf7d-6af61afa55ce"/>
  </ds:schemaRefs>
</ds:datastoreItem>
</file>

<file path=customXml/itemProps4.xml><?xml version="1.0" encoding="utf-8"?>
<ds:datastoreItem xmlns:ds="http://schemas.openxmlformats.org/officeDocument/2006/customXml" ds:itemID="{1E92AE50-A248-4345-B57B-BBADC812993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706de73-71a1-4381-bf7d-6af61afa55c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4</TotalTime>
  <Words>38296</Words>
  <Application>Microsoft Macintosh PowerPoint</Application>
  <PresentationFormat>Widescreen</PresentationFormat>
  <Paragraphs>23266</Paragraphs>
  <Slides>297</Slides>
  <Notes>90</Notes>
  <HiddenSlides>0</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297</vt:i4>
      </vt:variant>
    </vt:vector>
  </HeadingPairs>
  <TitlesOfParts>
    <vt:vector size="306" baseType="lpstr">
      <vt:lpstr>Arial</vt:lpstr>
      <vt:lpstr>Calibri</vt:lpstr>
      <vt:lpstr>Calibri Light</vt:lpstr>
      <vt:lpstr>Courier New</vt:lpstr>
      <vt:lpstr>Helvetica</vt:lpstr>
      <vt:lpstr>Times New Roman</vt:lpstr>
      <vt:lpstr>Wingdings</vt:lpstr>
      <vt:lpstr>ETSI Corporate 2018</vt:lpstr>
      <vt:lpstr>Microsoft Word 97-2004 Document</vt:lpstr>
      <vt:lpstr>PowerPoint Presentation</vt:lpstr>
      <vt:lpstr>Copyright &amp; Disclaimer Notices</vt:lpstr>
      <vt:lpstr>Specific output disclaimer</vt:lpstr>
      <vt:lpstr>Contents</vt:lpstr>
      <vt:lpstr>General information</vt:lpstr>
      <vt:lpstr>Introduction to security in IoT</vt:lpstr>
      <vt:lpstr>1 Introduction</vt:lpstr>
      <vt:lpstr>Security – some definitions (noun)</vt:lpstr>
      <vt:lpstr>Security or safety or privacy?</vt:lpstr>
      <vt:lpstr>Safety deals with …</vt:lpstr>
      <vt:lpstr>Security deals with …</vt:lpstr>
      <vt:lpstr>Security deals with …</vt:lpstr>
      <vt:lpstr>The intersection concern </vt:lpstr>
      <vt:lpstr>Common security definition problems</vt:lpstr>
      <vt:lpstr>What do we mean?</vt:lpstr>
      <vt:lpstr>Other industry’s security measures</vt:lpstr>
      <vt:lpstr>Common security solutions</vt:lpstr>
      <vt:lpstr>Scalability of security solutions</vt:lpstr>
      <vt:lpstr>How secure are we?</vt:lpstr>
      <vt:lpstr>Measuring our security</vt:lpstr>
      <vt:lpstr>Simple solutions</vt:lpstr>
      <vt:lpstr>Examples of impossible specification</vt:lpstr>
      <vt:lpstr>Illustrating security</vt:lpstr>
      <vt:lpstr>Objects we deal with …</vt:lpstr>
      <vt:lpstr>The actors</vt:lpstr>
      <vt:lpstr>Main aims of security</vt:lpstr>
      <vt:lpstr>Security - boundaries</vt:lpstr>
      <vt:lpstr>Security capabilities</vt:lpstr>
      <vt:lpstr>Authentication</vt:lpstr>
      <vt:lpstr>Integrity</vt:lpstr>
      <vt:lpstr>Technology of security</vt:lpstr>
      <vt:lpstr>Rules of thumb</vt:lpstr>
      <vt:lpstr>Core lessons to learn</vt:lpstr>
      <vt:lpstr>Security philosophy</vt:lpstr>
      <vt:lpstr>Design principles</vt:lpstr>
      <vt:lpstr>Risk management and the TVRA process</vt:lpstr>
      <vt:lpstr>Teaching security in the context of IoT</vt:lpstr>
      <vt:lpstr>3 The standards ecosystem</vt:lpstr>
      <vt:lpstr>Types of organizations and standards Recognized organizations</vt:lpstr>
      <vt:lpstr>Types of organizations and standards Recognized organizations</vt:lpstr>
      <vt:lpstr>Types of organizations and standards Organizations that are not officially recognized</vt:lpstr>
      <vt:lpstr>Types of organizations and standards Formal standards</vt:lpstr>
      <vt:lpstr>Types of organizations and standards Formal standards</vt:lpstr>
      <vt:lpstr>IoT Security</vt:lpstr>
      <vt:lpstr>Cost Benefit Analysis – TVRA steps 8,9 and 10</vt:lpstr>
      <vt:lpstr>Example of countermeasure costs to be considered</vt:lpstr>
      <vt:lpstr>From RISK to CIA method selection  (TVRA step 8)</vt:lpstr>
      <vt:lpstr>Economic particularities of IoT (security view)</vt:lpstr>
      <vt:lpstr>Security overview for ITS</vt:lpstr>
      <vt:lpstr>Expanding the introduction</vt:lpstr>
      <vt:lpstr>Trust, security, privacy and the alchemy of security design</vt:lpstr>
      <vt:lpstr>Some myths or commonly ignored features about trust</vt:lpstr>
      <vt:lpstr>Creating a trust anchor</vt:lpstr>
      <vt:lpstr>Scaling of IoT security problem</vt:lpstr>
      <vt:lpstr>IoT characteristics – security viewpoint</vt:lpstr>
      <vt:lpstr>Device types with “obvious” concerns</vt:lpstr>
      <vt:lpstr>Applying security principles to IoT</vt:lpstr>
      <vt:lpstr>IoT security guidance (ETSI TS 103 645) #1</vt:lpstr>
      <vt:lpstr>IoT security guidance (ETSI TS 103 645) #2</vt:lpstr>
      <vt:lpstr>The CYBER guidelines – a deeper look at TS 103 645</vt:lpstr>
      <vt:lpstr>Secure discovery and attachment protocols</vt:lpstr>
      <vt:lpstr>IoT device constraints and impact on security</vt:lpstr>
      <vt:lpstr>Teaching security in the context of IoT</vt:lpstr>
      <vt:lpstr>What is a countermeasure?</vt:lpstr>
      <vt:lpstr>Identifying appropriate countermeasures</vt:lpstr>
      <vt:lpstr>Threat Vulnerability Risk Analysis</vt:lpstr>
      <vt:lpstr>Countermeasure types</vt:lpstr>
      <vt:lpstr>The TVRA steps</vt:lpstr>
      <vt:lpstr>Process for Security development</vt:lpstr>
      <vt:lpstr>Understanding of security</vt:lpstr>
      <vt:lpstr>The root security model</vt:lpstr>
      <vt:lpstr>Security concerns</vt:lpstr>
      <vt:lpstr>Problems in security</vt:lpstr>
      <vt:lpstr>Requirements on systems</vt:lpstr>
      <vt:lpstr>Security assurance</vt:lpstr>
      <vt:lpstr>Standards as assurance documentation</vt:lpstr>
      <vt:lpstr>TVRA method</vt:lpstr>
      <vt:lpstr>eTVRA</vt:lpstr>
      <vt:lpstr>Why eTVRA?</vt:lpstr>
      <vt:lpstr>The eTVRA root model</vt:lpstr>
      <vt:lpstr>The eTVRA security model</vt:lpstr>
      <vt:lpstr>Threat types (#1)</vt:lpstr>
      <vt:lpstr>Threat types (#2)</vt:lpstr>
      <vt:lpstr>eTVRA</vt:lpstr>
      <vt:lpstr>Path to success</vt:lpstr>
      <vt:lpstr>Identification of IoT Security environment</vt:lpstr>
      <vt:lpstr>Modelling of threats and vulnerabilities</vt:lpstr>
      <vt:lpstr>The metrics for determining attack viability</vt:lpstr>
      <vt:lpstr>Determination of Risk</vt:lpstr>
      <vt:lpstr>Classification of risks</vt:lpstr>
      <vt:lpstr>Applying best practices to IoT security</vt:lpstr>
      <vt:lpstr>Applying best practices to IoT Security 1/5</vt:lpstr>
      <vt:lpstr>Applying best practices to IoT Security 2/5</vt:lpstr>
      <vt:lpstr>Applying best practices to IoT Security 3/5</vt:lpstr>
      <vt:lpstr>Applying best practices to IoT Security 4/5</vt:lpstr>
      <vt:lpstr>Applying best practices to IoT Security 5/5</vt:lpstr>
      <vt:lpstr>Configuring IoT Devices</vt:lpstr>
      <vt:lpstr>Critical recommendation for IoT Devices</vt:lpstr>
      <vt:lpstr>Highly Priority recommendation for IoT Devices</vt:lpstr>
      <vt:lpstr>Secure Operation of IoT Devices</vt:lpstr>
      <vt:lpstr>Critical recommendation for IoT Devices</vt:lpstr>
      <vt:lpstr>Highly Priority recommendation for IoT Devices</vt:lpstr>
      <vt:lpstr>Overview</vt:lpstr>
      <vt:lpstr>Summary</vt:lpstr>
      <vt:lpstr>Introduction to Encryption</vt:lpstr>
      <vt:lpstr>Encryption</vt:lpstr>
      <vt:lpstr>Encryption - substitution</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Substitution cipher</vt:lpstr>
      <vt:lpstr>Caesar cipher tools</vt:lpstr>
      <vt:lpstr>Caesar cipher tools</vt:lpstr>
      <vt:lpstr>Caesar cipher tools</vt:lpstr>
      <vt:lpstr>Problems with substitution</vt:lpstr>
      <vt:lpstr>Frequency analysis</vt:lpstr>
      <vt:lpstr>Encryption - adding functional keys</vt:lpstr>
      <vt:lpstr>Towards non-trivial encryption</vt:lpstr>
      <vt:lpstr>Vigenére cipher</vt:lpstr>
      <vt:lpstr>Vigenére cipher example</vt:lpstr>
      <vt:lpstr>Worked example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Breaking Vigenére</vt:lpstr>
      <vt:lpstr>Techniques used</vt:lpstr>
      <vt:lpstr>Adding transposition</vt:lpstr>
      <vt:lpstr>Transposition ciphers</vt:lpstr>
      <vt:lpstr>Variations of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Columnar transposition</vt:lpstr>
      <vt:lpstr>Breaking transposition</vt:lpstr>
      <vt:lpstr>Strength through combination</vt:lpstr>
      <vt:lpstr>Combination ciphers</vt:lpstr>
      <vt:lpstr>Perfect encryption</vt:lpstr>
      <vt:lpstr>Vernam cipher</vt:lpstr>
      <vt:lpstr>Vernam cont’d</vt:lpstr>
      <vt:lpstr>Vernam cont’d</vt:lpstr>
      <vt:lpstr>The digital era</vt:lpstr>
      <vt:lpstr>Example - AES</vt:lpstr>
      <vt:lpstr>AES overview</vt:lpstr>
      <vt:lpstr>The background to AES</vt:lpstr>
      <vt:lpstr>Basics of AES</vt:lpstr>
      <vt:lpstr>Additional considerations</vt:lpstr>
      <vt:lpstr>Data and the Key</vt:lpstr>
      <vt:lpstr>PowerPoint Presentation</vt:lpstr>
      <vt:lpstr>Examining the transforms</vt:lpstr>
      <vt:lpstr>Substitution transform</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State S-Box</vt:lpstr>
      <vt:lpstr>Shift transform</vt:lpstr>
      <vt:lpstr>PowerPoint Presentation</vt:lpstr>
      <vt:lpstr>PowerPoint Presentation</vt:lpstr>
      <vt:lpstr>PowerPoint Presentation</vt:lpstr>
      <vt:lpstr>PowerPoint Presentation</vt:lpstr>
      <vt:lpstr>PowerPoint Presentation</vt:lpstr>
      <vt:lpstr>The Mix Transform</vt:lpstr>
      <vt:lpstr>PowerPoint Presentation</vt:lpstr>
      <vt:lpstr>PowerPoint Presentation</vt:lpstr>
      <vt:lpstr>PowerPoint Presentation</vt:lpstr>
      <vt:lpstr>PowerPoint Presentation</vt:lpstr>
      <vt:lpstr>Summary of transform</vt:lpstr>
      <vt:lpstr>Applying the key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Generation of round keys</vt:lpstr>
      <vt:lpstr>Generation of round keys - Purpose and summary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AES modes</vt:lpstr>
      <vt:lpstr>The basic modes</vt:lpstr>
      <vt:lpstr>Block and Stream modes</vt:lpstr>
      <vt:lpstr>ECB mode</vt:lpstr>
      <vt:lpstr>ECB mode</vt:lpstr>
      <vt:lpstr>CBC mode</vt:lpstr>
      <vt:lpstr>PowerPoint Presentation</vt:lpstr>
      <vt:lpstr>Propagating cipher-block chaining (PCBC)</vt:lpstr>
      <vt:lpstr>PowerPoint Presentation</vt:lpstr>
      <vt:lpstr>Cipher feedback</vt:lpstr>
      <vt:lpstr>PowerPoint Presentation</vt:lpstr>
      <vt:lpstr>Outback feedback</vt:lpstr>
      <vt:lpstr>PowerPoint Presentation</vt:lpstr>
      <vt:lpstr>Counter</vt:lpstr>
      <vt:lpstr>PowerPoint Presentation</vt:lpstr>
      <vt:lpstr>AES Decryption</vt:lpstr>
      <vt:lpstr>Overview</vt:lpstr>
      <vt:lpstr>ECB mode</vt:lpstr>
      <vt:lpstr>CBC mode</vt:lpstr>
      <vt:lpstr>PCBC mode</vt:lpstr>
      <vt:lpstr>CFB mode</vt:lpstr>
      <vt:lpstr>OFB mode</vt:lpstr>
      <vt:lpstr>CTR mode</vt:lpstr>
      <vt:lpstr>Quick review of AES</vt:lpstr>
      <vt:lpstr>Asymmetric cryptography</vt:lpstr>
      <vt:lpstr>Diffie-Hellman-Merkle key exchange</vt:lpstr>
      <vt:lpstr>Diffie-Hellman-Merkle in maths and numbers</vt:lpstr>
      <vt:lpstr>Practical implementations of DHM</vt:lpstr>
      <vt:lpstr>Multiple approaches to asymmetric cryptography</vt:lpstr>
      <vt:lpstr>Some issues around asymmetric crypto</vt:lpstr>
      <vt:lpstr>Programming guide for secure IoT</vt:lpstr>
      <vt:lpstr>Safe and secure programming</vt:lpstr>
      <vt:lpstr>Memory problems #1</vt:lpstr>
      <vt:lpstr>Memory problems #2</vt:lpstr>
      <vt:lpstr>Memory leak example</vt:lpstr>
      <vt:lpstr>SQL Injection and similar</vt:lpstr>
      <vt:lpstr>SQL injection countermeasures</vt:lpstr>
      <vt:lpstr>Guide to selecting a training provider</vt:lpstr>
      <vt:lpstr>Formal and semi-formal training</vt:lpstr>
      <vt:lpstr>Certified Information Systems Security Professional (CISSP) </vt:lpstr>
      <vt:lpstr>CompTIA Advanced Security Practitioner (CASP) </vt:lpstr>
      <vt:lpstr>Systems Security Certified Practitioner </vt:lpstr>
      <vt:lpstr>DevSecOps</vt:lpstr>
      <vt:lpstr>Cyber Security &amp; Governance Certification Program </vt:lpstr>
      <vt:lpstr>Summary and conclusions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scott cadzow</dc:creator>
  <cp:lastModifiedBy>scott cadzow</cp:lastModifiedBy>
  <cp:revision>1</cp:revision>
  <dcterms:created xsi:type="dcterms:W3CDTF">2019-07-14T19:48:19Z</dcterms:created>
  <dcterms:modified xsi:type="dcterms:W3CDTF">2019-07-14T19:52:40Z</dcterms:modified>
</cp:coreProperties>
</file>